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629" r:id="rId3"/>
    <p:sldId id="692" r:id="rId4"/>
    <p:sldId id="719" r:id="rId5"/>
    <p:sldId id="721" r:id="rId6"/>
    <p:sldId id="718" r:id="rId7"/>
    <p:sldId id="724" r:id="rId8"/>
    <p:sldId id="722" r:id="rId9"/>
    <p:sldId id="725" r:id="rId10"/>
    <p:sldId id="693" r:id="rId11"/>
    <p:sldId id="698" r:id="rId12"/>
    <p:sldId id="699" r:id="rId13"/>
    <p:sldId id="700" r:id="rId14"/>
    <p:sldId id="701" r:id="rId15"/>
    <p:sldId id="702" r:id="rId16"/>
    <p:sldId id="703" r:id="rId17"/>
    <p:sldId id="694" r:id="rId18"/>
    <p:sldId id="704" r:id="rId19"/>
    <p:sldId id="705" r:id="rId20"/>
    <p:sldId id="706" r:id="rId21"/>
    <p:sldId id="695" r:id="rId22"/>
    <p:sldId id="707" r:id="rId23"/>
    <p:sldId id="708" r:id="rId24"/>
    <p:sldId id="709" r:id="rId25"/>
    <p:sldId id="710" r:id="rId26"/>
    <p:sldId id="711" r:id="rId27"/>
    <p:sldId id="712" r:id="rId28"/>
    <p:sldId id="713" r:id="rId29"/>
    <p:sldId id="714" r:id="rId30"/>
    <p:sldId id="715" r:id="rId31"/>
    <p:sldId id="717" r:id="rId32"/>
    <p:sldId id="531" r:id="rId33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華康中黑體(P)" pitchFamily="34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華康中黑體(P)" pitchFamily="34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華康中黑體(P)" pitchFamily="34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華康中黑體(P)" pitchFamily="34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華康中黑體(P)" pitchFamily="34" charset="-120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華康中黑體(P)" pitchFamily="34" charset="-120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華康中黑體(P)" pitchFamily="34" charset="-120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華康中黑體(P)" pitchFamily="34" charset="-120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華康中黑體(P)" pitchFamily="34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FF9933"/>
    <a:srgbClr val="006600"/>
    <a:srgbClr val="3366FF"/>
    <a:srgbClr val="6600FF"/>
    <a:srgbClr val="006666"/>
    <a:srgbClr val="FF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61" autoAdjust="0"/>
    <p:restoredTop sz="81452" autoAdjust="0"/>
  </p:normalViewPr>
  <p:slideViewPr>
    <p:cSldViewPr>
      <p:cViewPr varScale="1">
        <p:scale>
          <a:sx n="110" d="100"/>
          <a:sy n="110" d="100"/>
        </p:scale>
        <p:origin x="18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-3534"/>
    </p:cViewPr>
  </p:sorterViewPr>
  <p:notesViewPr>
    <p:cSldViewPr>
      <p:cViewPr varScale="1">
        <p:scale>
          <a:sx n="78" d="100"/>
          <a:sy n="78" d="100"/>
        </p:scale>
        <p:origin x="3978" y="90"/>
      </p:cViewPr>
      <p:guideLst>
        <p:guide orient="horz" pos="3126"/>
        <p:guide pos="214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4AA586-3DB3-43B0-AFCE-69EBC3E3AF24}" type="doc">
      <dgm:prSet loTypeId="urn:microsoft.com/office/officeart/2005/8/layout/chevron2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0E52F76E-A200-413F-AF1F-48AE1D0AEF05}">
      <dgm:prSet phldrT="[文字]" custT="1"/>
      <dgm:spPr>
        <a:solidFill>
          <a:srgbClr val="006600"/>
        </a:solidFill>
        <a:effectLst>
          <a:glow rad="635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zh-TW" altLang="en-US" sz="2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學校初審</a:t>
          </a:r>
        </a:p>
      </dgm:t>
    </dgm:pt>
    <dgm:pt modelId="{D90BFB95-08FE-4F80-BEE4-BDFFD141BA60}" type="parTrans" cxnId="{8DE478F3-50D7-4CD9-89A6-24FD4A92673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DEAEDA8-983A-42C1-9DB9-8A033344A387}" type="sibTrans" cxnId="{8DE478F3-50D7-4CD9-89A6-24FD4A92673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B49C800-4CE9-4E86-AD76-A7C4912A0461}">
      <dgm:prSet phldrT="[文字]" custT="1"/>
      <dgm:spPr>
        <a:ln>
          <a:noFill/>
        </a:ln>
      </dgm:spPr>
      <dgm:t>
        <a:bodyPr tIns="0" rIns="0"/>
        <a:lstStyle/>
        <a:p>
          <a:pPr marL="228600">
            <a:lnSpc>
              <a:spcPts val="3200"/>
            </a:lnSpc>
            <a:spcAft>
              <a:spcPts val="0"/>
            </a:spcAft>
          </a:pPr>
          <a:r>
            <a:rPr lang="zh-TW" altLang="en-US" sz="2400" b="1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組成執行小組</a:t>
          </a:r>
        </a:p>
      </dgm:t>
    </dgm:pt>
    <dgm:pt modelId="{0D48D837-76A7-47E1-A7C3-D645C51B1C11}" type="parTrans" cxnId="{94FB6B3D-3E91-4CAE-AACE-D73B4080596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0A69FB3-409D-4243-AC1E-92C271EEEBA7}" type="sibTrans" cxnId="{94FB6B3D-3E91-4CAE-AACE-D73B4080596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C91BF5F-EC91-4697-98DB-83476744601D}">
      <dgm:prSet custT="1"/>
      <dgm:spPr>
        <a:ln>
          <a:noFill/>
        </a:ln>
      </dgm:spPr>
      <dgm:t>
        <a:bodyPr tIns="0" rIns="0"/>
        <a:lstStyle/>
        <a:p>
          <a:pPr marL="228600">
            <a:lnSpc>
              <a:spcPts val="3200"/>
            </a:lnSpc>
            <a:spcAft>
              <a:spcPts val="0"/>
            </a:spcAft>
          </a:pPr>
          <a:r>
            <a:rPr lang="zh-TW" altLang="en-US" sz="2400" b="1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訂定審查原則，進行審查</a:t>
          </a:r>
        </a:p>
      </dgm:t>
    </dgm:pt>
    <dgm:pt modelId="{2D8C9FF0-CAD5-4850-B070-1AEAE3EFBBD5}" type="parTrans" cxnId="{840F56C0-BA4F-4956-AFA7-B62A06DF96F0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ED94A5D-BBA5-4405-B94A-F74BEF5BAE98}" type="sibTrans" cxnId="{840F56C0-BA4F-4956-AFA7-B62A06DF96F0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712F47C-568E-4BF5-AC05-30047367A807}">
      <dgm:prSet custT="1"/>
      <dgm:spPr>
        <a:ln>
          <a:noFill/>
        </a:ln>
      </dgm:spPr>
      <dgm:t>
        <a:bodyPr tIns="0" rIns="0"/>
        <a:lstStyle/>
        <a:p>
          <a:pPr marL="252000">
            <a:lnSpc>
              <a:spcPts val="3200"/>
            </a:lnSpc>
            <a:spcAft>
              <a:spcPts val="0"/>
            </a:spcAft>
          </a:pPr>
          <a:r>
            <a:rPr lang="zh-TW" altLang="en-US" sz="2400" b="1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上傳會議紀錄與簽到</a:t>
          </a:r>
          <a:r>
            <a:rPr lang="zh-TW" altLang="en-US" sz="2000" b="1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（預計</a:t>
          </a:r>
          <a:r>
            <a:rPr lang="en-US" altLang="zh-TW" sz="2000" b="1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112/3-4</a:t>
          </a:r>
          <a:r>
            <a:rPr lang="zh-TW" altLang="en-US" sz="2000" b="1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月上傳，將於</a:t>
          </a:r>
          <a:r>
            <a:rPr lang="en-US" altLang="zh-TW" sz="2000" b="1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111</a:t>
          </a:r>
          <a:r>
            <a:rPr lang="zh-TW" altLang="en-US" sz="2000" b="1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000" b="1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10</a:t>
          </a:r>
          <a:r>
            <a:rPr lang="zh-TW" altLang="en-US" sz="2000" b="1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月底函文通知）</a:t>
          </a:r>
          <a:endParaRPr lang="zh-TW" altLang="en-US" sz="2400" b="1" cap="none" spc="0" dirty="0">
            <a:ln w="0"/>
            <a:solidFill>
              <a:srgbClr val="006600"/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BC7A58C-D743-4CBF-84D0-41F8856A2DC7}" type="parTrans" cxnId="{B9B4E439-7DBD-4548-B47B-B2E88B08353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D0D6A57-7219-42D3-94DE-3B063EEE16A2}" type="sibTrans" cxnId="{B9B4E439-7DBD-4548-B47B-B2E88B08353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84B8F23-7061-469B-B55B-C7469BB4E5E0}">
      <dgm:prSet custT="1"/>
      <dgm:spPr>
        <a:solidFill>
          <a:srgbClr val="003399"/>
        </a:solidFill>
        <a:scene3d>
          <a:camera prst="perspectiveLef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>
            <a:lnSpc>
              <a:spcPts val="3120"/>
            </a:lnSpc>
            <a:spcAft>
              <a:spcPts val="0"/>
            </a:spcAft>
          </a:pPr>
          <a:endParaRPr lang="en-US" altLang="zh-TW" sz="2600" dirty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ts val="3120"/>
            </a:lnSpc>
            <a:spcAft>
              <a:spcPts val="0"/>
            </a:spcAft>
          </a:pPr>
          <a:r>
            <a:rPr lang="zh-TW" altLang="en-US" sz="2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教育部</a:t>
          </a:r>
          <a:endParaRPr lang="en-US" altLang="zh-TW" sz="2600" b="1" dirty="0">
            <a:solidFill>
              <a:schemeClr val="bg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ts val="3120"/>
            </a:lnSpc>
            <a:spcAft>
              <a:spcPts val="0"/>
            </a:spcAft>
          </a:pPr>
          <a:r>
            <a:rPr lang="zh-TW" altLang="en-US" sz="2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複審</a:t>
          </a:r>
        </a:p>
      </dgm:t>
    </dgm:pt>
    <dgm:pt modelId="{C122F3FF-2779-4D6D-B6DC-96187E2C8CD2}" type="parTrans" cxnId="{9C5D1FCA-7EAB-4BCD-8229-49E380F8ABC1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2FA8AD1-CDA2-4BD9-8311-C9F64C30602E}" type="sibTrans" cxnId="{9C5D1FCA-7EAB-4BCD-8229-49E380F8ABC1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7A6BC26-B7F3-4F16-A74C-95785723663E}">
      <dgm:prSet custT="1"/>
      <dgm:spPr>
        <a:ln>
          <a:noFill/>
        </a:ln>
      </dgm:spPr>
      <dgm:t>
        <a:bodyPr bIns="0"/>
        <a:lstStyle/>
        <a:p>
          <a:pPr>
            <a:lnSpc>
              <a:spcPts val="2880"/>
            </a:lnSpc>
          </a:pPr>
          <a:r>
            <a:rPr lang="zh-TW" altLang="en-US" sz="2400" b="1" dirty="0">
              <a:solidFill>
                <a:srgbClr val="003399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教育部訂定複審作業與複審原則</a:t>
          </a:r>
        </a:p>
      </dgm:t>
    </dgm:pt>
    <dgm:pt modelId="{2F890E48-0E97-463C-B31C-98BF26825394}" type="parTrans" cxnId="{B6123E65-8DBA-43D6-9FD2-E8230956D4E0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6AC9BC1-EA22-4515-A59D-10DE1059CC94}" type="sibTrans" cxnId="{B6123E65-8DBA-43D6-9FD2-E8230956D4E0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39E4503-86CE-4A33-A160-6752C56D91EB}">
      <dgm:prSet custT="1"/>
      <dgm:spPr>
        <a:ln>
          <a:noFill/>
        </a:ln>
      </dgm:spPr>
      <dgm:t>
        <a:bodyPr bIns="0"/>
        <a:lstStyle/>
        <a:p>
          <a:pPr>
            <a:lnSpc>
              <a:spcPts val="2880"/>
            </a:lnSpc>
          </a:pPr>
          <a:r>
            <a:rPr lang="zh-TW" altLang="en-US" sz="2400" b="1" dirty="0">
              <a:solidFill>
                <a:srgbClr val="003399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召開複審會議進行複審</a:t>
          </a:r>
        </a:p>
      </dgm:t>
    </dgm:pt>
    <dgm:pt modelId="{ED9452C6-9939-49BC-8BE5-6C1718852DD9}" type="parTrans" cxnId="{5908A1D9-7D75-4D61-BB71-DD409A57A08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89E5288-2068-40E3-9CFE-A05D56D60985}" type="sibTrans" cxnId="{5908A1D9-7D75-4D61-BB71-DD409A57A08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23C8FB6-CB27-4137-B6C0-18D9B18F5832}">
      <dgm:prSet custT="1"/>
      <dgm:spPr>
        <a:ln>
          <a:noFill/>
        </a:ln>
      </dgm:spPr>
      <dgm:t>
        <a:bodyPr tIns="0" rIns="0"/>
        <a:lstStyle/>
        <a:p>
          <a:pPr marL="228600">
            <a:lnSpc>
              <a:spcPts val="3200"/>
            </a:lnSpc>
            <a:spcAft>
              <a:spcPts val="0"/>
            </a:spcAft>
          </a:pPr>
          <a:r>
            <a:rPr lang="zh-TW" altLang="en-US" sz="2400" b="1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審查申請書內容，如內容過簡、與標題不符</a:t>
          </a:r>
        </a:p>
      </dgm:t>
    </dgm:pt>
    <dgm:pt modelId="{4C243DA6-390E-42BB-BBDE-75DBA24EAB2B}" type="parTrans" cxnId="{024B97C0-41D5-488E-B34B-62942454F88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66B1D0D-F781-4F68-A081-75D2D8637C3D}" type="sibTrans" cxnId="{024B97C0-41D5-488E-B34B-62942454F88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00D98FD-FA1D-4AA1-816E-CE91CE0CA171}">
      <dgm:prSet custT="1"/>
      <dgm:spPr>
        <a:ln>
          <a:noFill/>
        </a:ln>
      </dgm:spPr>
      <dgm:t>
        <a:bodyPr bIns="0"/>
        <a:lstStyle/>
        <a:p>
          <a:pPr>
            <a:lnSpc>
              <a:spcPts val="2880"/>
            </a:lnSpc>
          </a:pPr>
          <a:r>
            <a:rPr lang="zh-TW" altLang="en-US" sz="2400" b="1" dirty="0">
              <a:solidFill>
                <a:srgbClr val="003399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通知學生複審結果，並請學生依限補正</a:t>
          </a:r>
        </a:p>
      </dgm:t>
    </dgm:pt>
    <dgm:pt modelId="{55DDD261-1A65-4D8D-8F57-5CB9730ABACE}" type="parTrans" cxnId="{05A718F6-9ABA-4AB2-8ACB-1E0B68833411}">
      <dgm:prSet/>
      <dgm:spPr/>
      <dgm:t>
        <a:bodyPr/>
        <a:lstStyle/>
        <a:p>
          <a:endParaRPr lang="zh-TW" altLang="en-US"/>
        </a:p>
      </dgm:t>
    </dgm:pt>
    <dgm:pt modelId="{58CAB44F-07AF-43F0-BB72-12B3F98FC730}" type="sibTrans" cxnId="{05A718F6-9ABA-4AB2-8ACB-1E0B68833411}">
      <dgm:prSet/>
      <dgm:spPr/>
      <dgm:t>
        <a:bodyPr/>
        <a:lstStyle/>
        <a:p>
          <a:endParaRPr lang="zh-TW" altLang="en-US"/>
        </a:p>
      </dgm:t>
    </dgm:pt>
    <dgm:pt modelId="{BC7D1E14-E50B-4B22-9809-DE39FA39BA1B}" type="pres">
      <dgm:prSet presAssocID="{394AA586-3DB3-43B0-AFCE-69EBC3E3AF24}" presName="linearFlow" presStyleCnt="0">
        <dgm:presLayoutVars>
          <dgm:dir/>
          <dgm:animLvl val="lvl"/>
          <dgm:resizeHandles val="exact"/>
        </dgm:presLayoutVars>
      </dgm:prSet>
      <dgm:spPr/>
    </dgm:pt>
    <dgm:pt modelId="{4F4D53A9-FF61-4D05-8684-B788A26E67C1}" type="pres">
      <dgm:prSet presAssocID="{0E52F76E-A200-413F-AF1F-48AE1D0AEF05}" presName="composite" presStyleCnt="0"/>
      <dgm:spPr/>
    </dgm:pt>
    <dgm:pt modelId="{607561FB-BF23-4AE6-BCFE-237AED4FA7ED}" type="pres">
      <dgm:prSet presAssocID="{0E52F76E-A200-413F-AF1F-48AE1D0AEF05}" presName="parentText" presStyleLbl="alignNode1" presStyleIdx="0" presStyleCnt="2" custScaleX="107798" custLinFactNeighborY="-14985">
        <dgm:presLayoutVars>
          <dgm:chMax val="1"/>
          <dgm:bulletEnabled val="1"/>
        </dgm:presLayoutVars>
      </dgm:prSet>
      <dgm:spPr/>
    </dgm:pt>
    <dgm:pt modelId="{FF6A547B-B0A9-4FC6-9AB8-F2DFADC8B302}" type="pres">
      <dgm:prSet presAssocID="{0E52F76E-A200-413F-AF1F-48AE1D0AEF05}" presName="descendantText" presStyleLbl="alignAcc1" presStyleIdx="0" presStyleCnt="2" custScaleX="89548" custScaleY="165581" custLinFactNeighborY="10008">
        <dgm:presLayoutVars>
          <dgm:bulletEnabled val="1"/>
        </dgm:presLayoutVars>
      </dgm:prSet>
      <dgm:spPr/>
    </dgm:pt>
    <dgm:pt modelId="{79E2AD51-CD43-4E33-AD8F-7480A78B2821}" type="pres">
      <dgm:prSet presAssocID="{EDEAEDA8-983A-42C1-9DB9-8A033344A387}" presName="sp" presStyleCnt="0"/>
      <dgm:spPr/>
    </dgm:pt>
    <dgm:pt modelId="{EC20947A-3ED5-4B90-BDB4-D5B49D227EA6}" type="pres">
      <dgm:prSet presAssocID="{084B8F23-7061-469B-B55B-C7469BB4E5E0}" presName="composite" presStyleCnt="0"/>
      <dgm:spPr/>
    </dgm:pt>
    <dgm:pt modelId="{39F839BB-5351-4204-A3B9-141D827593EA}" type="pres">
      <dgm:prSet presAssocID="{084B8F23-7061-469B-B55B-C7469BB4E5E0}" presName="parentText" presStyleLbl="alignNode1" presStyleIdx="1" presStyleCnt="2" custScaleX="112467">
        <dgm:presLayoutVars>
          <dgm:chMax val="1"/>
          <dgm:bulletEnabled val="1"/>
        </dgm:presLayoutVars>
      </dgm:prSet>
      <dgm:spPr/>
    </dgm:pt>
    <dgm:pt modelId="{013F1EDC-53D8-45C7-AFC6-AAE49D34A8FC}" type="pres">
      <dgm:prSet presAssocID="{084B8F23-7061-469B-B55B-C7469BB4E5E0}" presName="descendantText" presStyleLbl="alignAcc1" presStyleIdx="1" presStyleCnt="2" custScaleX="88982" custScaleY="118679" custLinFactNeighborX="-574" custLinFactNeighborY="34065">
        <dgm:presLayoutVars>
          <dgm:bulletEnabled val="1"/>
        </dgm:presLayoutVars>
      </dgm:prSet>
      <dgm:spPr/>
    </dgm:pt>
  </dgm:ptLst>
  <dgm:cxnLst>
    <dgm:cxn modelId="{947B4232-B37F-46DB-8FC3-503B1DE148C4}" type="presOf" srcId="{FC91BF5F-EC91-4697-98DB-83476744601D}" destId="{FF6A547B-B0A9-4FC6-9AB8-F2DFADC8B302}" srcOrd="0" destOrd="1" presId="urn:microsoft.com/office/officeart/2005/8/layout/chevron2"/>
    <dgm:cxn modelId="{B81ADC36-1D09-4E4E-B875-74E383F80E72}" type="presOf" srcId="{BB49C800-4CE9-4E86-AD76-A7C4912A0461}" destId="{FF6A547B-B0A9-4FC6-9AB8-F2DFADC8B302}" srcOrd="0" destOrd="0" presId="urn:microsoft.com/office/officeart/2005/8/layout/chevron2"/>
    <dgm:cxn modelId="{B9B4E439-7DBD-4548-B47B-B2E88B08353C}" srcId="{0E52F76E-A200-413F-AF1F-48AE1D0AEF05}" destId="{5712F47C-568E-4BF5-AC05-30047367A807}" srcOrd="3" destOrd="0" parTransId="{BBC7A58C-D743-4CBF-84D0-41F8856A2DC7}" sibTransId="{1D0D6A57-7219-42D3-94DE-3B063EEE16A2}"/>
    <dgm:cxn modelId="{94FB6B3D-3E91-4CAE-AACE-D73B4080596B}" srcId="{0E52F76E-A200-413F-AF1F-48AE1D0AEF05}" destId="{BB49C800-4CE9-4E86-AD76-A7C4912A0461}" srcOrd="0" destOrd="0" parTransId="{0D48D837-76A7-47E1-A7C3-D645C51B1C11}" sibTransId="{E0A69FB3-409D-4243-AC1E-92C271EEEBA7}"/>
    <dgm:cxn modelId="{B6123E65-8DBA-43D6-9FD2-E8230956D4E0}" srcId="{084B8F23-7061-469B-B55B-C7469BB4E5E0}" destId="{D7A6BC26-B7F3-4F16-A74C-95785723663E}" srcOrd="0" destOrd="0" parTransId="{2F890E48-0E97-463C-B31C-98BF26825394}" sibTransId="{26AC9BC1-EA22-4515-A59D-10DE1059CC94}"/>
    <dgm:cxn modelId="{C408E950-60EC-492B-8ADB-8D4EB1A9DE8B}" type="presOf" srcId="{084B8F23-7061-469B-B55B-C7469BB4E5E0}" destId="{39F839BB-5351-4204-A3B9-141D827593EA}" srcOrd="0" destOrd="0" presId="urn:microsoft.com/office/officeart/2005/8/layout/chevron2"/>
    <dgm:cxn modelId="{56215485-5095-46E7-9B9A-61695D454537}" type="presOf" srcId="{0E52F76E-A200-413F-AF1F-48AE1D0AEF05}" destId="{607561FB-BF23-4AE6-BCFE-237AED4FA7ED}" srcOrd="0" destOrd="0" presId="urn:microsoft.com/office/officeart/2005/8/layout/chevron2"/>
    <dgm:cxn modelId="{9FA88B87-6D8A-4FA9-A509-527E382371B8}" type="presOf" srcId="{394AA586-3DB3-43B0-AFCE-69EBC3E3AF24}" destId="{BC7D1E14-E50B-4B22-9809-DE39FA39BA1B}" srcOrd="0" destOrd="0" presId="urn:microsoft.com/office/officeart/2005/8/layout/chevron2"/>
    <dgm:cxn modelId="{6BC4A3AB-3812-4007-9B41-76E7F32DD267}" type="presOf" srcId="{C00D98FD-FA1D-4AA1-816E-CE91CE0CA171}" destId="{013F1EDC-53D8-45C7-AFC6-AAE49D34A8FC}" srcOrd="0" destOrd="2" presId="urn:microsoft.com/office/officeart/2005/8/layout/chevron2"/>
    <dgm:cxn modelId="{CA25D9AB-3541-483B-9A89-584720DA24C1}" type="presOf" srcId="{F39E4503-86CE-4A33-A160-6752C56D91EB}" destId="{013F1EDC-53D8-45C7-AFC6-AAE49D34A8FC}" srcOrd="0" destOrd="1" presId="urn:microsoft.com/office/officeart/2005/8/layout/chevron2"/>
    <dgm:cxn modelId="{9F42C7B1-0D8E-4509-A23D-65F64B5C84BE}" type="presOf" srcId="{5712F47C-568E-4BF5-AC05-30047367A807}" destId="{FF6A547B-B0A9-4FC6-9AB8-F2DFADC8B302}" srcOrd="0" destOrd="3" presId="urn:microsoft.com/office/officeart/2005/8/layout/chevron2"/>
    <dgm:cxn modelId="{840F56C0-BA4F-4956-AFA7-B62A06DF96F0}" srcId="{0E52F76E-A200-413F-AF1F-48AE1D0AEF05}" destId="{FC91BF5F-EC91-4697-98DB-83476744601D}" srcOrd="1" destOrd="0" parTransId="{2D8C9FF0-CAD5-4850-B070-1AEAE3EFBBD5}" sibTransId="{BED94A5D-BBA5-4405-B94A-F74BEF5BAE98}"/>
    <dgm:cxn modelId="{024B97C0-41D5-488E-B34B-62942454F88C}" srcId="{0E52F76E-A200-413F-AF1F-48AE1D0AEF05}" destId="{223C8FB6-CB27-4137-B6C0-18D9B18F5832}" srcOrd="2" destOrd="0" parTransId="{4C243DA6-390E-42BB-BBDE-75DBA24EAB2B}" sibTransId="{466B1D0D-F781-4F68-A081-75D2D8637C3D}"/>
    <dgm:cxn modelId="{9C5D1FCA-7EAB-4BCD-8229-49E380F8ABC1}" srcId="{394AA586-3DB3-43B0-AFCE-69EBC3E3AF24}" destId="{084B8F23-7061-469B-B55B-C7469BB4E5E0}" srcOrd="1" destOrd="0" parTransId="{C122F3FF-2779-4D6D-B6DC-96187E2C8CD2}" sibTransId="{E2FA8AD1-CDA2-4BD9-8311-C9F64C30602E}"/>
    <dgm:cxn modelId="{5908A1D9-7D75-4D61-BB71-DD409A57A08D}" srcId="{084B8F23-7061-469B-B55B-C7469BB4E5E0}" destId="{F39E4503-86CE-4A33-A160-6752C56D91EB}" srcOrd="1" destOrd="0" parTransId="{ED9452C6-9939-49BC-8BE5-6C1718852DD9}" sibTransId="{189E5288-2068-40E3-9CFE-A05D56D60985}"/>
    <dgm:cxn modelId="{392B8DED-79A8-4558-BD6D-3F211738D3BB}" type="presOf" srcId="{223C8FB6-CB27-4137-B6C0-18D9B18F5832}" destId="{FF6A547B-B0A9-4FC6-9AB8-F2DFADC8B302}" srcOrd="0" destOrd="2" presId="urn:microsoft.com/office/officeart/2005/8/layout/chevron2"/>
    <dgm:cxn modelId="{FC66E7EE-0CEB-4BAB-87E1-11FE060C9518}" type="presOf" srcId="{D7A6BC26-B7F3-4F16-A74C-95785723663E}" destId="{013F1EDC-53D8-45C7-AFC6-AAE49D34A8FC}" srcOrd="0" destOrd="0" presId="urn:microsoft.com/office/officeart/2005/8/layout/chevron2"/>
    <dgm:cxn modelId="{8DE478F3-50D7-4CD9-89A6-24FD4A926735}" srcId="{394AA586-3DB3-43B0-AFCE-69EBC3E3AF24}" destId="{0E52F76E-A200-413F-AF1F-48AE1D0AEF05}" srcOrd="0" destOrd="0" parTransId="{D90BFB95-08FE-4F80-BEE4-BDFFD141BA60}" sibTransId="{EDEAEDA8-983A-42C1-9DB9-8A033344A387}"/>
    <dgm:cxn modelId="{05A718F6-9ABA-4AB2-8ACB-1E0B68833411}" srcId="{084B8F23-7061-469B-B55B-C7469BB4E5E0}" destId="{C00D98FD-FA1D-4AA1-816E-CE91CE0CA171}" srcOrd="2" destOrd="0" parTransId="{55DDD261-1A65-4D8D-8F57-5CB9730ABACE}" sibTransId="{58CAB44F-07AF-43F0-BB72-12B3F98FC730}"/>
    <dgm:cxn modelId="{BAB0F6D2-B538-40B3-BE27-FF6554A0C012}" type="presParOf" srcId="{BC7D1E14-E50B-4B22-9809-DE39FA39BA1B}" destId="{4F4D53A9-FF61-4D05-8684-B788A26E67C1}" srcOrd="0" destOrd="0" presId="urn:microsoft.com/office/officeart/2005/8/layout/chevron2"/>
    <dgm:cxn modelId="{7FB1973C-F22D-4F8A-A6D2-6422D7BF00BA}" type="presParOf" srcId="{4F4D53A9-FF61-4D05-8684-B788A26E67C1}" destId="{607561FB-BF23-4AE6-BCFE-237AED4FA7ED}" srcOrd="0" destOrd="0" presId="urn:microsoft.com/office/officeart/2005/8/layout/chevron2"/>
    <dgm:cxn modelId="{AFE2430D-29F6-461F-A831-076BAD1CE820}" type="presParOf" srcId="{4F4D53A9-FF61-4D05-8684-B788A26E67C1}" destId="{FF6A547B-B0A9-4FC6-9AB8-F2DFADC8B302}" srcOrd="1" destOrd="0" presId="urn:microsoft.com/office/officeart/2005/8/layout/chevron2"/>
    <dgm:cxn modelId="{9EC98B2E-49E9-470F-9083-A43FD20C6E3C}" type="presParOf" srcId="{BC7D1E14-E50B-4B22-9809-DE39FA39BA1B}" destId="{79E2AD51-CD43-4E33-AD8F-7480A78B2821}" srcOrd="1" destOrd="0" presId="urn:microsoft.com/office/officeart/2005/8/layout/chevron2"/>
    <dgm:cxn modelId="{167D9E21-F4A4-43E4-A0AF-D32F3286806E}" type="presParOf" srcId="{BC7D1E14-E50B-4B22-9809-DE39FA39BA1B}" destId="{EC20947A-3ED5-4B90-BDB4-D5B49D227EA6}" srcOrd="2" destOrd="0" presId="urn:microsoft.com/office/officeart/2005/8/layout/chevron2"/>
    <dgm:cxn modelId="{B02ACD0D-6B56-4CE7-AD79-C97C7D47A07D}" type="presParOf" srcId="{EC20947A-3ED5-4B90-BDB4-D5B49D227EA6}" destId="{39F839BB-5351-4204-A3B9-141D827593EA}" srcOrd="0" destOrd="0" presId="urn:microsoft.com/office/officeart/2005/8/layout/chevron2"/>
    <dgm:cxn modelId="{5F50C14C-4AB4-4BB1-8B92-029AFBEE6D60}" type="presParOf" srcId="{EC20947A-3ED5-4B90-BDB4-D5B49D227EA6}" destId="{013F1EDC-53D8-45C7-AFC6-AAE49D34A8F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7561FB-BF23-4AE6-BCFE-237AED4FA7ED}">
      <dsp:nvSpPr>
        <dsp:cNvPr id="0" name=""/>
        <dsp:cNvSpPr/>
      </dsp:nvSpPr>
      <dsp:spPr>
        <a:xfrm rot="5400000">
          <a:off x="-73496" y="361416"/>
          <a:ext cx="1916362" cy="1446060"/>
        </a:xfrm>
        <a:prstGeom prst="chevron">
          <a:avLst/>
        </a:prstGeom>
        <a:solidFill>
          <a:srgbClr val="006600"/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學校初審</a:t>
          </a:r>
        </a:p>
      </dsp:txBody>
      <dsp:txXfrm rot="-5400000">
        <a:off x="161655" y="849295"/>
        <a:ext cx="1446060" cy="470302"/>
      </dsp:txXfrm>
    </dsp:sp>
    <dsp:sp modelId="{FF6A547B-B0A9-4FC6-9AB8-F2DFADC8B302}">
      <dsp:nvSpPr>
        <dsp:cNvPr id="0" name=""/>
        <dsp:cNvSpPr/>
      </dsp:nvSpPr>
      <dsp:spPr>
        <a:xfrm rot="5400000">
          <a:off x="4216912" y="-2145979"/>
          <a:ext cx="2063620" cy="66145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0" rIns="0" bIns="15240" numCol="1" spcCol="1270" anchor="ctr" anchorCtr="0">
          <a:noAutofit/>
        </a:bodyPr>
        <a:lstStyle/>
        <a:p>
          <a:pPr marL="228600" lvl="1" indent="-228600" algn="l" defTabSz="1066800">
            <a:lnSpc>
              <a:spcPts val="32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TW" altLang="en-US" sz="2400" b="1" kern="1200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組成執行小組</a:t>
          </a:r>
        </a:p>
        <a:p>
          <a:pPr marL="228600" lvl="1" indent="-228600" algn="l" defTabSz="1066800">
            <a:lnSpc>
              <a:spcPts val="32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TW" altLang="en-US" sz="2400" b="1" kern="1200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訂定審查原則，進行審查</a:t>
          </a:r>
        </a:p>
        <a:p>
          <a:pPr marL="228600" lvl="1" indent="-228600" algn="l" defTabSz="1066800">
            <a:lnSpc>
              <a:spcPts val="32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TW" altLang="en-US" sz="2400" b="1" kern="1200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審查申請書內容，如內容過簡、與標題不符</a:t>
          </a:r>
        </a:p>
        <a:p>
          <a:pPr marL="252000" lvl="1" indent="-228600" algn="l" defTabSz="1066800">
            <a:lnSpc>
              <a:spcPts val="32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TW" altLang="en-US" sz="2400" b="1" kern="1200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上傳會議紀錄與簽到</a:t>
          </a:r>
          <a:r>
            <a:rPr lang="zh-TW" altLang="en-US" sz="2000" b="1" kern="1200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（預計</a:t>
          </a:r>
          <a:r>
            <a:rPr lang="en-US" altLang="zh-TW" sz="2000" b="1" kern="1200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112/3-4</a:t>
          </a:r>
          <a:r>
            <a:rPr lang="zh-TW" altLang="en-US" sz="2000" b="1" kern="1200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月上傳，將於</a:t>
          </a:r>
          <a:r>
            <a:rPr lang="en-US" altLang="zh-TW" sz="2000" b="1" kern="1200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111</a:t>
          </a:r>
          <a:r>
            <a:rPr lang="zh-TW" altLang="en-US" sz="2000" b="1" kern="1200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000" b="1" kern="1200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10</a:t>
          </a:r>
          <a:r>
            <a:rPr lang="zh-TW" altLang="en-US" sz="2000" b="1" kern="1200" cap="none" spc="0" dirty="0">
              <a:ln w="0"/>
              <a:solidFill>
                <a:srgbClr val="0066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月底函文通知）</a:t>
          </a:r>
          <a:endParaRPr lang="zh-TW" altLang="en-US" sz="2400" b="1" kern="1200" cap="none" spc="0" dirty="0">
            <a:ln w="0"/>
            <a:solidFill>
              <a:srgbClr val="006600"/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1941437" y="230234"/>
        <a:ext cx="6513833" cy="1862144"/>
      </dsp:txXfrm>
    </dsp:sp>
    <dsp:sp modelId="{39F839BB-5351-4204-A3B9-141D827593EA}">
      <dsp:nvSpPr>
        <dsp:cNvPr id="0" name=""/>
        <dsp:cNvSpPr/>
      </dsp:nvSpPr>
      <dsp:spPr>
        <a:xfrm rot="5400000">
          <a:off x="-42180" y="2400678"/>
          <a:ext cx="1916362" cy="1508692"/>
        </a:xfrm>
        <a:prstGeom prst="chevron">
          <a:avLst/>
        </a:prstGeom>
        <a:solidFill>
          <a:srgbClr val="003399"/>
        </a:solidFill>
        <a:ln w="9525" cap="flat" cmpd="sng" algn="ctr">
          <a:solidFill>
            <a:schemeClr val="accent2">
              <a:hueOff val="-14400000"/>
              <a:satOff val="-50003"/>
              <a:lumOff val="6000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Left"/>
          <a:lightRig rig="flat" dir="t"/>
        </a:scene3d>
        <a:sp3d prstMaterial="plastic"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ts val="3120"/>
            </a:lnSpc>
            <a:spcBef>
              <a:spcPct val="0"/>
            </a:spcBef>
            <a:spcAft>
              <a:spcPts val="0"/>
            </a:spcAft>
            <a:buNone/>
          </a:pPr>
          <a:endParaRPr lang="en-US" altLang="zh-TW" sz="2600" kern="1200" dirty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ctr" defTabSz="1155700">
            <a:lnSpc>
              <a:spcPts val="312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6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教育部</a:t>
          </a:r>
          <a:endParaRPr lang="en-US" altLang="zh-TW" sz="2600" b="1" kern="1200" dirty="0">
            <a:solidFill>
              <a:schemeClr val="bg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ctr" defTabSz="1155700">
            <a:lnSpc>
              <a:spcPts val="312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6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複審</a:t>
          </a:r>
        </a:p>
      </dsp:txBody>
      <dsp:txXfrm rot="-5400000">
        <a:off x="161655" y="2951189"/>
        <a:ext cx="1508692" cy="407670"/>
      </dsp:txXfrm>
    </dsp:sp>
    <dsp:sp modelId="{013F1EDC-53D8-45C7-AFC6-AAE49D34A8FC}">
      <dsp:nvSpPr>
        <dsp:cNvPr id="0" name=""/>
        <dsp:cNvSpPr/>
      </dsp:nvSpPr>
      <dsp:spPr>
        <a:xfrm rot="5400000">
          <a:off x="4498485" y="-42393"/>
          <a:ext cx="1478308" cy="65727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0" numCol="1" spcCol="1270" anchor="ctr" anchorCtr="0">
          <a:noAutofit/>
        </a:bodyPr>
        <a:lstStyle/>
        <a:p>
          <a:pPr marL="228600" lvl="1" indent="-228600" algn="l" defTabSz="1066800">
            <a:lnSpc>
              <a:spcPts val="288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400" b="1" kern="1200" dirty="0">
              <a:solidFill>
                <a:srgbClr val="003399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教育部訂定複審作業與複審原則</a:t>
          </a:r>
        </a:p>
        <a:p>
          <a:pPr marL="228600" lvl="1" indent="-228600" algn="l" defTabSz="1066800">
            <a:lnSpc>
              <a:spcPts val="288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400" b="1" kern="1200" dirty="0">
              <a:solidFill>
                <a:srgbClr val="003399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召開複審會議進行複審</a:t>
          </a:r>
        </a:p>
        <a:p>
          <a:pPr marL="228600" lvl="1" indent="-228600" algn="l" defTabSz="1066800">
            <a:lnSpc>
              <a:spcPts val="288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400" b="1" kern="1200" dirty="0">
              <a:solidFill>
                <a:srgbClr val="003399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通知學生複審結果，並請學生依限補正</a:t>
          </a:r>
        </a:p>
      </dsp:txBody>
      <dsp:txXfrm rot="-5400000">
        <a:off x="1951258" y="2576999"/>
        <a:ext cx="6500598" cy="1333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044BF9F-77CA-4F94-A389-74AD26BCAC9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6DE72F0-4C37-45C8-A686-69FDC8F01C3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B345E78B-D768-4E0B-9C6B-489197AA781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7B2BF649-359D-47D1-AB33-AF0BFDD1F2A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7B2EBC9E-141F-42AE-8A97-56E9FEDCF5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B50D4FE-2D19-4E11-BB34-1D6B8B06E4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72E38F1-1E4C-4E87-9433-C9CFBA216BE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6D9200C7-B474-45B5-B66B-C95535D11B0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24C73C1-DC21-4A21-85E4-E003B1B0822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5B61F786-4817-4B1C-B967-D4EBDA94D4D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C272554-BC55-4F60-956E-F95AE1EDDA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884EDEA7-75F9-47E2-BAEF-2695CCA14CF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B7E176F-F8C0-4658-8D33-896242B312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C34F30B-6D22-42DA-B590-1FF8E8B06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6AAD5037-FF18-453F-BD26-0A08FBAA17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4C3013F8-61FF-4084-A412-7F07AAF89A5B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11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55E2E576-2208-409C-8BAB-0AC78C17F1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93C759F-ACC0-4701-8054-2B234DC9F7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0F6DFC8C-27E5-4FF8-934D-F0B7323E925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9D308F03-A611-4E0A-8F75-E7B3A19344E6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12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26F40798-E70F-4864-87DF-82C8626699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E747AEF3-F1EB-48D5-B5CD-66294C32C2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3F06FFCC-8FCA-49B0-9C25-1858C8D79AF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0BA95C72-CCB6-456C-9882-D2898C68AB0C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13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D16B1E72-DF0A-4260-977E-5E7F20026C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25C50726-0305-4B2F-9DFC-2A2B2DAA9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B290E781-270E-4DC0-90A6-608006DAA44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D5A0AC2E-730D-4C9E-8DB5-D4B196ADDD30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14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A15FF4D-70BD-4F58-9DB3-492F765169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E674C908-0E0B-4430-8C59-FDC809B553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FB89A143-3A0D-4826-89A2-AAF2774CDD6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464A5D84-5373-40DE-A4E0-32CD8686278E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15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6E091943-4244-4A81-9DC1-E42A0D50B2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83BEC802-ED5A-4571-8976-D79BB602B3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6470A809-7091-494F-8571-A31B612C618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A3576E0B-839F-45DA-ADF9-702440D8576A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16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2ED3555C-982F-4845-AD0F-2A1DFFF5B1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F41F0B20-C169-48D4-97EE-645441A4A1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132A867D-E7EA-403C-A07A-920ED1B7607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DBB0E238-32BB-49E7-A5F8-805A45CB4939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17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B75D3F0-813C-4F8E-ADA3-312EAEA37F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1CFAD81-D155-4A80-B605-D4780DDBD9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928C0CC5-B0B5-40F4-8ADA-B4F3EB70365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CB85AE37-9061-4649-9062-C67276931779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18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DD9E1994-854E-4186-BEA9-B459DEC598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393F7365-F5BA-4DF2-90B1-5C838DFAC3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C9966066-83E8-4550-A0FC-6AE87E2E25B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9D3BE57F-9E29-410D-9403-CED9CD704F40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19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6D67814B-1BB7-4EDF-9AAD-40D9283414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88F90687-0F6F-4134-9289-EF3CAA49B4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F4DD4698-D19C-4F6F-829D-4E53C7A61C5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6B5E03E2-C4FB-4DAB-84D8-B91E44179956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20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85DCECBB-AF0A-4071-94EB-0BE7C70BA7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AFF114B0-2F8F-4785-B770-FDDBD07B4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FC974EF6-CEA3-4E59-B1DE-E0A8297ADC4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BE3CF048-C68E-4F37-8119-95066E284A49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2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CA4698D0-7397-4CD7-A114-5D02E5E4BF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E7CB7E08-739F-4B0E-A994-F9B89E6FD1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FC41B64F-6658-4065-A49A-25DE894DFCF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2180257C-286E-4C48-86BE-FB6497CC0C99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21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9B7DC883-9369-4AC5-8D9A-EAE44C7CEF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059399F4-6A62-42C7-9222-3F1260F881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FE8476C0-3951-415B-B3B3-734D98FC983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47EE48AA-F76D-41B0-9DCD-829B91FC9CD1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22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0928455B-E6DC-4527-9B60-05CA7867FF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86016DDC-9967-4D9A-B8DC-08C214920F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960B71A4-D2DD-42D7-8A87-7ACBD4E7ADB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A519F892-D5A4-49D3-B65E-34DBABF1D091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23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6CB1976F-C00E-4B5D-B5EE-8F91C53334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DB0E5F9F-57A8-46C1-B9DF-1B541A9317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B8B9D60F-36E8-407A-AADD-7ABDAA3F9DF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E0720AEF-FFB9-490D-B545-38423E2D639F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24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AEE202E2-CC43-47A8-AAF2-8DAAA481D6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79FF0422-E760-494C-BA46-1AC008F9E9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02F75775-CC41-44AF-A1C0-01BAF4FCE31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4440EBAD-169B-4C6E-89F5-A0B3A1F63CBF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25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B05E7CBD-C17A-47B6-BA63-0D80F94292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CC29C1B2-9212-4DDB-8C28-5B2B99913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A67B1760-9961-49E6-9790-71634C30821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2DE7B543-0621-4D86-B79A-5FE9C8C82863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26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6117CA51-A1E1-4126-B912-0934D64D2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3C06F4FC-BEC8-4E88-A26F-BC88D50C66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9A1433D-FD68-4E74-A093-898177AEB03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82F7D942-5DA8-4F92-BC3C-7AB59BA49817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27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CB19110-00DE-4800-BE41-A3B6F2063A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5EC6A446-5C71-4C4A-919B-DFB0CCC31D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75DD67A2-3BED-434E-BDF2-151C3BA1A59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6A7158B8-A3CB-447B-8DAB-D93839B0D463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28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77723086-84A8-43C6-8899-36E148698A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4A5EE922-BB8B-4077-BC5D-B5552BADD2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E3BF9E6F-9FCE-471B-B855-CF7C9020904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45454100-930E-4EDA-B691-1D7853046947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29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3E669B17-6A67-4D33-AE3D-3FA123718C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4B6A1AD3-9058-4B9E-9780-DF1B66CB6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01BBD0A4-7BCC-468A-A5E4-A2D870D40FB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29601A49-4B4E-4B7F-B73A-98949C5E5259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30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870DE366-E202-4DDB-AFD1-C5E0BFA2A6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C3F03D27-2CEC-4A25-9E8F-A02D0D46D6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28A829AB-7F84-4BBD-AE60-D348B4D064F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BBDE31B0-AC27-4054-9429-EEDE0C553CC9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3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D1061A5-70D5-4A2F-9002-B165720683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E12F2972-A208-4FD1-B54B-EF06643DD2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353B6965-4767-415C-A2A5-AD74DD1B177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F71C063D-C6DD-4E27-874E-BBCF68E25CB4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31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97438F2E-E8D7-4DFC-A5DA-42249DDB0A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75B11627-E87D-4F16-BD56-E6D0505059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17680FBF-D0D8-4472-8E43-257CBC0F85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1936BD61-E798-4D45-9F9A-5F5A84017F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A077D3C5-8A9A-401F-87B1-3796B0AB7FF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BF2F236D-4FF7-4B87-AC6F-2E5EC86EB13A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4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C525C06-4D0C-4FC9-919A-D04E99C668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BB951CF-7AC1-4ADE-B8CA-C09960CB69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6F2E807-DDD6-43EE-B024-5898F3D89F9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D8BA0303-D1D5-447E-9CE3-35CA78B30088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5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B7A66F39-12CE-4EFC-9A96-BC43EDF254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E2D5E50-7C44-449E-8E62-8AA28CC91F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F38A73DC-8092-491C-A315-2F1FE0035D5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4FD1B659-519A-4275-B52C-18A730898DBF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6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00056F77-8909-4CA1-AA98-2E028C1B3E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498CB555-349E-4074-BE2A-D7F05CA559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BAB8741B-631B-41C7-85FE-4B36B803C6E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0D596CA1-2798-4A87-871F-5BD5722937DC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7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0D34883D-A126-4BA9-9A1D-F80992B9D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6B30D0A4-D6F1-4160-A81E-5BB486AE41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37A0A69-0E6B-4181-9EB1-A36A084490D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BD163F77-25EB-4551-B631-794A7A989064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8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92FC63CD-243C-4DF4-A9F7-F36EACF074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F50AA155-07EA-404E-A07D-B4D47EA26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1EBFED5-3AF0-48D9-B188-3FEB50DD5D0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82" tIns="45740" rIns="91482" bIns="45740" anchor="b"/>
          <a:lstStyle>
            <a:lvl1pPr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r" eaLnBrk="1" hangingPunct="1"/>
            <a:fld id="{94EB09AE-39B0-4D81-9BCA-47307B87F9D5}" type="slidenum">
              <a:rPr lang="en-US" altLang="zh-TW" sz="1200">
                <a:ea typeface="新細明體" panose="02020500000000000000" pitchFamily="18" charset="-120"/>
              </a:rPr>
              <a:pPr algn="r" eaLnBrk="1" hangingPunct="1"/>
              <a:t>10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34DE7B6B-D6A7-41EE-B993-B1267A29D4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D58394F-A9F6-4599-BAF2-1557C5480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82" tIns="45740" rIns="91482" bIns="45740"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399B9E-AF5B-4416-9D01-D7A4F269F7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7599FA-AB50-4A7E-93E8-9E562F3684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10DCEB-37F9-411C-9855-CEF11B8D11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245225"/>
            <a:ext cx="2133600" cy="476250"/>
          </a:xfrm>
        </p:spPr>
        <p:txBody>
          <a:bodyPr/>
          <a:lstStyle>
            <a:lvl1pPr>
              <a:defRPr smtClean="0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8CD77437-330F-444A-8DBF-B6BA8D815C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827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5AEB1F-07F5-4956-A162-E8742BB968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B61971-831E-4A8B-917C-7424BB2C05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FBF9EB-A100-4CA5-B0AE-EAD9CB0E80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24588"/>
            <a:ext cx="2133600" cy="476250"/>
          </a:xfrm>
        </p:spPr>
        <p:txBody>
          <a:bodyPr/>
          <a:lstStyle>
            <a:lvl1pPr>
              <a:defRPr smtClean="0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594B3A63-4142-46C5-90C5-BFF5D201D8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2312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34F929-41A5-4AE4-A04F-6982DBF569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65E787-A17F-45AC-981E-94F7EF4110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2539F0-0447-42A0-BE8B-B84BFD96A9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77063" y="6483350"/>
            <a:ext cx="2133600" cy="476250"/>
          </a:xfrm>
        </p:spPr>
        <p:txBody>
          <a:bodyPr/>
          <a:lstStyle>
            <a:lvl1pPr>
              <a:defRPr smtClean="0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8AC6D2A2-2B89-4E0B-A742-6162E7D0D4C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17605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DB7186-BC7D-4D69-9659-C6AAB7F481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C1D261-B03D-490E-BAC0-7DC1EEF53F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CAF918-8A55-4075-B6A1-84ED78A51E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6600" y="6483350"/>
            <a:ext cx="2133600" cy="476250"/>
          </a:xfrm>
        </p:spPr>
        <p:txBody>
          <a:bodyPr/>
          <a:lstStyle>
            <a:lvl1pPr>
              <a:defRPr smtClean="0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0A2A9750-D2D3-47AC-BD88-BD7023E94BB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3073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3C3F9A-4682-484D-A13C-779855CCF9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F8224C7-36CB-404A-981E-4AB77C6A99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5A7D71C-4872-45A2-99B5-AE0AC84FD7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483350"/>
            <a:ext cx="2133600" cy="476250"/>
          </a:xfrm>
        </p:spPr>
        <p:txBody>
          <a:bodyPr/>
          <a:lstStyle>
            <a:lvl1pPr>
              <a:defRPr smtClean="0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D0EECC92-0BDF-4164-B438-6872D9F446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079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74FC057-3E7C-42E3-B917-A3499FA81D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B59354-2700-4226-808C-8E84EA242AA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86600" y="6472238"/>
            <a:ext cx="2133600" cy="476250"/>
          </a:xfrm>
        </p:spPr>
        <p:txBody>
          <a:bodyPr/>
          <a:lstStyle>
            <a:lvl1pPr>
              <a:defRPr smtClean="0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111F79A3-6256-466B-86B5-D823C94ABA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14805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18FDD0A6-2334-4A52-B5D2-A06C15C1EDF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86600" y="6483350"/>
            <a:ext cx="2133600" cy="476250"/>
          </a:xfrm>
        </p:spPr>
        <p:txBody>
          <a:bodyPr/>
          <a:lstStyle>
            <a:lvl1pPr>
              <a:defRPr sz="1600" smtClean="0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D0B05A8C-D7E9-4742-A08F-1B0DC327BF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148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F2C65B-E1A7-4CD4-9BF9-FBFF8CDBA0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92D20C-8786-4261-A197-E9E05C65B9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2D0578-3DA7-4AA9-84E5-739604B2E9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6600" y="6500813"/>
            <a:ext cx="2133600" cy="476250"/>
          </a:xfrm>
        </p:spPr>
        <p:txBody>
          <a:bodyPr/>
          <a:lstStyle>
            <a:lvl1pPr>
              <a:defRPr smtClean="0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2991BFDD-EA1D-42E4-89D2-4FDD5286F9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3171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437AA6F-97FB-42E0-922A-9A7AE3C46C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05800" y="6453188"/>
            <a:ext cx="803275" cy="365125"/>
          </a:xfrm>
        </p:spPr>
        <p:txBody>
          <a:bodyPr/>
          <a:lstStyle>
            <a:lvl1pPr>
              <a:defRPr smtClean="0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9CF8558C-E8F3-451E-A386-CBA6C22E19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264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bg02">
            <a:extLst>
              <a:ext uri="{FF2B5EF4-FFF2-40B4-BE49-F238E27FC236}">
                <a16:creationId xmlns:a16="http://schemas.microsoft.com/office/drawing/2014/main" id="{8D6F16CF-00FA-466E-A5CC-27AE950E73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40"/>
          <a:stretch>
            <a:fillRect/>
          </a:stretch>
        </p:blipFill>
        <p:spPr bwMode="auto">
          <a:xfrm>
            <a:off x="0" y="0"/>
            <a:ext cx="92027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>
            <a:extLst>
              <a:ext uri="{FF2B5EF4-FFF2-40B4-BE49-F238E27FC236}">
                <a16:creationId xmlns:a16="http://schemas.microsoft.com/office/drawing/2014/main" id="{870FEC1C-04F4-49D8-A6B5-7880E93CE0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7DDF3134-E311-4072-ABE7-3752E4F38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095B34BC-D41B-4845-A61B-09BB4CC2597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64B891B-5EAD-4093-9F33-07A1B4AC11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47E69FD-AA48-4B68-96EE-E88817C79C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b="0" smtClean="0">
                <a:solidFill>
                  <a:srgbClr val="003399"/>
                </a:solidFill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C0CF6C4E-5DC7-45A8-A4B5-3625A59333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9" r:id="rId1"/>
    <p:sldLayoutId id="2147484690" r:id="rId2"/>
    <p:sldLayoutId id="2147484691" r:id="rId3"/>
    <p:sldLayoutId id="2147484692" r:id="rId4"/>
    <p:sldLayoutId id="2147484693" r:id="rId5"/>
    <p:sldLayoutId id="2147484694" r:id="rId6"/>
    <p:sldLayoutId id="2147484695" r:id="rId7"/>
    <p:sldLayoutId id="2147484696" r:id="rId8"/>
    <p:sldLayoutId id="214748469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8" descr="bg01">
            <a:extLst>
              <a:ext uri="{FF2B5EF4-FFF2-40B4-BE49-F238E27FC236}">
                <a16:creationId xmlns:a16="http://schemas.microsoft.com/office/drawing/2014/main" id="{CBA649F2-0F96-4416-ADBF-297326668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258"/>
            <a:ext cx="9216000" cy="65419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315" name="Picture 9" descr="ROC Ministry of Education Seal.svg">
            <a:extLst>
              <a:ext uri="{FF2B5EF4-FFF2-40B4-BE49-F238E27FC236}">
                <a16:creationId xmlns:a16="http://schemas.microsoft.com/office/drawing/2014/main" id="{64D56611-9349-4717-8579-E37723FB3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663" y="4495800"/>
            <a:ext cx="1531937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文字方塊 1">
            <a:extLst>
              <a:ext uri="{FF2B5EF4-FFF2-40B4-BE49-F238E27FC236}">
                <a16:creationId xmlns:a16="http://schemas.microsoft.com/office/drawing/2014/main" id="{0C26EE12-D9D0-4086-8257-D881D6277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8" y="5715000"/>
            <a:ext cx="60372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252538" indent="-1252538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zh-TW" sz="180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「青年</a:t>
            </a:r>
            <a:r>
              <a:rPr lang="zh-TW" altLang="en-US" sz="180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教育與</a:t>
            </a:r>
            <a:r>
              <a:rPr lang="zh-TW" altLang="zh-TW" sz="180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就業</a:t>
            </a:r>
            <a:r>
              <a:rPr lang="zh-TW" altLang="en-US" sz="180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儲蓄帳戶方案</a:t>
            </a:r>
            <a:r>
              <a:rPr lang="zh-TW" altLang="zh-TW" sz="180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180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方案宣導輔導團</a:t>
            </a:r>
            <a:endParaRPr lang="en-US" altLang="zh-TW" sz="180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80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0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180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sz="180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317" name="投影片編號版面配置區 2">
            <a:extLst>
              <a:ext uri="{FF2B5EF4-FFF2-40B4-BE49-F238E27FC236}">
                <a16:creationId xmlns:a16="http://schemas.microsoft.com/office/drawing/2014/main" id="{C9975F61-7F61-4A82-ADCA-37A0D2D23D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038704-5E63-4937-988A-C1F73ED442C1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13318" name="矩形 1">
            <a:extLst>
              <a:ext uri="{FF2B5EF4-FFF2-40B4-BE49-F238E27FC236}">
                <a16:creationId xmlns:a16="http://schemas.microsoft.com/office/drawing/2014/main" id="{605FCFB9-13AA-4966-ABFD-3E03FDB58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8" y="3013075"/>
            <a:ext cx="7243762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zh-TW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zh-TW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年度方案學生撰寫申請書</a:t>
            </a:r>
            <a:endParaRPr lang="en-US" altLang="zh-TW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zh-TW" altLang="zh-TW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輔導重點、輔導綜合考評</a:t>
            </a:r>
            <a:r>
              <a:rPr lang="zh-TW" altLang="en-US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br>
              <a:rPr lang="en-US" altLang="zh-TW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學校初審作業實務</a:t>
            </a:r>
            <a:endParaRPr lang="zh-TW" altLang="en-US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319" name="文字方塊 1">
            <a:extLst>
              <a:ext uri="{FF2B5EF4-FFF2-40B4-BE49-F238E27FC236}">
                <a16:creationId xmlns:a16="http://schemas.microsoft.com/office/drawing/2014/main" id="{8B6A6D20-5BBA-4F23-81B6-C65F24CE6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1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8">
            <a:extLst>
              <a:ext uri="{FF2B5EF4-FFF2-40B4-BE49-F238E27FC236}">
                <a16:creationId xmlns:a16="http://schemas.microsoft.com/office/drawing/2014/main" id="{046D8DD9-4511-4C64-875B-2C561A8E6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</a:pPr>
            <a:endParaRPr lang="en-US" altLang="zh-TW" sz="80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spcBef>
                <a:spcPts val="600"/>
              </a:spcBef>
              <a:buFontTx/>
              <a:buNone/>
            </a:pPr>
            <a:endParaRPr lang="en-US" altLang="zh-TW" sz="40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723" name="AutoShape 18">
            <a:extLst>
              <a:ext uri="{FF2B5EF4-FFF2-40B4-BE49-F238E27FC236}">
                <a16:creationId xmlns:a16="http://schemas.microsoft.com/office/drawing/2014/main" id="{E3F2B0FB-AFCB-49A3-B548-A5FC17F64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676400"/>
            <a:ext cx="4319588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一、基本資料表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</a:p>
        </p:txBody>
      </p:sp>
      <p:sp>
        <p:nvSpPr>
          <p:cNvPr id="30724" name="投影片編號版面配置區 1">
            <a:extLst>
              <a:ext uri="{FF2B5EF4-FFF2-40B4-BE49-F238E27FC236}">
                <a16:creationId xmlns:a16="http://schemas.microsoft.com/office/drawing/2014/main" id="{ED06C58B-1C48-4A2C-9EBF-05FBA14CE5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219B10-C1DE-4A68-A68A-42FFCBF7E999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BC86B8A3-495B-456F-9F7B-BEA5BF835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貳、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學生申請輔導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F06F9563-7DC3-41C9-809C-B502E2FF1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1863B6A3-757F-4018-9C3A-0F6A9D104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D1AD5CCC-939D-4507-9561-D7DA062A3CCC}"/>
              </a:ext>
            </a:extLst>
          </p:cNvPr>
          <p:cNvGraphicFramePr>
            <a:graphicFrameLocks noGrp="1"/>
          </p:cNvGraphicFramePr>
          <p:nvPr/>
        </p:nvGraphicFramePr>
        <p:xfrm>
          <a:off x="990600" y="2438400"/>
          <a:ext cx="7239000" cy="3811590"/>
        </p:xfrm>
        <a:graphic>
          <a:graphicData uri="http://schemas.openxmlformats.org/drawingml/2006/table">
            <a:tbl>
              <a:tblPr/>
              <a:tblGrid>
                <a:gridCol w="1211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9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1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7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</a:t>
                      </a:r>
                      <a:endParaRPr kumimoji="0" lang="zh-TW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</a:t>
                      </a: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分 </a:t>
                      </a: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統一編號</a:t>
                      </a:r>
                      <a:endParaRPr kumimoji="0" lang="zh-TW" altLang="zh-TW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7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就讀學校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（全銜）</a:t>
                      </a:r>
                      <a:endParaRPr kumimoji="0" lang="zh-TW" altLang="zh-TW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希望就業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的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區</a:t>
                      </a:r>
                      <a:endParaRPr kumimoji="0" lang="zh-TW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</a:t>
                      </a: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縣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</a:t>
                      </a: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</a:t>
                      </a:r>
                      <a:endParaRPr kumimoji="0" lang="zh-TW" altLang="zh-TW" sz="12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7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出生日期</a:t>
                      </a:r>
                      <a:endParaRPr kumimoji="0" lang="zh-TW" altLang="zh-TW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○年○月○日</a:t>
                      </a:r>
                      <a:endParaRPr kumimoji="0" lang="zh-TW" altLang="zh-TW" sz="12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性</a:t>
                      </a: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別</a:t>
                      </a:r>
                      <a:endParaRPr kumimoji="0" lang="zh-TW" altLang="zh-TW" sz="12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</a:t>
                      </a:r>
                      <a:endParaRPr kumimoji="0" lang="zh-TW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59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就讀學制班別</a:t>
                      </a:r>
                      <a:endParaRPr kumimoji="0" lang="zh-TW" altLang="zh-TW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日間部普通科（高中）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進修部普通科（高中）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綜合高中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日間部專業群科（高職）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進修部專業群科（高職）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實用技能學程（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日間上課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夜間上課）：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建教合作班：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非學校型態實驗教育（與學校合作）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非學校型態實驗教育（非與學校合作）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特殊條件</a:t>
                      </a:r>
                      <a:endParaRPr kumimoji="0" lang="zh-TW" altLang="zh-TW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原住民  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新住民子女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身心障礙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類別  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中低收入  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低收入</a:t>
                      </a:r>
                      <a:endParaRPr kumimoji="0" lang="zh-TW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3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授權同意</a:t>
                      </a:r>
                      <a:endParaRPr kumimoji="0" lang="zh-TW" altLang="zh-TW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為參加「青年教育與就業儲蓄帳戶方案」之申請需要，本人同意提供「青年教育與就業儲蓄帳戶方案填報系統」內之個人資料。惟僅限於使用於本方案必要之範圍內，且個資必須採取安全妥適之保護措施與銷毀程序，非經本人同意或法律規定，不得揭露於第三者或散布。</a:t>
                      </a:r>
                      <a:endParaRPr kumimoji="0" lang="zh-TW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同意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□</a:t>
                      </a: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不同意</a:t>
                      </a:r>
                      <a:endParaRPr kumimoji="0" lang="zh-TW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764" name="文字方塊 8">
            <a:extLst>
              <a:ext uri="{FF2B5EF4-FFF2-40B4-BE49-F238E27FC236}">
                <a16:creationId xmlns:a16="http://schemas.microsoft.com/office/drawing/2014/main" id="{360AB425-BDB7-4DD3-81DF-9ECA5307C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10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18">
            <a:extLst>
              <a:ext uri="{FF2B5EF4-FFF2-40B4-BE49-F238E27FC236}">
                <a16:creationId xmlns:a16="http://schemas.microsoft.com/office/drawing/2014/main" id="{85E36679-A931-4178-ABF4-E7E1BD907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</a:pPr>
            <a:endParaRPr lang="en-US" altLang="zh-TW" sz="80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spcBef>
                <a:spcPts val="600"/>
              </a:spcBef>
              <a:buFontTx/>
              <a:buNone/>
            </a:pPr>
            <a:endParaRPr lang="en-US" altLang="zh-TW" sz="40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771" name="AutoShape 18">
            <a:extLst>
              <a:ext uri="{FF2B5EF4-FFF2-40B4-BE49-F238E27FC236}">
                <a16:creationId xmlns:a16="http://schemas.microsoft.com/office/drawing/2014/main" id="{2278DB7E-A630-449F-9015-C37B6EC0F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676400"/>
            <a:ext cx="4319588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一、基本資料表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</a:p>
        </p:txBody>
      </p:sp>
      <p:sp>
        <p:nvSpPr>
          <p:cNvPr id="32772" name="投影片編號版面配置區 1">
            <a:extLst>
              <a:ext uri="{FF2B5EF4-FFF2-40B4-BE49-F238E27FC236}">
                <a16:creationId xmlns:a16="http://schemas.microsoft.com/office/drawing/2014/main" id="{DF8FD163-65F8-4E51-8FC5-8F7BE6C563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A73280-234F-4A3D-934B-25A569ACC7EE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AAB2F0C1-14CF-40DE-A599-BB9F21E7B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貳、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學生申請輔導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AB7E8EB3-26CC-4374-B623-5A11EA1E5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9C0324D7-17F2-4F77-BED6-C8E02BA9F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8D2DDC76-69B3-4F1E-AF72-BFAB033D1D21}"/>
              </a:ext>
            </a:extLst>
          </p:cNvPr>
          <p:cNvGraphicFramePr>
            <a:graphicFrameLocks noGrp="1"/>
          </p:cNvGraphicFramePr>
          <p:nvPr/>
        </p:nvGraphicFramePr>
        <p:xfrm>
          <a:off x="990600" y="2490788"/>
          <a:ext cx="7239000" cy="3646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3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95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51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6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體驗計畫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（場域）</a:t>
                      </a: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+mj-ea"/>
                          <a:ea typeface="+mj-ea"/>
                        </a:rPr>
                        <a:t>□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青年就業領航計畫（職場體驗）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1200" b="1" kern="100" dirty="0">
                          <a:solidFill>
                            <a:srgbClr val="0066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□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青年體驗學習計畫（學習及國際體驗）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</a:t>
                      </a:r>
                      <a:r>
                        <a:rPr lang="zh-TW" sz="12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（限選一項）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5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參與期程</a:t>
                      </a: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1200" b="1" kern="100" dirty="0">
                          <a:solidFill>
                            <a:srgbClr val="0066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□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zh-TW" sz="1200" b="1" kern="100" dirty="0">
                          <a:solidFill>
                            <a:srgbClr val="0066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□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9334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1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註：</a:t>
                      </a:r>
                      <a:r>
                        <a:rPr lang="en-US" sz="11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職場體驗至多發給</a:t>
                      </a:r>
                      <a:r>
                        <a:rPr lang="en-US" sz="11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1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年儲蓄金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9334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1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　</a:t>
                      </a:r>
                      <a:r>
                        <a:rPr lang="en-US" sz="11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1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學習及國際體驗不發給儲蓄金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9334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1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　</a:t>
                      </a:r>
                      <a:r>
                        <a:rPr lang="en-US" sz="11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1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計畫執行期間皆可辦理兵役暫緩召集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9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電子信箱</a:t>
                      </a: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0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（與</a:t>
                      </a:r>
                      <a:r>
                        <a:rPr lang="zh-TW" altLang="en-US" sz="10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重要資訊、</a:t>
                      </a:r>
                      <a:r>
                        <a:rPr lang="zh-TW" sz="10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未來儲蓄金發給、就學及兵役配套等有關，請正確填寫）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市內電話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6600"/>
                          </a:solidFill>
                          <a:effectLst/>
                        </a:rPr>
                        <a:t> </a:t>
                      </a:r>
                      <a:endParaRPr lang="zh-TW" sz="1200" kern="100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98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行動電話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6600"/>
                          </a:solidFill>
                          <a:effectLst/>
                        </a:rPr>
                        <a:t> </a:t>
                      </a:r>
                      <a:endParaRPr lang="zh-TW" sz="1200" kern="100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緊急聯絡人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</a:t>
                      </a:r>
                      <a:r>
                        <a:rPr lang="en-US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</a:t>
                      </a: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200" b="1" kern="10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關係</a:t>
                      </a:r>
                      <a:endParaRPr lang="zh-TW" sz="1200" b="1" kern="10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市內電話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6600"/>
                          </a:solidFill>
                          <a:effectLst/>
                        </a:rPr>
                        <a:t> </a:t>
                      </a:r>
                      <a:endParaRPr lang="zh-TW" sz="1200" kern="100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98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行動電話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6600"/>
                          </a:solidFill>
                          <a:effectLst/>
                        </a:rPr>
                        <a:t> </a:t>
                      </a:r>
                      <a:endParaRPr lang="zh-TW" sz="1200" kern="100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8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通訊地址</a:t>
                      </a: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200" b="1" kern="100" dirty="0">
                          <a:solidFill>
                            <a:srgbClr val="0066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□</a:t>
                      </a:r>
                      <a:r>
                        <a:rPr lang="zh-TW" altLang="zh-TW" sz="1200" b="1" kern="100" dirty="0">
                          <a:solidFill>
                            <a:srgbClr val="0066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□□</a:t>
                      </a:r>
                      <a:r>
                        <a:rPr lang="zh-TW" sz="800" b="1" kern="100" spc="-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（郵遞區號）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縣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區鄉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里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鄰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路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段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號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樓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市鎮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村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19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戶籍地址</a:t>
                      </a: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zh-TW" sz="1200" b="1" kern="100" dirty="0">
                          <a:solidFill>
                            <a:srgbClr val="0066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□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同上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200" b="1" kern="100" dirty="0">
                          <a:solidFill>
                            <a:srgbClr val="0066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□□□</a:t>
                      </a:r>
                      <a:r>
                        <a:rPr lang="zh-TW" sz="800" b="1" kern="100" spc="-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郵遞區號）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縣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區鄉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里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鄰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路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段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號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樓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市鎮</a:t>
                      </a:r>
                      <a:r>
                        <a:rPr 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</a:t>
                      </a:r>
                      <a:r>
                        <a:rPr lang="zh-TW" altLang="en-US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</a:t>
                      </a:r>
                      <a:r>
                        <a:rPr lang="zh-TW" sz="12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村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2823" name="文字方塊 8">
            <a:extLst>
              <a:ext uri="{FF2B5EF4-FFF2-40B4-BE49-F238E27FC236}">
                <a16:creationId xmlns:a16="http://schemas.microsoft.com/office/drawing/2014/main" id="{B2CEC4B6-4BDF-4F1C-A4BA-BD9342859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11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59E92B58-C78E-4AA7-ACF7-A3461915F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  <a:defRPr/>
            </a:pPr>
            <a:endParaRPr lang="en-US" altLang="zh-TW" sz="800" dirty="0"/>
          </a:p>
          <a:p>
            <a:pPr marL="719138" indent="-719138" algn="just">
              <a:spcBef>
                <a:spcPts val="0"/>
              </a:spcBef>
              <a:buFontTx/>
              <a:buNone/>
              <a:defRPr/>
            </a:pP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壹、自傳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19138" indent="-719138" algn="just">
              <a:spcBef>
                <a:spcPts val="0"/>
              </a:spcBef>
              <a:buFontTx/>
              <a:buNone/>
              <a:defRPr/>
            </a:pPr>
            <a:r>
              <a:rPr lang="zh-TW" altLang="en-US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zh-TW" sz="24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（簡述個人成長背景與現況、學習歷程特殊表現與經驗、自我期許及未來發展等，以</a:t>
            </a:r>
            <a:r>
              <a:rPr lang="en-US" altLang="zh-TW" sz="24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</a:t>
            </a:r>
            <a:r>
              <a:rPr lang="zh-TW" altLang="zh-TW" sz="24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字以上為原則）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zh-TW" altLang="zh-TW" sz="24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貳、職場（學習及國際）探索規劃</a:t>
            </a:r>
          </a:p>
          <a:p>
            <a:pPr indent="-165100">
              <a:spcBef>
                <a:spcPts val="0"/>
              </a:spcBef>
              <a:buFont typeface="Wingdings" panose="05000000000000000000" pitchFamily="2" charset="2"/>
              <a:buChar char="u"/>
              <a:defRPr/>
            </a:pP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職場體驗</a:t>
            </a:r>
            <a:endParaRPr lang="zh-TW" altLang="zh-TW" sz="24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41338" indent="106363">
              <a:spcBef>
                <a:spcPts val="0"/>
              </a:spcBef>
              <a:buSzPct val="153000"/>
              <a:defRPr/>
            </a:pP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我想參與的產業類別：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_____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_____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______</a:t>
            </a:r>
            <a:b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24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（請依照下列表格填寫編號及行業類別，至多</a:t>
            </a:r>
            <a:r>
              <a:rPr lang="en-US" altLang="zh-TW" sz="24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24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項）</a:t>
            </a:r>
          </a:p>
        </p:txBody>
      </p:sp>
      <p:sp>
        <p:nvSpPr>
          <p:cNvPr id="34819" name="AutoShape 18">
            <a:extLst>
              <a:ext uri="{FF2B5EF4-FFF2-40B4-BE49-F238E27FC236}">
                <a16:creationId xmlns:a16="http://schemas.microsoft.com/office/drawing/2014/main" id="{6D04E074-DB64-495A-88DD-50B9C9CCF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676400"/>
            <a:ext cx="4319588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二、申請書內容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(1/5)</a:t>
            </a:r>
          </a:p>
        </p:txBody>
      </p:sp>
      <p:sp>
        <p:nvSpPr>
          <p:cNvPr id="34820" name="投影片編號版面配置區 1">
            <a:extLst>
              <a:ext uri="{FF2B5EF4-FFF2-40B4-BE49-F238E27FC236}">
                <a16:creationId xmlns:a16="http://schemas.microsoft.com/office/drawing/2014/main" id="{4118B258-9145-4540-A754-B58BB04D08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FCD9D2-C4F2-49D8-89FC-5F1A20BB67AC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0224C261-4441-4F9E-B43F-E9A13C0F7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貳、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學生申請輔導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5E13F78A-E84D-4066-862F-9BE828470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7AB32773-B80C-4D3E-B6D4-0B00F7A34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4824" name="文字方塊 7">
            <a:extLst>
              <a:ext uri="{FF2B5EF4-FFF2-40B4-BE49-F238E27FC236}">
                <a16:creationId xmlns:a16="http://schemas.microsoft.com/office/drawing/2014/main" id="{0062F4F2-3875-4796-8C3D-153690287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12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F9C185D6-9F15-498C-91DC-EC11D0D11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  <a:defRPr/>
            </a:pPr>
            <a:endParaRPr lang="en-US" altLang="zh-TW" sz="800" dirty="0"/>
          </a:p>
          <a:p>
            <a:pPr indent="-165100" algn="just">
              <a:spcBef>
                <a:spcPts val="0"/>
              </a:spcBef>
              <a:defRPr/>
            </a:pP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行業類別填寫參考資料</a:t>
            </a:r>
            <a:r>
              <a:rPr lang="en-US" altLang="zh-TW" sz="1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</a:p>
          <a:p>
            <a:pPr marL="719138" indent="-719138" algn="just">
              <a:spcBef>
                <a:spcPts val="0"/>
              </a:spcBef>
              <a:buFontTx/>
              <a:buNone/>
              <a:defRPr/>
            </a:pPr>
            <a:endParaRPr lang="zh-TW" altLang="zh-TW" sz="2400" dirty="0">
              <a:solidFill>
                <a:srgbClr val="66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867" name="AutoShape 18">
            <a:extLst>
              <a:ext uri="{FF2B5EF4-FFF2-40B4-BE49-F238E27FC236}">
                <a16:creationId xmlns:a16="http://schemas.microsoft.com/office/drawing/2014/main" id="{09AFF9B4-46B5-4374-AD87-FDBE2BA0C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676400"/>
            <a:ext cx="4319588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二、申請書內容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(2/5)</a:t>
            </a:r>
          </a:p>
        </p:txBody>
      </p:sp>
      <p:sp>
        <p:nvSpPr>
          <p:cNvPr id="36868" name="投影片編號版面配置區 1">
            <a:extLst>
              <a:ext uri="{FF2B5EF4-FFF2-40B4-BE49-F238E27FC236}">
                <a16:creationId xmlns:a16="http://schemas.microsoft.com/office/drawing/2014/main" id="{9018C936-20DE-47BB-99DF-1980CD9ACC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C37DE7-8A4D-4C10-8AD5-A6A48D57D682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8E64E1D8-FF3C-41D2-811D-B01C2F377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109A151-3078-4C72-9731-85B38D01F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3DE70DD-C738-4DAC-812B-AB83EF717E8D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895600"/>
          <a:ext cx="7820025" cy="3200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7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3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9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825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代號</a:t>
                      </a:r>
                    </a:p>
                  </a:txBody>
                  <a:tcPr marL="16914" marR="16914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行業類別</a:t>
                      </a:r>
                    </a:p>
                  </a:txBody>
                  <a:tcPr marL="16914" marR="16914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說明</a:t>
                      </a:r>
                    </a:p>
                  </a:txBody>
                  <a:tcPr marL="16914" marR="16914" marT="0" marB="0" anchor="ctr"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A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農、林、漁、牧業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從事農作物栽培、畜牧、農事及畜牧服務、造林、伐木及採集、漁撈及水產養殖等之行業。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B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礦業及土石採取業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從事石油、天然氣、砂、石及黏土等礦物及土石之探勘、採取、初步處理（如碎解、洗選等處理作業）及準備作業（如除土、開坑、掘鑿等礦場工程）等之行業。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C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製造業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從事以物理或化學方法，將材料、物質或零組件轉變成新產品，不論使用動力機械或人力，在工廠內或在家中作業，均歸入製造業。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2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D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電力及燃氣供應業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從事電力、氣體燃料及蒸汽供應之行業。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E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用水供應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及污染整治業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從事用水供應、廢水及污水處理、廢棄物清除及處理、污染整治之行業；資源回收物分類及處理成再生原料亦歸入本類。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F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營建工程業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從事建築及土木工程之興建、改建、修繕等及其專門營造之行業；附操作員之營造設備租賃亦歸入本類。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G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批發及零售業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從事有形商品之批發、零售、經紀及代理之行業；銷售商品所附帶不改變商品本質之簡單處理，如包裝、清洗、分級、摻混、運送、安裝、修理等亦歸入本類。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H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運輸及倉儲業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從事以運輸工具提供客貨運輸及其運輸輔助、倉儲、郵政及快遞之行業；附駕駛之運輸設備租賃亦歸入本類。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2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住宿及餐飲業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從事短期或臨時性住宿服務及餐飲服務之行業。</a:t>
                      </a:r>
                      <a:endParaRPr lang="zh-TW" sz="12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914" marR="16914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" name="Rectangle 23">
            <a:extLst>
              <a:ext uri="{FF2B5EF4-FFF2-40B4-BE49-F238E27FC236}">
                <a16:creationId xmlns:a16="http://schemas.microsoft.com/office/drawing/2014/main" id="{43ED6229-8806-47FA-A552-F5B3504E8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貳、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學生申請輔導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918" name="文字方塊 9">
            <a:extLst>
              <a:ext uri="{FF2B5EF4-FFF2-40B4-BE49-F238E27FC236}">
                <a16:creationId xmlns:a16="http://schemas.microsoft.com/office/drawing/2014/main" id="{FF3BDF7C-6662-4EC8-A510-058B916C9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13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7C9287A5-2921-4321-AD57-D166D16D4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  <a:defRPr/>
            </a:pPr>
            <a:endParaRPr lang="en-US" altLang="zh-TW" sz="800" dirty="0"/>
          </a:p>
          <a:p>
            <a:pPr indent="-165100" algn="just">
              <a:spcBef>
                <a:spcPts val="0"/>
              </a:spcBef>
              <a:defRPr/>
            </a:pP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行業類別填寫參考資料</a:t>
            </a:r>
            <a:r>
              <a:rPr lang="en-US" altLang="zh-TW" sz="1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</a:p>
          <a:p>
            <a:pPr marL="719138" indent="-719138" algn="just">
              <a:spcBef>
                <a:spcPts val="0"/>
              </a:spcBef>
              <a:buFontTx/>
              <a:buNone/>
              <a:defRPr/>
            </a:pPr>
            <a:endParaRPr lang="zh-TW" altLang="zh-TW" sz="2400" dirty="0">
              <a:solidFill>
                <a:srgbClr val="66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915" name="AutoShape 18">
            <a:extLst>
              <a:ext uri="{FF2B5EF4-FFF2-40B4-BE49-F238E27FC236}">
                <a16:creationId xmlns:a16="http://schemas.microsoft.com/office/drawing/2014/main" id="{9599F927-9D07-4B29-9379-7E4B95B72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676400"/>
            <a:ext cx="4319588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二、申請書內容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(3/5)</a:t>
            </a:r>
          </a:p>
        </p:txBody>
      </p:sp>
      <p:sp>
        <p:nvSpPr>
          <p:cNvPr id="38916" name="投影片編號版面配置區 1">
            <a:extLst>
              <a:ext uri="{FF2B5EF4-FFF2-40B4-BE49-F238E27FC236}">
                <a16:creationId xmlns:a16="http://schemas.microsoft.com/office/drawing/2014/main" id="{AA229679-A880-4959-8A65-E33143CF0C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FCFC7E-842B-4507-8DFC-E572B5141911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E04F0F08-22CA-433B-B9E4-712568DED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5D0E8118-CD93-4E6A-A750-35DE610D0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F23280A5-D31B-43E4-81A1-7EC851B4ABEC}"/>
              </a:ext>
            </a:extLst>
          </p:cNvPr>
          <p:cNvGraphicFramePr>
            <a:graphicFrameLocks noGrp="1"/>
          </p:cNvGraphicFramePr>
          <p:nvPr/>
        </p:nvGraphicFramePr>
        <p:xfrm>
          <a:off x="739775" y="2892425"/>
          <a:ext cx="7772400" cy="32797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4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9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8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30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代號</a:t>
                      </a:r>
                    </a:p>
                  </a:txBody>
                  <a:tcPr marL="14378" marR="14378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行業類別</a:t>
                      </a:r>
                    </a:p>
                  </a:txBody>
                  <a:tcPr marL="14378" marR="14378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說明</a:t>
                      </a:r>
                    </a:p>
                  </a:txBody>
                  <a:tcPr marL="14378" marR="14378" marT="0" marB="0" anchor="ctr"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J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出版、影音製作、傳播</a:t>
                      </a:r>
                      <a:endParaRPr lang="en-US" altLang="zh-TW" sz="1000" b="1" kern="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及資通訊服務業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從事出版、影片及電視節目製作、後製、發行與影片放映，聲音錄製及音樂發行，廣播及電視節目編排與傳播，電信、電腦程式設計、諮詢及相關服務、資訊服務等之行業。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K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金融及保險業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從事金融服務、保險、證券期貨及金融輔助等活動之行業。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L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不動產業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從事不動產開發、經營及相關服務之行業。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M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專業、科學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及技術服務業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從事專業、科學及技術服務之行業，如法律及會計、企業管理及管理顧問、建築及工程服務、技術檢測及分析、研究發展、廣告及市場研究、專門設計及獸醫服務等。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N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支援服務業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從事支援企業或組織營運之例行性活動（少部分服務家庭）之行業，如租賃、人力仲介及供應、旅行及相關服務、保全及偵探、建築物及綠化服務、行政支援服務等。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O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公共行政及國防；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強制性社會安全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提供公共行政管理與服務之政府機關、民意機關及國防事務等；強制性社會安全事務、享有特權及豁免權之國際組織及外國機構亦歸入本類。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P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教育業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從事正規教育體制內之各級學校與體制外之教育服務，以及教育輔助服務之行業；軍事學校及法務機構附設學校亦歸入本類。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Q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醫療保健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及社會工作服務業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從事醫療保健及社會工作服務之行業。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R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藝術、娛樂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及休閒服務業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從事創作及藝術表演，經營圖書館、檔案保存、博物館及類似機構，博弈、運動、娛樂及休閒服務等之行業。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1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S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其他服務業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從事</a:t>
                      </a:r>
                      <a:r>
                        <a:rPr lang="en-US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</a:t>
                      </a: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</a:t>
                      </a:r>
                      <a:r>
                        <a:rPr lang="en-US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</a:t>
                      </a:r>
                      <a:r>
                        <a:rPr lang="zh-TW" sz="10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大類以外服務之行業，如宗教、職業及類似組織、個人及家庭用品維修、洗衣、美髮及美容美體、殯葬及相關服務、家事服務等。</a:t>
                      </a:r>
                      <a:endParaRPr lang="zh-TW" sz="10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4378" marR="14378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" name="Rectangle 23">
            <a:extLst>
              <a:ext uri="{FF2B5EF4-FFF2-40B4-BE49-F238E27FC236}">
                <a16:creationId xmlns:a16="http://schemas.microsoft.com/office/drawing/2014/main" id="{4D94A86C-F2EB-4093-8B02-466B96E8C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貳、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學生申請輔導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970" name="文字方塊 10">
            <a:extLst>
              <a:ext uri="{FF2B5EF4-FFF2-40B4-BE49-F238E27FC236}">
                <a16:creationId xmlns:a16="http://schemas.microsoft.com/office/drawing/2014/main" id="{EA331C47-EDE0-49BD-850C-40285B1CC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14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84E093BD-2A4F-498D-A632-01BC64E08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indent="0">
              <a:buFontTx/>
              <a:buNone/>
              <a:defRPr/>
            </a:pPr>
            <a:endParaRPr lang="en-US" altLang="zh-TW" sz="800" dirty="0"/>
          </a:p>
          <a:p>
            <a:pPr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學習及國際體驗</a:t>
            </a:r>
            <a:r>
              <a:rPr lang="en-US" altLang="zh-TW" sz="1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  <a:endParaRPr lang="zh-TW" altLang="zh-TW" sz="14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-71438">
              <a:buFont typeface="Wingdings" panose="05000000000000000000" pitchFamily="2" charset="2"/>
              <a:buChar char="l"/>
              <a:defRPr/>
            </a:pPr>
            <a:r>
              <a:rPr lang="zh-TW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我想參與的體驗學習類型：</a:t>
            </a:r>
            <a:r>
              <a:rPr lang="en-US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_______</a:t>
            </a:r>
            <a:r>
              <a:rPr lang="zh-TW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________</a:t>
            </a:r>
            <a:r>
              <a:rPr lang="zh-TW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_______</a:t>
            </a:r>
            <a:r>
              <a:rPr lang="zh-TW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（請依照下列表格填寫編號及學習體驗類型，至多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項）</a:t>
            </a:r>
            <a:endParaRPr lang="zh-TW" altLang="zh-TW" sz="2400" dirty="0">
              <a:solidFill>
                <a:srgbClr val="66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19138" indent="-719138" algn="just">
              <a:spcBef>
                <a:spcPts val="0"/>
              </a:spcBef>
              <a:buFontTx/>
              <a:buNone/>
              <a:defRPr/>
            </a:pPr>
            <a:endParaRPr lang="zh-TW" altLang="zh-TW" sz="2400" dirty="0">
              <a:solidFill>
                <a:srgbClr val="66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963" name="AutoShape 18">
            <a:extLst>
              <a:ext uri="{FF2B5EF4-FFF2-40B4-BE49-F238E27FC236}">
                <a16:creationId xmlns:a16="http://schemas.microsoft.com/office/drawing/2014/main" id="{E4D87AD8-01ED-4173-8334-F9D35DC5D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676400"/>
            <a:ext cx="4319588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二、申請書內容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(4/5)</a:t>
            </a:r>
          </a:p>
        </p:txBody>
      </p:sp>
      <p:sp>
        <p:nvSpPr>
          <p:cNvPr id="40964" name="投影片編號版面配置區 1">
            <a:extLst>
              <a:ext uri="{FF2B5EF4-FFF2-40B4-BE49-F238E27FC236}">
                <a16:creationId xmlns:a16="http://schemas.microsoft.com/office/drawing/2014/main" id="{1E7A5D3B-A685-492A-BFD3-1A08C72C52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2FC771-D463-4339-A5AD-54274DC44722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A3CE679A-9691-4B67-98A9-01C293DFB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B472F40A-BC5C-4ED7-A63C-3AE169F47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3185ABB4-17E2-44B7-A733-5122DA4F50B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3657600"/>
          <a:ext cx="7478713" cy="25193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9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7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2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  <a:endParaRPr lang="zh-TW" sz="11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體驗學習類型</a:t>
                      </a:r>
                      <a:endParaRPr lang="zh-TW" sz="11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內容說明</a:t>
                      </a:r>
                      <a:endParaRPr lang="zh-TW" sz="11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11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志願服務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至志願服務運用單位，國內外皆可，如機關、機構、學校、法人或非營利組織等，從事志願服務</a:t>
                      </a: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sz="11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壯遊探索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至國內外各地長時間遊歷、學習觀察，與當地人文社會深度互動交流，了解我國或他國文化、風土民情，並賦予自我與平常以往不同的任務或挑戰</a:t>
                      </a: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sz="11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達人見習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可選定國內外之工藝中心、機構等單位向達人學習當地民俗或地方特有的技能、藝能、技藝等，增進個人文化素養或技術涵養</a:t>
                      </a: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sz="11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創業見習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至新創公司向創業家見習之方式學習新創事務，增進對創業之了解，見習地點可涵蓋國內外</a:t>
                      </a: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1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社區見習</a:t>
                      </a:r>
                      <a:endParaRPr lang="zh-TW" sz="1100" b="1" kern="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zh-TW" sz="11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至國內社區組織見習，認識社區文化特色及在地產業資源，學習地方創生相關事務</a:t>
                      </a:r>
                      <a:endParaRPr lang="zh-TW" sz="1100" b="1" kern="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</a:t>
                      </a:r>
                      <a:endParaRPr lang="zh-TW" sz="11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其</a:t>
                      </a:r>
                      <a:r>
                        <a:rPr lang="en-US" sz="11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</a:t>
                      </a:r>
                      <a:r>
                        <a:rPr lang="zh-TW" sz="11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他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自行規劃符合體驗學習精神之內容</a:t>
                      </a: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Rectangle 23">
            <a:extLst>
              <a:ext uri="{FF2B5EF4-FFF2-40B4-BE49-F238E27FC236}">
                <a16:creationId xmlns:a16="http://schemas.microsoft.com/office/drawing/2014/main" id="{50622162-94BA-4990-B9B0-BC6ABEAE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貳、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學生申請輔導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002" name="文字方塊 9">
            <a:extLst>
              <a:ext uri="{FF2B5EF4-FFF2-40B4-BE49-F238E27FC236}">
                <a16:creationId xmlns:a16="http://schemas.microsoft.com/office/drawing/2014/main" id="{0F87F5F0-CFAD-45B5-9DCA-56C959BBB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15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68AE497A-D63C-4E4B-89D8-96617B64D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indent="0">
              <a:buFontTx/>
              <a:buNone/>
              <a:defRPr/>
            </a:pPr>
            <a:endParaRPr lang="en-US" altLang="zh-TW" sz="800" dirty="0"/>
          </a:p>
          <a:p>
            <a:pPr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學習及國際體驗</a:t>
            </a:r>
            <a:r>
              <a:rPr lang="en-US" altLang="zh-TW" sz="1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</a:p>
          <a:p>
            <a:pPr indent="-71438">
              <a:buFont typeface="Wingdings" panose="05000000000000000000" pitchFamily="2" charset="2"/>
              <a:buChar char="l"/>
              <a:defRPr/>
            </a:pPr>
            <a:r>
              <a:rPr lang="zh-TW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體驗學習企劃內容（</a:t>
            </a:r>
            <a:r>
              <a:rPr lang="zh-TW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本項目以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PDF</a:t>
            </a:r>
            <a:r>
              <a:rPr lang="zh-TW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檔上傳</a:t>
            </a:r>
            <a:r>
              <a:rPr lang="zh-TW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pPr marL="1074738" indent="-533400">
              <a:spcBef>
                <a:spcPts val="0"/>
              </a:spcBef>
              <a:buFontTx/>
              <a:buNone/>
              <a:defRPr/>
            </a:pPr>
            <a:r>
              <a:rPr lang="en-US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企劃發想：</a:t>
            </a:r>
            <a:r>
              <a:rPr lang="zh-TW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動機、目的等。</a:t>
            </a:r>
            <a:endParaRPr lang="en-US" altLang="zh-TW" sz="24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74738" indent="-533400">
              <a:spcBef>
                <a:spcPts val="0"/>
              </a:spcBef>
              <a:buFontTx/>
              <a:buNone/>
              <a:defRPr/>
            </a:pPr>
            <a:r>
              <a:rPr lang="en-US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體驗學習規劃主題、內容及執行方法：</a:t>
            </a:r>
            <a:r>
              <a:rPr lang="zh-TW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包含事前規劃準備、執行過程記錄、呈現方式等。</a:t>
            </a:r>
            <a:endParaRPr lang="en-US" altLang="zh-TW" sz="24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74738" indent="-533400">
              <a:spcBef>
                <a:spcPts val="0"/>
              </a:spcBef>
              <a:buFontTx/>
              <a:buNone/>
              <a:defRPr/>
            </a:pPr>
            <a:r>
              <a:rPr lang="en-US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行（期）程</a:t>
            </a:r>
            <a:r>
              <a:rPr lang="zh-TW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74738" indent="-533400">
              <a:spcBef>
                <a:spcPts val="0"/>
              </a:spcBef>
              <a:buFontTx/>
              <a:buNone/>
              <a:defRPr/>
            </a:pPr>
            <a:r>
              <a:rPr lang="en-US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預算規劃及來源</a:t>
            </a:r>
            <a:r>
              <a:rPr lang="zh-TW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74738" indent="-533400">
              <a:spcBef>
                <a:spcPts val="0"/>
              </a:spcBef>
              <a:buFontTx/>
              <a:buNone/>
              <a:defRPr/>
            </a:pPr>
            <a:r>
              <a:rPr lang="en-US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預期效益：</a:t>
            </a:r>
            <a:r>
              <a:rPr lang="zh-TW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自我期許等。</a:t>
            </a:r>
            <a:endParaRPr lang="en-US" altLang="zh-TW" sz="24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74738" indent="-533400">
              <a:spcBef>
                <a:spcPts val="0"/>
              </a:spcBef>
              <a:buFontTx/>
              <a:buNone/>
              <a:defRPr/>
            </a:pPr>
            <a:r>
              <a:rPr lang="en-US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其他：</a:t>
            </a:r>
            <a:r>
              <a:rPr lang="zh-TW" altLang="zh-TW" sz="2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請自行延伸撰擬，如有相關附件亦可放置於企劃中。</a:t>
            </a:r>
          </a:p>
          <a:p>
            <a:pPr indent="-71438">
              <a:buFont typeface="Wingdings" panose="05000000000000000000" pitchFamily="2" charset="2"/>
              <a:buChar char="l"/>
              <a:defRPr/>
            </a:pPr>
            <a:endParaRPr lang="zh-TW" altLang="zh-TW" sz="2400" dirty="0">
              <a:solidFill>
                <a:srgbClr val="66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011" name="AutoShape 18">
            <a:extLst>
              <a:ext uri="{FF2B5EF4-FFF2-40B4-BE49-F238E27FC236}">
                <a16:creationId xmlns:a16="http://schemas.microsoft.com/office/drawing/2014/main" id="{4C606DA8-EC0F-4346-A414-8A50E23A5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13" y="1676400"/>
            <a:ext cx="4319587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二、申請書內容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(5/5)</a:t>
            </a: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1B663756-6890-4CD6-A64F-5CD9A2011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66341B37-4E13-483D-92A7-8F43AEAF9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Rectangle 23">
            <a:extLst>
              <a:ext uri="{FF2B5EF4-FFF2-40B4-BE49-F238E27FC236}">
                <a16:creationId xmlns:a16="http://schemas.microsoft.com/office/drawing/2014/main" id="{482CE150-548F-4804-A94F-1932A9BA7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貳、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學生申請輔導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015" name="文字方塊 8">
            <a:extLst>
              <a:ext uri="{FF2B5EF4-FFF2-40B4-BE49-F238E27FC236}">
                <a16:creationId xmlns:a16="http://schemas.microsoft.com/office/drawing/2014/main" id="{F021763A-838B-4C81-A1BC-52779F4E0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16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FEFDA876-CB81-4152-A342-5223BA9DB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5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  <a:defRPr/>
            </a:pPr>
            <a:endParaRPr lang="en-US" altLang="zh-TW" sz="6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spcBef>
                <a:spcPts val="600"/>
              </a:spcBef>
              <a:buFontTx/>
              <a:buNone/>
              <a:defRPr/>
            </a:pPr>
            <a:endParaRPr lang="en-US" altLang="zh-TW" sz="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 indent="-93663">
              <a:spcBef>
                <a:spcPct val="0"/>
              </a:spcBef>
              <a:defRPr/>
            </a:pP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「青年就業領航計畫」</a:t>
            </a:r>
            <a:r>
              <a:rPr lang="zh-TW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輔導綜合考評表</a:t>
            </a:r>
            <a:r>
              <a:rPr lang="en-US" altLang="zh-TW" sz="1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  <a:endParaRPr lang="zh-TW" altLang="zh-TW" sz="14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55600" lvl="2">
              <a:spcBef>
                <a:spcPct val="0"/>
              </a:spcBef>
              <a:buFontTx/>
              <a:buNone/>
              <a:defRPr/>
            </a:pPr>
            <a:endParaRPr lang="en-US" altLang="zh-TW" sz="36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059" name="AutoShape 18">
            <a:extLst>
              <a:ext uri="{FF2B5EF4-FFF2-40B4-BE49-F238E27FC236}">
                <a16:creationId xmlns:a16="http://schemas.microsoft.com/office/drawing/2014/main" id="{DDD0326F-CD74-4816-85C3-D9D3D2070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676400"/>
            <a:ext cx="5400675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一、青年就業領航計畫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</a:p>
        </p:txBody>
      </p:sp>
      <p:sp>
        <p:nvSpPr>
          <p:cNvPr id="45060" name="投影片編號版面配置區 1">
            <a:extLst>
              <a:ext uri="{FF2B5EF4-FFF2-40B4-BE49-F238E27FC236}">
                <a16:creationId xmlns:a16="http://schemas.microsoft.com/office/drawing/2014/main" id="{EC095D80-2112-482E-BA58-E8E85AF1B1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0373C9-5974-49B5-AE97-738020CC02D1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0DC9DAC6-C75D-4DA3-BB81-CF94DE2F5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、輔導綜合考評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D48B8C62-D0A2-4261-8609-F636866BA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DAB0653D-85B9-422C-BAF3-B8B31AAC7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9875BC04-34C0-44B9-BFD4-3EA6378E1EE5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3030538"/>
          <a:ext cx="7924800" cy="3201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3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4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8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127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身分證統一編號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kern="10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學校教師晤談意見（勾選項目為必要）</a:t>
                      </a:r>
                      <a:endParaRPr lang="zh-TW" sz="14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>
                    <a:solidFill>
                      <a:srgbClr val="00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考評意見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36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表現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gridSpan="3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在校學習態度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良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待加強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日常生活習慣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良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待加強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72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同儕相處情形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良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待加強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70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gridSpan="3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個人成長和學習與本計畫的契合度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非常契合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契合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普通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不契合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非常不契合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3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參加本計畫動機或原因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非常明確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明確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普通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不明確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非常不明確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93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對想參與產業類別的了解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非常清楚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清楚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普通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不清楚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非常不清楚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36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意見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gridSpan="3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學生職場體驗意願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非常強烈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強烈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普通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不強烈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非常不強烈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3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家長對本計畫期待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非常期待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期待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普通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不期待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非常不期待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239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有助於了解該學生的其他描述與說明：（可視需要填寫）</a:t>
                      </a:r>
                    </a:p>
                  </a:txBody>
                  <a:tcPr marL="21563" marR="21563" marT="0" marB="0"/>
                </a:tc>
                <a:tc hMerge="1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360">
                <a:tc gridSpan="6">
                  <a:txBody>
                    <a:bodyPr/>
                    <a:lstStyle/>
                    <a:p>
                      <a:pPr marL="91440" indent="-144780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晤談導師、任課教師、輔導處（室）或生涯規劃課程教師簽名：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5114" name="文字方塊 8">
            <a:extLst>
              <a:ext uri="{FF2B5EF4-FFF2-40B4-BE49-F238E27FC236}">
                <a16:creationId xmlns:a16="http://schemas.microsoft.com/office/drawing/2014/main" id="{58E6D709-4AB3-4544-B02E-913529D05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17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849A678B-615A-4824-BDD6-3A16C9C87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5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  <a:defRPr/>
            </a:pPr>
            <a:endParaRPr lang="en-US" altLang="zh-TW" sz="6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spcBef>
                <a:spcPts val="600"/>
              </a:spcBef>
              <a:buFontTx/>
              <a:buNone/>
              <a:defRPr/>
            </a:pPr>
            <a:endParaRPr lang="en-US" altLang="zh-TW" sz="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 indent="-93663">
              <a:spcBef>
                <a:spcPct val="0"/>
              </a:spcBef>
              <a:defRPr/>
            </a:pP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「青年就業領航計畫」</a:t>
            </a:r>
            <a:r>
              <a:rPr lang="zh-TW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輔導綜合考評表</a:t>
            </a:r>
            <a:r>
              <a:rPr lang="en-US" altLang="zh-TW" sz="1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  <a:endParaRPr lang="zh-TW" altLang="zh-TW" sz="14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55600" lvl="2">
              <a:spcBef>
                <a:spcPct val="0"/>
              </a:spcBef>
              <a:buFontTx/>
              <a:buNone/>
              <a:defRPr/>
            </a:pPr>
            <a:endParaRPr lang="en-US" altLang="zh-TW" sz="36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7107" name="AutoShape 18">
            <a:extLst>
              <a:ext uri="{FF2B5EF4-FFF2-40B4-BE49-F238E27FC236}">
                <a16:creationId xmlns:a16="http://schemas.microsoft.com/office/drawing/2014/main" id="{AA0C4979-FEE4-414A-9C66-DE144144C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676400"/>
            <a:ext cx="5400675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一、青年就業領航計畫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</a:p>
        </p:txBody>
      </p:sp>
      <p:sp>
        <p:nvSpPr>
          <p:cNvPr id="47108" name="投影片編號版面配置區 1">
            <a:extLst>
              <a:ext uri="{FF2B5EF4-FFF2-40B4-BE49-F238E27FC236}">
                <a16:creationId xmlns:a16="http://schemas.microsoft.com/office/drawing/2014/main" id="{E335011C-E8E2-469F-859D-ED41F60250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81CD0E-61D1-43A6-964F-F916CC97F50D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D0F5ACC1-5172-49EA-B1D5-4CE19ED16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、輔導綜合考評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D196D7B3-DB1A-47F5-A827-EED80F4AA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61CA8B64-C5DB-4D07-A297-6134CCC15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E2CB0D52-ECAA-442E-B7B1-88571D14A9C7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2987675"/>
          <a:ext cx="7772400" cy="3184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9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2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95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綜合意見</a:t>
                      </a:r>
                      <a:endParaRPr lang="zh-TW" sz="1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8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 推薦參加本方案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 不推薦參加本方案，原因摘述如下：</a:t>
                      </a:r>
                    </a:p>
                    <a:p>
                      <a:pPr marL="304800" indent="-3048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alt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____________________________________________________________</a:t>
                      </a: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_____________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____________________________________________________________</a:t>
                      </a: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_____________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alt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____________________________________________________________</a:t>
                      </a: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_____________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2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執行小組</a:t>
                      </a:r>
                      <a:endParaRPr lang="zh-TW" sz="1400" b="1" kern="10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召集人（請簽名）：</a:t>
                      </a:r>
                      <a:endParaRPr lang="en-US" alt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其他成員：如執行小組會議簽到單。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推薦審議日期：</a:t>
                      </a:r>
                      <a:r>
                        <a:rPr lang="en-US" sz="1400" b="1" u="sng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</a:t>
                      </a:r>
                      <a:r>
                        <a:rPr lang="zh-TW" sz="1400" b="1" u="sng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400" b="1" u="sng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zh-TW" sz="1400" b="1" u="sng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sz="1400" b="1" u="sng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zh-TW" sz="1400" b="1" u="sng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7125" name="文字方塊 8">
            <a:extLst>
              <a:ext uri="{FF2B5EF4-FFF2-40B4-BE49-F238E27FC236}">
                <a16:creationId xmlns:a16="http://schemas.microsoft.com/office/drawing/2014/main" id="{4EA5FD05-0F86-495F-A85B-E86112062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18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3B7CEEE0-765B-46F6-AB64-A5525454D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5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  <a:defRPr/>
            </a:pPr>
            <a:endParaRPr lang="en-US" altLang="zh-TW" sz="6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spcBef>
                <a:spcPts val="600"/>
              </a:spcBef>
              <a:buFontTx/>
              <a:buNone/>
              <a:defRPr/>
            </a:pPr>
            <a:endParaRPr lang="en-US" altLang="zh-TW" sz="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 indent="-93663">
              <a:spcBef>
                <a:spcPct val="0"/>
              </a:spcBef>
              <a:defRPr/>
            </a:pP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「青年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體驗學習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計畫」</a:t>
            </a:r>
            <a:r>
              <a:rPr lang="zh-TW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輔導綜合考評表</a:t>
            </a:r>
            <a:r>
              <a:rPr lang="en-US" altLang="zh-TW" sz="1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  <a:endParaRPr lang="zh-TW" altLang="zh-TW" sz="14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55600" lvl="2">
              <a:spcBef>
                <a:spcPct val="0"/>
              </a:spcBef>
              <a:buFontTx/>
              <a:buNone/>
              <a:defRPr/>
            </a:pPr>
            <a:endParaRPr lang="en-US" altLang="zh-TW" sz="36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9155" name="AutoShape 18">
            <a:extLst>
              <a:ext uri="{FF2B5EF4-FFF2-40B4-BE49-F238E27FC236}">
                <a16:creationId xmlns:a16="http://schemas.microsoft.com/office/drawing/2014/main" id="{4E92999A-1455-47C2-AFDC-CAEFE985E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676400"/>
            <a:ext cx="5400675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二、青年體驗學習計畫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</a:p>
        </p:txBody>
      </p:sp>
      <p:sp>
        <p:nvSpPr>
          <p:cNvPr id="49156" name="投影片編號版面配置區 1">
            <a:extLst>
              <a:ext uri="{FF2B5EF4-FFF2-40B4-BE49-F238E27FC236}">
                <a16:creationId xmlns:a16="http://schemas.microsoft.com/office/drawing/2014/main" id="{6638C0E1-50A9-44CC-A1B8-32BCB62D4B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7A9616-DECE-4DD5-A153-0DDDF98EB3E2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AB947C49-1AB6-4C65-B92A-ADF2E5E65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輔導綜合考評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2BF0813C-3D51-48C5-8E44-BC61E7618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57F30092-DDD1-473C-B7AA-8635CA25C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70A360F7-793C-4209-904B-9DC307D4F32E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3030538"/>
          <a:ext cx="7924800" cy="3251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3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4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8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127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40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身分證統一編號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kern="10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351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學校教師晤談意見（勾選項目為必要）</a:t>
                      </a:r>
                      <a:endParaRPr lang="zh-TW" sz="14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>
                    <a:solidFill>
                      <a:srgbClr val="00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40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考評意見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40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表現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gridSpan="3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在校學習態度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良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待加強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4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日常生活習慣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良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待加強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同儕相處情形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良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待加強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86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gridSpan="3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個人成長和學習與本計畫的契合度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非常契合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契合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普通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不契合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非常不契合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4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參加本計畫動機或原因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非常明確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明確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普通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不明確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非常不明確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1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對想參與</a:t>
                      </a:r>
                      <a:r>
                        <a:rPr lang="zh-TW" alt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體驗學習類型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的了解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非常清楚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清楚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普通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不清楚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非常不清楚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40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意見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gridSpan="3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</a:t>
                      </a:r>
                      <a:r>
                        <a:rPr lang="zh-TW" alt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學習及國際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體驗意願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非常強烈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強烈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普通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不強烈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非常不強烈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4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家長對本計畫期待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非常期待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期待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普通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不期待 □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非常不期待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27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有助於了解該學生的其他描述與說明：（可視需要填寫）</a:t>
                      </a:r>
                    </a:p>
                  </a:txBody>
                  <a:tcPr marL="21563" marR="21563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402">
                <a:tc gridSpan="6">
                  <a:txBody>
                    <a:bodyPr/>
                    <a:lstStyle/>
                    <a:p>
                      <a:pPr marL="91440" indent="-144780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晤談導師、任課教師、輔導處（室）或生涯規劃課程教師簽名：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1563" marR="21563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9210" name="文字方塊 8">
            <a:extLst>
              <a:ext uri="{FF2B5EF4-FFF2-40B4-BE49-F238E27FC236}">
                <a16:creationId xmlns:a16="http://schemas.microsoft.com/office/drawing/2014/main" id="{C4DC3183-952B-41E8-8B08-2F0AA18FD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19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8">
            <a:extLst>
              <a:ext uri="{FF2B5EF4-FFF2-40B4-BE49-F238E27FC236}">
                <a16:creationId xmlns:a16="http://schemas.microsoft.com/office/drawing/2014/main" id="{250AA80D-55E4-40F5-AACB-99511EEC5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133600"/>
            <a:ext cx="5486400" cy="38100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  <a:defRPr/>
            </a:pPr>
            <a:endParaRPr lang="en-US" altLang="zh-TW" sz="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spcBef>
                <a:spcPts val="600"/>
              </a:spcBef>
              <a:buFontTx/>
              <a:buNone/>
              <a:defRPr/>
            </a:pPr>
            <a:endParaRPr lang="en-US" altLang="zh-TW" sz="4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2" indent="0" algn="ctr">
              <a:lnSpc>
                <a:spcPct val="125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36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壹、方案推動架構</a:t>
            </a:r>
            <a:endParaRPr lang="en-US" altLang="zh-TW" sz="36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2" indent="0" algn="ctr">
              <a:lnSpc>
                <a:spcPct val="125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36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貳、</a:t>
            </a:r>
            <a:r>
              <a:rPr lang="zh-TW" altLang="zh-TW" sz="36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學生申請輔導</a:t>
            </a:r>
            <a:endParaRPr lang="en-US" altLang="zh-TW" sz="36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2" indent="0" algn="ctr">
              <a:lnSpc>
                <a:spcPct val="125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36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</a:t>
            </a:r>
            <a:r>
              <a:rPr lang="zh-TW" altLang="zh-TW" sz="36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、輔導綜合考評</a:t>
            </a:r>
            <a:endParaRPr lang="en-US" altLang="zh-TW" sz="36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2" indent="0" algn="ctr">
              <a:lnSpc>
                <a:spcPct val="125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36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肆、</a:t>
            </a:r>
            <a:r>
              <a:rPr lang="zh-TW" altLang="zh-TW" sz="36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學校初審作業</a:t>
            </a:r>
            <a:endParaRPr lang="en-US" altLang="zh-TW" sz="36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363" name="AutoShape 18">
            <a:extLst>
              <a:ext uri="{FF2B5EF4-FFF2-40B4-BE49-F238E27FC236}">
                <a16:creationId xmlns:a16="http://schemas.microsoft.com/office/drawing/2014/main" id="{6D0732FF-BD80-4A40-8D6F-FA48A8F7D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676400"/>
            <a:ext cx="4114800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報告大綱</a:t>
            </a:r>
          </a:p>
        </p:txBody>
      </p:sp>
      <p:sp>
        <p:nvSpPr>
          <p:cNvPr id="15364" name="投影片編號版面配置區 1">
            <a:extLst>
              <a:ext uri="{FF2B5EF4-FFF2-40B4-BE49-F238E27FC236}">
                <a16:creationId xmlns:a16="http://schemas.microsoft.com/office/drawing/2014/main" id="{C88D0C5B-AC8E-4D3A-BCC7-D670207985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B492BE-BA9F-42F2-8567-945BE1DD0C87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6CFE5F38-8959-44B9-9316-BF25346C5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spcBef>
                <a:spcPts val="0"/>
              </a:spcBef>
              <a:defRPr/>
            </a:pPr>
            <a:r>
              <a:rPr lang="zh-TW" altLang="en-US" sz="3200" dirty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作業時程暨輔導重點</a:t>
            </a: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62BFDB0D-8DC5-4C24-8F9A-3350BB98E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7FC82DC6-135E-4EB1-8DE6-49FADDF4A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368" name="文字方塊 7">
            <a:extLst>
              <a:ext uri="{FF2B5EF4-FFF2-40B4-BE49-F238E27FC236}">
                <a16:creationId xmlns:a16="http://schemas.microsoft.com/office/drawing/2014/main" id="{783E99CE-12CE-4161-8179-D3903BE6F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2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68B43F4F-71E5-4289-A73C-9D6BE041E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  <a:defRPr/>
            </a:pPr>
            <a:endParaRPr lang="en-US" altLang="zh-TW" sz="6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spcBef>
                <a:spcPts val="600"/>
              </a:spcBef>
              <a:buFontTx/>
              <a:buNone/>
              <a:defRPr/>
            </a:pPr>
            <a:endParaRPr lang="en-US" altLang="zh-TW" sz="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 indent="-93663">
              <a:spcBef>
                <a:spcPct val="0"/>
              </a:spcBef>
              <a:defRPr/>
            </a:pP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「青年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體驗學習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計畫」</a:t>
            </a:r>
            <a:r>
              <a:rPr lang="zh-TW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輔導綜合考評表</a:t>
            </a:r>
            <a:r>
              <a:rPr lang="en-US" altLang="zh-TW" sz="14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  <a:endParaRPr lang="zh-TW" altLang="zh-TW" sz="14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55600" lvl="2">
              <a:spcBef>
                <a:spcPct val="0"/>
              </a:spcBef>
              <a:buFontTx/>
              <a:buNone/>
              <a:defRPr/>
            </a:pPr>
            <a:endParaRPr lang="en-US" altLang="zh-TW" sz="36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203" name="AutoShape 18">
            <a:extLst>
              <a:ext uri="{FF2B5EF4-FFF2-40B4-BE49-F238E27FC236}">
                <a16:creationId xmlns:a16="http://schemas.microsoft.com/office/drawing/2014/main" id="{8A9A4181-841B-451F-B542-576387B5A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676400"/>
            <a:ext cx="5400675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二、青年體驗學習計畫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</a:p>
        </p:txBody>
      </p:sp>
      <p:sp>
        <p:nvSpPr>
          <p:cNvPr id="51204" name="投影片編號版面配置區 1">
            <a:extLst>
              <a:ext uri="{FF2B5EF4-FFF2-40B4-BE49-F238E27FC236}">
                <a16:creationId xmlns:a16="http://schemas.microsoft.com/office/drawing/2014/main" id="{E4620A62-495C-4E3A-A9EE-001E1B519D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54C980-6A21-4A16-8A4B-2EEDFE540C03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8484AA72-21AD-46D0-83D1-57B4C8CB9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、輔導綜合考評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9C9D1A34-653A-4A08-9AFF-2E9A7512E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E433D39D-F60B-4CE3-ACA4-6781FD771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02134009-FAC6-4DE3-A1D6-EC7940D5355C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987675"/>
          <a:ext cx="7772400" cy="3184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9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2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95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綜合意見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8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 推薦參加本方案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 不推薦參加本方案，原因摘述如下：</a:t>
                      </a:r>
                    </a:p>
                    <a:p>
                      <a:pPr marL="304800" indent="-3048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alt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____________________________________________________________</a:t>
                      </a: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_____________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____________________________________________________________</a:t>
                      </a: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_____________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alt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____________________________________________________________</a:t>
                      </a:r>
                      <a:r>
                        <a:rPr lang="en-US" alt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_____________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2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執行小組</a:t>
                      </a:r>
                      <a:endParaRPr lang="zh-TW" sz="1400" b="1" kern="10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召集人（請簽名）：</a:t>
                      </a:r>
                      <a:endParaRPr lang="en-US" alt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其他成員：如執行小組會議簽到單。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推薦審議日期：</a:t>
                      </a:r>
                      <a:r>
                        <a:rPr lang="en-US" sz="1400" b="1" u="sng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</a:t>
                      </a:r>
                      <a:r>
                        <a:rPr lang="zh-TW" sz="1400" b="1" u="sng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400" b="1" u="sng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zh-TW" sz="1400" b="1" u="sng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sz="1400" b="1" u="sng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zh-TW" sz="1400" b="1" u="sng" kern="100" dirty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endParaRPr lang="zh-TW" sz="1400" b="1" kern="100" dirty="0">
                        <a:solidFill>
                          <a:srgbClr val="0066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1221" name="文字方塊 8">
            <a:extLst>
              <a:ext uri="{FF2B5EF4-FFF2-40B4-BE49-F238E27FC236}">
                <a16:creationId xmlns:a16="http://schemas.microsoft.com/office/drawing/2014/main" id="{5C221209-6B19-4B8C-9EEE-29337F444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20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6B1D95F0-4B26-4077-8A9C-4782AB78D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  <a:defRPr/>
            </a:pPr>
            <a:endParaRPr lang="en-US" altLang="zh-TW" sz="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spcBef>
                <a:spcPts val="600"/>
              </a:spcBef>
              <a:buFontTx/>
              <a:buNone/>
              <a:defRPr/>
            </a:pPr>
            <a:endParaRPr lang="en-US" altLang="zh-TW" sz="4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 indent="-355600">
              <a:spcBef>
                <a:spcPct val="0"/>
              </a:spcBef>
              <a:buFontTx/>
              <a:buNone/>
              <a:defRPr/>
            </a:pPr>
            <a:r>
              <a:rPr lang="en-US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種子教師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355600">
              <a:spcBef>
                <a:spcPct val="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所有高中職學校派員參加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355600">
              <a:spcBef>
                <a:spcPct val="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辦理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分區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種子教師培訓營，</a:t>
            </a:r>
            <a:r>
              <a:rPr lang="zh-TW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培訓課程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為半</a:t>
            </a:r>
            <a:r>
              <a:rPr lang="zh-TW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天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4863" lvl="2" indent="-711200">
              <a:spcBef>
                <a:spcPts val="0"/>
              </a:spcBef>
              <a:buFontTx/>
              <a:buNone/>
              <a:defRPr/>
            </a:pPr>
            <a:r>
              <a:rPr lang="en-US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學生線上申請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96938" indent="0">
              <a:spcBef>
                <a:spcPts val="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可進行</a:t>
            </a:r>
            <a:r>
              <a:rPr lang="zh-TW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學生意願調查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，以利學校輔導</a:t>
            </a:r>
          </a:p>
          <a:p>
            <a:pPr marL="1252538" indent="-355600">
              <a:spcBef>
                <a:spcPts val="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進一步輔導有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意願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學生申請，申請書包含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想參與產業類別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」、「</a:t>
            </a:r>
            <a:r>
              <a:rPr lang="zh-TW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希望就業縣市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3251" name="AutoShape 18">
            <a:extLst>
              <a:ext uri="{FF2B5EF4-FFF2-40B4-BE49-F238E27FC236}">
                <a16:creationId xmlns:a16="http://schemas.microsoft.com/office/drawing/2014/main" id="{71942170-3B64-4842-900F-99FD8EEA5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0" y="1676400"/>
            <a:ext cx="4679950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一、學校推動執行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</a:p>
        </p:txBody>
      </p:sp>
      <p:sp>
        <p:nvSpPr>
          <p:cNvPr id="53252" name="投影片編號版面配置區 1">
            <a:extLst>
              <a:ext uri="{FF2B5EF4-FFF2-40B4-BE49-F238E27FC236}">
                <a16:creationId xmlns:a16="http://schemas.microsoft.com/office/drawing/2014/main" id="{EA16605C-AB30-4139-B325-73D8EE0C68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770BA9-FE08-42CB-8107-529A060EBA33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85C9FAF7-7E82-4FDB-8735-1B64EF060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肆、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學校初審作業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C8467987-8B5F-4EE4-A0FF-031829D5E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11ABE103-983F-49E9-9340-354534EAF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3256" name="文字方塊 7">
            <a:extLst>
              <a:ext uri="{FF2B5EF4-FFF2-40B4-BE49-F238E27FC236}">
                <a16:creationId xmlns:a16="http://schemas.microsoft.com/office/drawing/2014/main" id="{16B250BA-1A39-417C-A74C-39DAC1C3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21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CA5F9F5D-3B06-471F-A341-A85955E3C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  <a:defRPr/>
            </a:pPr>
            <a:endParaRPr lang="en-US" altLang="zh-TW" sz="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spcBef>
                <a:spcPts val="600"/>
              </a:spcBef>
              <a:buFontTx/>
              <a:buNone/>
              <a:defRPr/>
            </a:pPr>
            <a:endParaRPr lang="en-US" altLang="zh-TW" sz="4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 indent="-355600">
              <a:spcBef>
                <a:spcPct val="0"/>
              </a:spcBef>
              <a:buFontTx/>
              <a:buNone/>
              <a:defRPr/>
            </a:pPr>
            <a:r>
              <a:rPr lang="en-US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學校初審作業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355600">
              <a:spcBef>
                <a:spcPct val="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職場體驗與學習及國際體驗之學生申請計畫，皆</a:t>
            </a:r>
            <a:r>
              <a:rPr lang="zh-TW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取消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學校推薦序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及「備取時進行備取排序」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355600">
              <a:spcBef>
                <a:spcPct val="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明列學生申請書之</a:t>
            </a:r>
            <a:r>
              <a:rPr lang="zh-TW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審查重點</a:t>
            </a:r>
            <a:r>
              <a:rPr lang="zh-TW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供學校參考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「壹、自傳」</a:t>
            </a:r>
            <a:r>
              <a:rPr lang="zh-TW" altLang="zh-TW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內容空白或</a:t>
            </a:r>
            <a:r>
              <a:rPr lang="zh-TW" altLang="en-US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字數未達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字</a:t>
            </a:r>
            <a:endParaRPr lang="en-US" altLang="zh-TW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0">
              <a:spcBef>
                <a:spcPct val="0"/>
              </a:spcBef>
              <a:buFontTx/>
              <a:buNone/>
              <a:defRPr/>
            </a:pPr>
            <a:r>
              <a:rPr lang="en-US" altLang="zh-TW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互相抄襲（同校之多份申請文件雷同）</a:t>
            </a:r>
            <a:endParaRPr lang="en-US" altLang="zh-TW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0">
              <a:spcBef>
                <a:spcPct val="0"/>
              </a:spcBef>
              <a:buFontTx/>
              <a:buNone/>
              <a:defRPr/>
            </a:pPr>
            <a:r>
              <a:rPr lang="en-US" altLang="zh-TW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zh-TW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內容與標題明顯不符</a:t>
            </a:r>
            <a:endParaRPr lang="en-US" altLang="zh-TW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0">
              <a:spcBef>
                <a:spcPct val="0"/>
              </a:spcBef>
              <a:buFontTx/>
              <a:buNone/>
              <a:defRPr/>
            </a:pPr>
            <a:r>
              <a:rPr lang="en-US" altLang="zh-TW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</a:t>
            </a:r>
            <a:r>
              <a:rPr lang="zh-TW" altLang="zh-TW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文字內容不雅或有違善良風俗</a:t>
            </a:r>
          </a:p>
        </p:txBody>
      </p:sp>
      <p:sp>
        <p:nvSpPr>
          <p:cNvPr id="55299" name="AutoShape 18">
            <a:extLst>
              <a:ext uri="{FF2B5EF4-FFF2-40B4-BE49-F238E27FC236}">
                <a16:creationId xmlns:a16="http://schemas.microsoft.com/office/drawing/2014/main" id="{FEF18C35-1745-43E0-A7D6-0D6D04188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676400"/>
            <a:ext cx="4679950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一、學校推動執行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</a:p>
        </p:txBody>
      </p:sp>
      <p:sp>
        <p:nvSpPr>
          <p:cNvPr id="55300" name="投影片編號版面配置區 1">
            <a:extLst>
              <a:ext uri="{FF2B5EF4-FFF2-40B4-BE49-F238E27FC236}">
                <a16:creationId xmlns:a16="http://schemas.microsoft.com/office/drawing/2014/main" id="{B96DAF23-88DC-4921-86F2-B29AA77889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486C2C-70DD-43C4-8663-692138B91009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F1551EED-3559-4CEA-98AF-782F8F163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914400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肆、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學校初審作業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A5321AC5-D3F8-47B3-984B-9E5A56F46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91122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EDDC29BE-14AD-4723-99A7-F27F636DC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9144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5304" name="文字方塊 7">
            <a:extLst>
              <a:ext uri="{FF2B5EF4-FFF2-40B4-BE49-F238E27FC236}">
                <a16:creationId xmlns:a16="http://schemas.microsoft.com/office/drawing/2014/main" id="{1C8A6810-DEBF-4BBB-9CB2-F7D88DFC9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22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CEBBF6F9-13CC-40F2-909B-907C49BCD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  <a:defRPr/>
            </a:pPr>
            <a:endParaRPr lang="en-US" altLang="zh-TW" sz="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設置要點條目</a:t>
            </a:r>
            <a:r>
              <a:rPr lang="en-US" altLang="zh-TW" sz="20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參考示例</a:t>
            </a:r>
            <a:r>
              <a:rPr lang="en-US" altLang="zh-TW" sz="20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ㄧ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設置依據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組成人員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任務分工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推薦方式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運作方式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核定程序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20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1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7347" name="AutoShape 18">
            <a:extLst>
              <a:ext uri="{FF2B5EF4-FFF2-40B4-BE49-F238E27FC236}">
                <a16:creationId xmlns:a16="http://schemas.microsoft.com/office/drawing/2014/main" id="{5B768EFA-533D-4488-9DC1-FDDB9262A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676400"/>
            <a:ext cx="4679950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二、學校執行小組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(1/9)</a:t>
            </a:r>
          </a:p>
        </p:txBody>
      </p:sp>
      <p:sp>
        <p:nvSpPr>
          <p:cNvPr id="57348" name="投影片編號版面配置區 1">
            <a:extLst>
              <a:ext uri="{FF2B5EF4-FFF2-40B4-BE49-F238E27FC236}">
                <a16:creationId xmlns:a16="http://schemas.microsoft.com/office/drawing/2014/main" id="{35A42CCD-3741-49DC-B98F-40FA4AAE69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781C57-AEA4-48D4-B075-8B71F9C12732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4B90E89F-D262-4B79-B53B-005B693DD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肆、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學校初審作業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F6449F7C-27E1-49AF-AFFD-D0CD14B4B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C15ADF75-24E5-4F51-AE5D-C1834ED21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7352" name="文字方塊 7">
            <a:extLst>
              <a:ext uri="{FF2B5EF4-FFF2-40B4-BE49-F238E27FC236}">
                <a16:creationId xmlns:a16="http://schemas.microsoft.com/office/drawing/2014/main" id="{3253E4C7-BFCB-497F-B41F-3BF6DEC66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23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53BABC04-8B4F-4889-A007-C5B24730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  <a:defRPr/>
            </a:pPr>
            <a:endParaRPr lang="en-US" altLang="zh-TW" sz="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設置要點條目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參考示例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ㄧ</a:t>
            </a: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設置依據</a:t>
            </a:r>
            <a:endParaRPr lang="en-US" altLang="zh-TW" sz="2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組成人員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任務分工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推薦方式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運作方式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核定程序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20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1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9395" name="AutoShape 18">
            <a:extLst>
              <a:ext uri="{FF2B5EF4-FFF2-40B4-BE49-F238E27FC236}">
                <a16:creationId xmlns:a16="http://schemas.microsoft.com/office/drawing/2014/main" id="{295CD137-59E5-4D51-B063-D4522CB79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676400"/>
            <a:ext cx="4679950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二、學校執行小組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(2/9)</a:t>
            </a:r>
          </a:p>
        </p:txBody>
      </p:sp>
      <p:sp>
        <p:nvSpPr>
          <p:cNvPr id="59396" name="投影片編號版面配置區 1">
            <a:extLst>
              <a:ext uri="{FF2B5EF4-FFF2-40B4-BE49-F238E27FC236}">
                <a16:creationId xmlns:a16="http://schemas.microsoft.com/office/drawing/2014/main" id="{88F636A9-159D-4B12-BBDE-71843709F7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DEEB2F-35EE-48EA-8615-CFBDA930D242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EA248D6C-A0EE-4532-8962-7E37932D8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肆、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學校初審作業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A4EC258F-2C90-45FF-8532-0E721D72B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896560AD-9BD9-40AA-8082-358C5F0A7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9400" name="圓角矩形圖說文字 1">
            <a:extLst>
              <a:ext uri="{FF2B5EF4-FFF2-40B4-BE49-F238E27FC236}">
                <a16:creationId xmlns:a16="http://schemas.microsoft.com/office/drawing/2014/main" id="{FBB7C938-E5CE-404E-B816-AAAEFFAF7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3352800"/>
            <a:ext cx="3659187" cy="1447800"/>
          </a:xfrm>
          <a:prstGeom prst="wedgeRoundRectCallout">
            <a:avLst>
              <a:gd name="adj1" fmla="val -67319"/>
              <a:gd name="adj2" fmla="val -52019"/>
              <a:gd name="adj3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tabLst>
                <a:tab pos="4040188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040188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040188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04018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04018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4018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4018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4018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40188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 typeface="新細明體" panose="02020500000000000000" pitchFamily="18" charset="-120"/>
              <a:buAutoNum type="ea1ChtPeriod"/>
            </a:pPr>
            <a:r>
              <a:rPr lang="zh-TW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本要點依</a:t>
            </a:r>
            <a:r>
              <a:rPr lang="zh-TW" altLang="zh-TW" sz="18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教育部青年教育與就業儲蓄帳戶方案</a:t>
            </a:r>
            <a:r>
              <a:rPr lang="zh-TW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推薦輔導及審查作業要點訂定之。</a:t>
            </a:r>
          </a:p>
        </p:txBody>
      </p:sp>
      <p:sp>
        <p:nvSpPr>
          <p:cNvPr id="59401" name="文字方塊 8">
            <a:extLst>
              <a:ext uri="{FF2B5EF4-FFF2-40B4-BE49-F238E27FC236}">
                <a16:creationId xmlns:a16="http://schemas.microsoft.com/office/drawing/2014/main" id="{E496D570-D590-4609-AF66-A7E515E75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24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D0896F65-E785-4F3D-912A-36A89D8EC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  <a:defRPr/>
            </a:pPr>
            <a:endParaRPr lang="en-US" altLang="zh-TW" sz="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設置要點條目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參考示例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ㄧ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設置依據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組成人員</a:t>
            </a:r>
            <a:endParaRPr lang="en-US" altLang="zh-TW" sz="2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任務分工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推薦方式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運作方式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核定程序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20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1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443" name="AutoShape 18">
            <a:extLst>
              <a:ext uri="{FF2B5EF4-FFF2-40B4-BE49-F238E27FC236}">
                <a16:creationId xmlns:a16="http://schemas.microsoft.com/office/drawing/2014/main" id="{B0EBFA09-F13C-4010-8D7F-A3B2BC1F1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676400"/>
            <a:ext cx="4679950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二、學校執行小組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(3/9)</a:t>
            </a:r>
          </a:p>
        </p:txBody>
      </p:sp>
      <p:sp>
        <p:nvSpPr>
          <p:cNvPr id="61444" name="投影片編號版面配置區 1">
            <a:extLst>
              <a:ext uri="{FF2B5EF4-FFF2-40B4-BE49-F238E27FC236}">
                <a16:creationId xmlns:a16="http://schemas.microsoft.com/office/drawing/2014/main" id="{45A39D85-795E-475C-8379-F5AC0FC4F1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4BC7A2-F565-415B-A0CE-36E87FABE767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84DC49CB-4523-49B1-AC4A-2C2909396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肆、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學校初審作業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9E625F6C-18D9-42CC-BBBB-9963C9107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D035A3BD-5087-4822-BBA2-5EBA418BF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圓角矩形圖說文字 1">
            <a:extLst>
              <a:ext uri="{FF2B5EF4-FFF2-40B4-BE49-F238E27FC236}">
                <a16:creationId xmlns:a16="http://schemas.microsoft.com/office/drawing/2014/main" id="{7B3F6E68-2061-45BC-9168-0E090867E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892425"/>
            <a:ext cx="4953000" cy="3279775"/>
          </a:xfrm>
          <a:prstGeom prst="wedgeRoundRectCallout">
            <a:avLst>
              <a:gd name="adj1" fmla="val -55470"/>
              <a:gd name="adj2" fmla="val -24539"/>
              <a:gd name="adj3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342900" indent="-342900">
              <a:buFont typeface="+mj-ea"/>
              <a:buAutoNum type="ea1ChtPeriod" startAt="2"/>
              <a:defRPr/>
            </a:pPr>
            <a:r>
              <a:rPr lang="zh-TW" altLang="zh-TW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執行小組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（以下簡稱本小組）置委員五人至九人，其中一人為召集人，由學校校長兼任，另一人為種子教師，其餘委員由召集人就下列人員聘（派）兼之：</a:t>
            </a:r>
          </a:p>
          <a:p>
            <a:pPr marL="361950">
              <a:buFontTx/>
              <a:buNone/>
              <a:defRPr/>
            </a:pPr>
            <a:r>
              <a:rPr lang="en-US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教務主任。</a:t>
            </a:r>
            <a:r>
              <a:rPr lang="zh-TW" altLang="en-US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學務主任。</a:t>
            </a:r>
          </a:p>
          <a:p>
            <a:pPr marL="361950">
              <a:buFontTx/>
              <a:buNone/>
              <a:defRPr/>
            </a:pPr>
            <a:r>
              <a:rPr lang="en-US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實習主任。</a:t>
            </a:r>
            <a:r>
              <a:rPr lang="zh-TW" altLang="en-US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輔導主任。</a:t>
            </a:r>
          </a:p>
          <a:p>
            <a:pPr marL="361950">
              <a:buFontTx/>
              <a:buNone/>
              <a:defRPr/>
            </a:pPr>
            <a:r>
              <a:rPr lang="en-US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進修部主任。</a:t>
            </a:r>
            <a:r>
              <a:rPr lang="en-US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三年級導師代</a:t>
            </a:r>
            <a:r>
              <a:rPr lang="zh-TW" altLang="en-US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表。</a:t>
            </a:r>
            <a:endParaRPr lang="zh-TW" altLang="zh-TW" sz="1800" dirty="0">
              <a:solidFill>
                <a:srgbClr val="00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1950">
              <a:buFontTx/>
              <a:buNone/>
              <a:defRPr/>
            </a:pPr>
            <a:r>
              <a:rPr lang="en-US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七</a:t>
            </a:r>
            <a:r>
              <a:rPr lang="en-US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產業代表。</a:t>
            </a:r>
            <a:r>
              <a:rPr lang="zh-TW" altLang="en-US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八</a:t>
            </a:r>
            <a:r>
              <a:rPr lang="en-US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80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家長代表。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Tx/>
              <a:buNone/>
              <a:defRPr/>
            </a:pP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449" name="文字方塊 9">
            <a:extLst>
              <a:ext uri="{FF2B5EF4-FFF2-40B4-BE49-F238E27FC236}">
                <a16:creationId xmlns:a16="http://schemas.microsoft.com/office/drawing/2014/main" id="{BB79BC33-87B0-431C-9910-35041AD14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25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9612CBA6-F495-4A55-AB82-C3CBAC416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  <a:defRPr/>
            </a:pPr>
            <a:endParaRPr lang="en-US" altLang="zh-TW" sz="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設置要點條目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參考示例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ㄧ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設置依據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組成人員</a:t>
            </a:r>
            <a:endParaRPr lang="en-US" altLang="zh-TW" sz="2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任務分工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推薦方式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運作方式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核定程序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20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1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3491" name="AutoShape 18">
            <a:extLst>
              <a:ext uri="{FF2B5EF4-FFF2-40B4-BE49-F238E27FC236}">
                <a16:creationId xmlns:a16="http://schemas.microsoft.com/office/drawing/2014/main" id="{DF9D3C8E-9B50-4EFB-BE7C-567D615A1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676400"/>
            <a:ext cx="4679950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二、學校執行小組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(4/9)</a:t>
            </a:r>
          </a:p>
        </p:txBody>
      </p:sp>
      <p:sp>
        <p:nvSpPr>
          <p:cNvPr id="63492" name="投影片編號版面配置區 1">
            <a:extLst>
              <a:ext uri="{FF2B5EF4-FFF2-40B4-BE49-F238E27FC236}">
                <a16:creationId xmlns:a16="http://schemas.microsoft.com/office/drawing/2014/main" id="{4411C593-2DE0-42F5-9C59-D46769EA40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0E81AD2-2AEF-4CDB-AEB7-A4F3703D0DAA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BE650A61-43C5-47E9-B806-0862A6A83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肆、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學校初審作業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1E7E6059-438F-4305-BA95-1AEB6D148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36981C7C-E630-4F2A-9063-7BC895AEE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圓角矩形圖說文字 1">
            <a:extLst>
              <a:ext uri="{FF2B5EF4-FFF2-40B4-BE49-F238E27FC236}">
                <a16:creationId xmlns:a16="http://schemas.microsoft.com/office/drawing/2014/main" id="{BB6CD53C-03DA-4606-8A4F-35BC89D29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892425"/>
            <a:ext cx="4953000" cy="3279775"/>
          </a:xfrm>
          <a:prstGeom prst="wedgeRoundRectCallout">
            <a:avLst>
              <a:gd name="adj1" fmla="val -55470"/>
              <a:gd name="adj2" fmla="val -24539"/>
              <a:gd name="adj3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Tx/>
              <a:buNone/>
              <a:defRPr/>
            </a:pP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本小組委員</a:t>
            </a:r>
            <a:r>
              <a:rPr lang="zh-TW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任期為一學年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，期滿得續聘之。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Tx/>
              <a:buNone/>
              <a:defRPr/>
            </a:pPr>
            <a:endParaRPr lang="en-US" altLang="zh-TW" sz="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Tx/>
              <a:buNone/>
              <a:defRPr/>
            </a:pP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委員於任期間因故出缺時，其為學校主管者，應隨其本職進退；其為其他人者，由召集人補聘之。補聘委員之任期至原任期屆滿日為止。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Tx/>
              <a:buNone/>
              <a:defRPr/>
            </a:pPr>
            <a:endParaRPr lang="zh-TW" altLang="zh-TW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ea"/>
              <a:buAutoNum type="ea1ChtPeriod" startAt="3"/>
              <a:defRPr/>
            </a:pP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本本小組置</a:t>
            </a:r>
            <a:r>
              <a:rPr lang="zh-TW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執行秘書一人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由召集人指定委員一人兼任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，承召集人指示辦理教育部青年教育與就業儲蓄帳戶方案（以下簡稱本方案）相關業務。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Tx/>
              <a:buNone/>
              <a:defRPr/>
            </a:pP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3497" name="文字方塊 9">
            <a:extLst>
              <a:ext uri="{FF2B5EF4-FFF2-40B4-BE49-F238E27FC236}">
                <a16:creationId xmlns:a16="http://schemas.microsoft.com/office/drawing/2014/main" id="{A15B8C7A-B5F3-40AF-9436-B05625047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26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B01CA931-E8D1-4744-A051-6B1134DE5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  <a:defRPr/>
            </a:pPr>
            <a:endParaRPr lang="en-US" altLang="zh-TW" sz="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設置要點條目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參考示例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ㄧ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設置依據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組成人員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任務分工</a:t>
            </a:r>
            <a:endParaRPr lang="en-US" altLang="zh-TW" sz="2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推薦方式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運作方式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核定程序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20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1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539" name="AutoShape 18">
            <a:extLst>
              <a:ext uri="{FF2B5EF4-FFF2-40B4-BE49-F238E27FC236}">
                <a16:creationId xmlns:a16="http://schemas.microsoft.com/office/drawing/2014/main" id="{EE39ABAF-3D1E-40A3-A354-3EF9A2489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0" y="1676400"/>
            <a:ext cx="4679950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二、學校執行小組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(5/9)</a:t>
            </a:r>
          </a:p>
        </p:txBody>
      </p:sp>
      <p:sp>
        <p:nvSpPr>
          <p:cNvPr id="65540" name="投影片編號版面配置區 1">
            <a:extLst>
              <a:ext uri="{FF2B5EF4-FFF2-40B4-BE49-F238E27FC236}">
                <a16:creationId xmlns:a16="http://schemas.microsoft.com/office/drawing/2014/main" id="{AABCCAB5-E78F-4EE7-BB38-9C8D6D975A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F0550B-C370-4259-8B33-0B037E21E82A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9316EA3C-A774-4586-AFB0-79D2A2178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肆、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學校初審作業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3B3A6E15-1DA5-4C1D-B1CE-7555F9493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4B021364-716D-42F9-98CC-0ACC01B8E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圓角矩形圖說文字 1">
            <a:extLst>
              <a:ext uri="{FF2B5EF4-FFF2-40B4-BE49-F238E27FC236}">
                <a16:creationId xmlns:a16="http://schemas.microsoft.com/office/drawing/2014/main" id="{07D84813-8715-4DEA-9FF6-4D61D9301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892425"/>
            <a:ext cx="4953000" cy="3279775"/>
          </a:xfrm>
          <a:prstGeom prst="wedgeRoundRectCallout">
            <a:avLst>
              <a:gd name="adj1" fmla="val -55983"/>
              <a:gd name="adj2" fmla="val -10908"/>
              <a:gd name="adj3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342900" indent="-342900">
              <a:spcBef>
                <a:spcPct val="0"/>
              </a:spcBef>
              <a:buFont typeface="+mj-ea"/>
              <a:buAutoNum type="ea1ChtPeriod" startAt="4"/>
              <a:defRPr/>
            </a:pP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本小組之任務如下：</a:t>
            </a:r>
          </a:p>
          <a:p>
            <a:pPr marL="361950" indent="-361950" algn="just">
              <a:spcBef>
                <a:spcPct val="0"/>
              </a:spcBef>
              <a:buFontTx/>
              <a:buNone/>
              <a:defRPr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：由學校規劃辦理對</a:t>
            </a:r>
            <a:r>
              <a:rPr lang="zh-TW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高三導師及高三學生之宣導活動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，並對有</a:t>
            </a:r>
            <a:r>
              <a:rPr lang="zh-TW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意願參加學生及家長召開說明會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由種子教師擔任宣導講師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，以增進教師、學生和家長對本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方案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之瞭解。</a:t>
            </a:r>
          </a:p>
          <a:p>
            <a:pPr marL="361950" indent="-361950" algn="just">
              <a:spcBef>
                <a:spcPct val="0"/>
              </a:spcBef>
              <a:buFontTx/>
              <a:buNone/>
              <a:defRPr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：由導師及輔導教師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或生涯規劃課程教師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協助指導學生撰寫申請書，並完成輔導綜合考評表。</a:t>
            </a:r>
          </a:p>
          <a:p>
            <a:pPr marL="361950" indent="-361950" algn="just">
              <a:spcBef>
                <a:spcPct val="0"/>
              </a:spcBef>
              <a:buFontTx/>
              <a:buNone/>
              <a:defRPr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審查及推薦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：由本小組審查學生申請書及輔導綜合考評表意見，並參考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特殊條件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，決定推薦學生名單，並將推薦學生申請資料上傳至教育部指定之平台。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Tx/>
              <a:buNone/>
              <a:defRPr/>
            </a:pP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545" name="文字方塊 9">
            <a:extLst>
              <a:ext uri="{FF2B5EF4-FFF2-40B4-BE49-F238E27FC236}">
                <a16:creationId xmlns:a16="http://schemas.microsoft.com/office/drawing/2014/main" id="{9CD452DA-46AE-4438-8178-7F9D93237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27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9188AFE1-6363-4474-8A4C-B7BC73744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  <a:defRPr/>
            </a:pPr>
            <a:endParaRPr lang="en-US" altLang="zh-TW" sz="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設置要點條目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參考示例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ㄧ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設置依據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組成人員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任務分工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推薦方式</a:t>
            </a:r>
            <a:endParaRPr lang="en-US" altLang="zh-TW" sz="2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運作方式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核定程序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20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1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587" name="AutoShape 18">
            <a:extLst>
              <a:ext uri="{FF2B5EF4-FFF2-40B4-BE49-F238E27FC236}">
                <a16:creationId xmlns:a16="http://schemas.microsoft.com/office/drawing/2014/main" id="{8BE87328-5B85-4E10-B0A9-E3CED63B3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676400"/>
            <a:ext cx="4679950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二、學校執行小組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(6/9)</a:t>
            </a:r>
          </a:p>
        </p:txBody>
      </p:sp>
      <p:sp>
        <p:nvSpPr>
          <p:cNvPr id="67588" name="投影片編號版面配置區 1">
            <a:extLst>
              <a:ext uri="{FF2B5EF4-FFF2-40B4-BE49-F238E27FC236}">
                <a16:creationId xmlns:a16="http://schemas.microsoft.com/office/drawing/2014/main" id="{C0C63A21-4962-4871-B346-F4DB59BECF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BDB278-C930-4A8D-BEEB-AA62FF4D80D5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2E960FE1-7FAE-4F53-BED7-1CE88C03C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肆、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學校初審作業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E8859F3C-1005-4F41-B95E-182DC06F1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365C315A-4BE1-495C-872D-F332F5FAD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圓角矩形圖說文字 1">
            <a:extLst>
              <a:ext uri="{FF2B5EF4-FFF2-40B4-BE49-F238E27FC236}">
                <a16:creationId xmlns:a16="http://schemas.microsoft.com/office/drawing/2014/main" id="{83674546-9A18-4D48-A92A-E45874C5A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162300"/>
            <a:ext cx="3810000" cy="2324100"/>
          </a:xfrm>
          <a:prstGeom prst="wedgeRoundRectCallout">
            <a:avLst>
              <a:gd name="adj1" fmla="val -69906"/>
              <a:gd name="adj2" fmla="val 17348"/>
              <a:gd name="adj3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355600" indent="-355600">
              <a:buFont typeface="+mj-ea"/>
              <a:buAutoNum type="ea1ChtPeriod" startAt="5"/>
              <a:defRPr/>
            </a:pP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推薦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考量項目及權重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，由本小組另定之。</a:t>
            </a:r>
          </a:p>
          <a:p>
            <a:pPr marL="355600">
              <a:spcBef>
                <a:spcPts val="600"/>
              </a:spcBef>
              <a:buFontTx/>
              <a:buNone/>
              <a:defRPr/>
            </a:pP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前項學校為篩選推薦本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方案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學生之考量項目及權重，應依序考量身心障礙、低收入、原住民、中低收入等特殊條件，給予不同權重。</a:t>
            </a:r>
            <a:endParaRPr lang="zh-TW" altLang="zh-TW" sz="1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7593" name="文字方塊 9">
            <a:extLst>
              <a:ext uri="{FF2B5EF4-FFF2-40B4-BE49-F238E27FC236}">
                <a16:creationId xmlns:a16="http://schemas.microsoft.com/office/drawing/2014/main" id="{5DCEE0E7-70A6-461D-A18C-92AA87BC3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28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984FCDBD-32A9-43B3-8D9F-CFF531F88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  <a:defRPr/>
            </a:pPr>
            <a:endParaRPr lang="en-US" altLang="zh-TW" sz="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設置要點條目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參考示例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ㄧ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設置依據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組成人員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任務分工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推薦方式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運作方式</a:t>
            </a:r>
            <a:endParaRPr lang="en-US" altLang="zh-TW" sz="2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核定程序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20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1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9635" name="AutoShape 18">
            <a:extLst>
              <a:ext uri="{FF2B5EF4-FFF2-40B4-BE49-F238E27FC236}">
                <a16:creationId xmlns:a16="http://schemas.microsoft.com/office/drawing/2014/main" id="{F1DDD94C-B996-4CC6-ACC0-1E7BB0228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676400"/>
            <a:ext cx="4679950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二、學校執行小組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(7/9)</a:t>
            </a:r>
          </a:p>
        </p:txBody>
      </p:sp>
      <p:sp>
        <p:nvSpPr>
          <p:cNvPr id="69636" name="投影片編號版面配置區 1">
            <a:extLst>
              <a:ext uri="{FF2B5EF4-FFF2-40B4-BE49-F238E27FC236}">
                <a16:creationId xmlns:a16="http://schemas.microsoft.com/office/drawing/2014/main" id="{F0CBEE96-C304-4138-BDE0-4CFBB37560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FC4F59-4AFF-4795-AE57-9E08BB3E0BC8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1455B488-58E2-42C1-A467-C2645DAFA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肆、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學校初審作業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919032D4-2BFF-4370-8D9B-56DAE7FB2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00AB03B4-3245-4BB0-9479-91D51AEE8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圓角矩形圖說文字 1">
            <a:extLst>
              <a:ext uri="{FF2B5EF4-FFF2-40B4-BE49-F238E27FC236}">
                <a16:creationId xmlns:a16="http://schemas.microsoft.com/office/drawing/2014/main" id="{08216464-AA5A-40B8-931E-41BA1B96A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892425"/>
            <a:ext cx="4876800" cy="3279775"/>
          </a:xfrm>
          <a:prstGeom prst="wedgeRoundRectCallout">
            <a:avLst>
              <a:gd name="adj1" fmla="val -54952"/>
              <a:gd name="adj2" fmla="val 20453"/>
              <a:gd name="adj3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457200" indent="-457200">
              <a:spcBef>
                <a:spcPct val="0"/>
              </a:spcBef>
              <a:buFont typeface="+mj-ea"/>
              <a:buAutoNum type="ea1ChtPeriod" startAt="6"/>
              <a:defRPr/>
            </a:pP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本小組</a:t>
            </a:r>
            <a:r>
              <a:rPr lang="zh-TW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每學期應至少召開一次會議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，必要時得召開臨時會議。</a:t>
            </a:r>
          </a:p>
          <a:p>
            <a:pPr marL="446088">
              <a:spcBef>
                <a:spcPct val="0"/>
              </a:spcBef>
              <a:buFontTx/>
              <a:buNone/>
              <a:defRPr/>
            </a:pP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前項會議由</a:t>
            </a:r>
            <a:r>
              <a:rPr lang="zh-TW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召集人擔任主席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；召集人未能出席時，應指定委員一人代理之。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6088">
              <a:spcBef>
                <a:spcPct val="0"/>
              </a:spcBef>
              <a:buFontTx/>
              <a:buNone/>
              <a:defRPr/>
            </a:pP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第二點第一項第一款至第五款之委員不克出席會議時，得指派該單位相當層級人員代表出席、參與會議發言及表決。</a:t>
            </a:r>
          </a:p>
          <a:p>
            <a:pPr marL="457200" indent="-457200">
              <a:spcBef>
                <a:spcPts val="600"/>
              </a:spcBef>
              <a:buFont typeface="+mj-ea"/>
              <a:buAutoNum type="ea1ChtPeriod" startAt="7"/>
              <a:defRPr/>
            </a:pP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本小組會議應有委員</a:t>
            </a:r>
            <a:r>
              <a:rPr lang="zh-TW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三分之二以上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之出席，始得開會，應有</a:t>
            </a:r>
            <a:r>
              <a:rPr lang="zh-TW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出席委員過半數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之同意始得決議。</a:t>
            </a:r>
          </a:p>
        </p:txBody>
      </p:sp>
      <p:sp>
        <p:nvSpPr>
          <p:cNvPr id="69641" name="文字方塊 9">
            <a:extLst>
              <a:ext uri="{FF2B5EF4-FFF2-40B4-BE49-F238E27FC236}">
                <a16:creationId xmlns:a16="http://schemas.microsoft.com/office/drawing/2014/main" id="{A8BD9B75-DAE4-4A0D-B6A0-7A7FBF9AA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29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編號版面配置區 1">
            <a:extLst>
              <a:ext uri="{FF2B5EF4-FFF2-40B4-BE49-F238E27FC236}">
                <a16:creationId xmlns:a16="http://schemas.microsoft.com/office/drawing/2014/main" id="{16CAEBC6-F31C-4048-817A-48680067D8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8E3A62-3140-4276-B45B-E87BB31DB643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26D8DDEC-AB20-44E9-95BD-4011DE3D8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壹、方案推動架構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E2ED45A1-8CD5-4354-B725-528710CC0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F989AB68-D36F-4CE7-B9DE-6BD9CC3C6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7414" name="群組 50">
            <a:extLst>
              <a:ext uri="{FF2B5EF4-FFF2-40B4-BE49-F238E27FC236}">
                <a16:creationId xmlns:a16="http://schemas.microsoft.com/office/drawing/2014/main" id="{9D8A1E80-60CD-4C86-A663-52BE2E9AD67A}"/>
              </a:ext>
            </a:extLst>
          </p:cNvPr>
          <p:cNvGrpSpPr>
            <a:grpSpLocks/>
          </p:cNvGrpSpPr>
          <p:nvPr/>
        </p:nvGrpSpPr>
        <p:grpSpPr bwMode="auto">
          <a:xfrm>
            <a:off x="500063" y="1768475"/>
            <a:ext cx="8186737" cy="4448175"/>
            <a:chOff x="-70733" y="14718"/>
            <a:chExt cx="4855110" cy="4123798"/>
          </a:xfrm>
        </p:grpSpPr>
        <p:cxnSp>
          <p:nvCxnSpPr>
            <p:cNvPr id="17421" name="直線接點 51">
              <a:extLst>
                <a:ext uri="{FF2B5EF4-FFF2-40B4-BE49-F238E27FC236}">
                  <a16:creationId xmlns:a16="http://schemas.microsoft.com/office/drawing/2014/main" id="{21647FFA-FBCA-4954-A047-5EEFF7DB2B3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484120" y="556260"/>
              <a:ext cx="0" cy="153670"/>
            </a:xfrm>
            <a:prstGeom prst="line">
              <a:avLst/>
            </a:prstGeom>
            <a:noFill/>
            <a:ln w="9525" algn="ctr">
              <a:solidFill>
                <a:srgbClr val="7D6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7422" name="群組 52">
              <a:extLst>
                <a:ext uri="{FF2B5EF4-FFF2-40B4-BE49-F238E27FC236}">
                  <a16:creationId xmlns:a16="http://schemas.microsoft.com/office/drawing/2014/main" id="{5453AE35-3370-4C77-8DAA-B5D647041B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70733" y="14718"/>
              <a:ext cx="4855110" cy="4123798"/>
              <a:chOff x="-70733" y="14718"/>
              <a:chExt cx="4855110" cy="4123798"/>
            </a:xfrm>
          </p:grpSpPr>
          <p:grpSp>
            <p:nvGrpSpPr>
              <p:cNvPr id="17423" name="群組 53">
                <a:extLst>
                  <a:ext uri="{FF2B5EF4-FFF2-40B4-BE49-F238E27FC236}">
                    <a16:creationId xmlns:a16="http://schemas.microsoft.com/office/drawing/2014/main" id="{8D550B36-2BD8-4719-A8B1-10FA7137C49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70733" y="14718"/>
                <a:ext cx="4855110" cy="4123798"/>
                <a:chOff x="676512" y="26110"/>
                <a:chExt cx="5946838" cy="4424437"/>
              </a:xfrm>
            </p:grpSpPr>
            <p:grpSp>
              <p:nvGrpSpPr>
                <p:cNvPr id="17428" name="群組 58">
                  <a:extLst>
                    <a:ext uri="{FF2B5EF4-FFF2-40B4-BE49-F238E27FC236}">
                      <a16:creationId xmlns:a16="http://schemas.microsoft.com/office/drawing/2014/main" id="{DA05F747-8E58-4948-9ECB-988663422D3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76512" y="26110"/>
                  <a:ext cx="5946838" cy="4421222"/>
                  <a:chOff x="359107" y="16328"/>
                  <a:chExt cx="3156691" cy="2764796"/>
                </a:xfrm>
              </p:grpSpPr>
              <p:grpSp>
                <p:nvGrpSpPr>
                  <p:cNvPr id="17434" name="群組 67">
                    <a:extLst>
                      <a:ext uri="{FF2B5EF4-FFF2-40B4-BE49-F238E27FC236}">
                        <a16:creationId xmlns:a16="http://schemas.microsoft.com/office/drawing/2014/main" id="{746AB68C-6BE8-4480-9342-08003FA3150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981238" y="16328"/>
                    <a:ext cx="2210098" cy="2059583"/>
                    <a:chOff x="981238" y="16328"/>
                    <a:chExt cx="2210098" cy="2059583"/>
                  </a:xfrm>
                </p:grpSpPr>
                <p:grpSp>
                  <p:nvGrpSpPr>
                    <p:cNvPr id="17449" name="群組 84">
                      <a:extLst>
                        <a:ext uri="{FF2B5EF4-FFF2-40B4-BE49-F238E27FC236}">
                          <a16:creationId xmlns:a16="http://schemas.microsoft.com/office/drawing/2014/main" id="{2A6AC0F0-7FE6-4F7C-9F63-03A3FC6A187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81238" y="16328"/>
                      <a:ext cx="2210098" cy="2059583"/>
                      <a:chOff x="981238" y="16328"/>
                      <a:chExt cx="2210098" cy="2059583"/>
                    </a:xfrm>
                  </p:grpSpPr>
                  <p:sp>
                    <p:nvSpPr>
                      <p:cNvPr id="44" name="矩形 43">
                        <a:extLst>
                          <a:ext uri="{FF2B5EF4-FFF2-40B4-BE49-F238E27FC236}">
                            <a16:creationId xmlns:a16="http://schemas.microsoft.com/office/drawing/2014/main" id="{F0650613-6CD4-43CB-96B5-9E0E59BD4D4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271162" y="16328"/>
                        <a:ext cx="1380938" cy="369302"/>
                      </a:xfrm>
                      <a:prstGeom prst="rect">
                        <a:avLst/>
                      </a:prstGeom>
                      <a:solidFill>
                        <a:srgbClr val="CCCC00"/>
                      </a:solidFill>
                      <a:ln w="9525" cap="flat" cmpd="sng" algn="ctr">
                        <a:solidFill>
                          <a:srgbClr val="9BBB59">
                            <a:shade val="95000"/>
                            <a:satMod val="105000"/>
                          </a:srgbClr>
                        </a:solidFill>
                        <a:prstDash val="solid"/>
                      </a:ln>
                      <a:effectLst>
                        <a:outerShdw blurRad="40000" dist="23000" dir="5400000" rotWithShape="0">
                          <a:srgbClr val="000000">
                            <a:alpha val="35000"/>
                          </a:srgbClr>
                        </a:outerShdw>
                      </a:effectLst>
                    </p:spPr>
                    <p:txBody>
                      <a:bodyPr lIns="36000" tIns="36000" rIns="36000" bIns="36000" anchor="ctr"/>
                      <a:lstStyle>
                        <a:lvl1pPr>
                          <a:defRPr kumimoji="1" b="1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華康中黑體(P)" pitchFamily="34" charset="-120"/>
                          </a:defRPr>
                        </a:lvl1pPr>
                        <a:lvl2pPr marL="742950" indent="-285750">
                          <a:defRPr kumimoji="1" b="1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華康中黑體(P)" pitchFamily="34" charset="-120"/>
                          </a:defRPr>
                        </a:lvl2pPr>
                        <a:lvl3pPr marL="1143000" indent="-228600">
                          <a:defRPr kumimoji="1" b="1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華康中黑體(P)" pitchFamily="34" charset="-120"/>
                          </a:defRPr>
                        </a:lvl3pPr>
                        <a:lvl4pPr marL="1600200" indent="-228600">
                          <a:defRPr kumimoji="1" b="1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華康中黑體(P)" pitchFamily="34" charset="-120"/>
                          </a:defRPr>
                        </a:lvl4pPr>
                        <a:lvl5pPr marL="2057400" indent="-228600">
                          <a:defRPr kumimoji="1" b="1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華康中黑體(P)" pitchFamily="34" charset="-12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b="1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華康中黑體(P)" pitchFamily="34" charset="-12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b="1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華康中黑體(P)" pitchFamily="34" charset="-12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b="1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華康中黑體(P)" pitchFamily="34" charset="-12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b="1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華康中黑體(P)" pitchFamily="34" charset="-120"/>
                          </a:defRPr>
                        </a:lvl9pPr>
                      </a:lstStyle>
                      <a:p>
                        <a:pPr algn="ctr">
                          <a:defRPr/>
                        </a:pPr>
                        <a:r>
                          <a:rPr lang="en-US" altLang="zh-TW" sz="1400" dirty="0">
                            <a:latin typeface="微軟正黑體" panose="020B0604030504040204" pitchFamily="34" charset="-120"/>
                            <a:cs typeface="Times New Roman" panose="02020603050405020304" pitchFamily="18" charset="0"/>
                          </a:rPr>
                          <a:t>   </a:t>
                        </a:r>
                        <a:r>
                          <a:rPr lang="zh-TW" altLang="zh-TW" sz="1400" dirty="0">
                            <a:latin typeface="新細明體" panose="02020500000000000000" pitchFamily="18" charset="-12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a:t>教育部</a:t>
                        </a:r>
                        <a:endParaRPr lang="zh-TW" altLang="zh-TW" sz="1400" dirty="0">
                          <a:latin typeface="新細明體" panose="02020500000000000000" pitchFamily="18" charset="-120"/>
                          <a:ea typeface="新細明體" panose="02020500000000000000" pitchFamily="18" charset="-120"/>
                        </a:endParaRPr>
                      </a:p>
                      <a:p>
                        <a:pPr algn="ctr">
                          <a:defRPr/>
                        </a:pPr>
                        <a:r>
                          <a:rPr lang="zh-TW" altLang="zh-TW" sz="1400" dirty="0">
                            <a:latin typeface="新細明體" panose="02020500000000000000" pitchFamily="18" charset="-120"/>
                            <a:ea typeface="微軟正黑體" panose="020B0604030504040204" pitchFamily="34" charset="-120"/>
                          </a:rPr>
                          <a:t>青年教育與就業儲蓄帳戶專案辦公室</a:t>
                        </a:r>
                        <a:endParaRPr lang="zh-TW" altLang="zh-TW" sz="1400" dirty="0">
                          <a:latin typeface="新細明體" panose="02020500000000000000" pitchFamily="18" charset="-120"/>
                          <a:ea typeface="新細明體" panose="02020500000000000000" pitchFamily="18" charset="-120"/>
                        </a:endParaRPr>
                      </a:p>
                    </p:txBody>
                  </p:sp>
                  <p:sp>
                    <p:nvSpPr>
                      <p:cNvPr id="17452" name="矩形 87">
                        <a:extLst>
                          <a:ext uri="{FF2B5EF4-FFF2-40B4-BE49-F238E27FC236}">
                            <a16:creationId xmlns:a16="http://schemas.microsoft.com/office/drawing/2014/main" id="{D6990C8C-0E91-442A-BAB9-564A7CF6638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81238" y="575272"/>
                        <a:ext cx="624675" cy="384358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12700" algn="ctr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lIns="36000" tIns="36000" rIns="36000" bIns="36000" anchor="ctr"/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kumimoji="1"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kumimoji="1"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kumimoji="1"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kumimoji="1"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kumimoji="1"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kumimoji="1"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kumimoji="1"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kumimoji="1"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kumimoji="1"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zh-TW" altLang="zh-TW" sz="1400">
                            <a:latin typeface="新細明體" panose="02020500000000000000" pitchFamily="18" charset="-12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a:t>方案工作小組</a:t>
                        </a:r>
                      </a:p>
                      <a:p>
                        <a:pPr algn="ctr"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zh-TW" altLang="zh-TW" sz="1400">
                            <a:latin typeface="新細明體" panose="02020500000000000000" pitchFamily="18" charset="-12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a:t>（</a:t>
                        </a:r>
                        <a:r>
                          <a:rPr lang="zh-TW" altLang="en-US" sz="1400">
                            <a:latin typeface="新細明體" panose="02020500000000000000" pitchFamily="18" charset="-12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a:t>臺灣師大</a:t>
                        </a:r>
                        <a:r>
                          <a:rPr lang="zh-TW" altLang="zh-TW" sz="1400">
                            <a:latin typeface="新細明體" panose="02020500000000000000" pitchFamily="18" charset="-12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a:t>）</a:t>
                        </a:r>
                      </a:p>
                    </p:txBody>
                  </p:sp>
                  <p:sp>
                    <p:nvSpPr>
                      <p:cNvPr id="17453" name="矩形 88">
                        <a:extLst>
                          <a:ext uri="{FF2B5EF4-FFF2-40B4-BE49-F238E27FC236}">
                            <a16:creationId xmlns:a16="http://schemas.microsoft.com/office/drawing/2014/main" id="{635E3550-E411-4BFC-840F-2C8F2D251A6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52827" y="578381"/>
                        <a:ext cx="624675" cy="384358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12700" algn="ctr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lIns="0" tIns="36000" rIns="0" bIns="36000" anchor="ctr"/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kumimoji="1"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kumimoji="1"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kumimoji="1"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kumimoji="1"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kumimoji="1"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kumimoji="1"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kumimoji="1"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kumimoji="1"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kumimoji="1"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新細明體" panose="02020500000000000000" pitchFamily="18" charset="-12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zh-TW" altLang="zh-TW" sz="1400">
                            <a:latin typeface="新細明體" panose="02020500000000000000" pitchFamily="18" charset="-12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a:t>方案填報系統小組</a:t>
                        </a:r>
                      </a:p>
                      <a:p>
                        <a:pPr algn="ctr"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zh-TW" altLang="zh-TW" sz="1400">
                            <a:latin typeface="新細明體" panose="02020500000000000000" pitchFamily="18" charset="-12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a:t>（暨南大學）</a:t>
                        </a:r>
                      </a:p>
                    </p:txBody>
                  </p:sp>
                  <p:grpSp>
                    <p:nvGrpSpPr>
                      <p:cNvPr id="17454" name="群組 89">
                        <a:extLst>
                          <a:ext uri="{FF2B5EF4-FFF2-40B4-BE49-F238E27FC236}">
                            <a16:creationId xmlns:a16="http://schemas.microsoft.com/office/drawing/2014/main" id="{AA6CB861-C1E3-40A3-894D-8A7D0D5BC100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288515" y="484301"/>
                        <a:ext cx="1902821" cy="1591610"/>
                        <a:chOff x="1288515" y="484301"/>
                        <a:chExt cx="1902821" cy="1591610"/>
                      </a:xfrm>
                    </p:grpSpPr>
                    <p:cxnSp>
                      <p:nvCxnSpPr>
                        <p:cNvPr id="17455" name="直線接點 90">
                          <a:extLst>
                            <a:ext uri="{FF2B5EF4-FFF2-40B4-BE49-F238E27FC236}">
                              <a16:creationId xmlns:a16="http://schemas.microsoft.com/office/drawing/2014/main" id="{371F9260-7D44-4AF4-BBFB-2C6A7669931D}"/>
                            </a:ext>
                          </a:extLst>
                        </p:cNvPr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1292408" y="489071"/>
                          <a:ext cx="0" cy="103230"/>
                        </a:xfrm>
                        <a:prstGeom prst="line">
                          <a:avLst/>
                        </a:prstGeom>
                        <a:noFill/>
                        <a:ln w="9525" algn="ctr">
                          <a:solidFill>
                            <a:srgbClr val="7D60A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17456" name="肘形接點 91">
                          <a:extLst>
                            <a:ext uri="{FF2B5EF4-FFF2-40B4-BE49-F238E27FC236}">
                              <a16:creationId xmlns:a16="http://schemas.microsoft.com/office/drawing/2014/main" id="{3D17B188-C2F3-4B0D-9BD3-061A5D94D6FB}"/>
                            </a:ext>
                          </a:extLst>
                        </p:cNvPr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1288515" y="484301"/>
                          <a:ext cx="1895923" cy="0"/>
                        </a:xfrm>
                        <a:prstGeom prst="bentConnector3">
                          <a:avLst>
                            <a:gd name="adj1" fmla="val 50000"/>
                          </a:avLst>
                        </a:prstGeom>
                        <a:noFill/>
                        <a:ln w="9525" algn="ctr">
                          <a:solidFill>
                            <a:srgbClr val="7D60A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17457" name="直線接點 92">
                          <a:extLst>
                            <a:ext uri="{FF2B5EF4-FFF2-40B4-BE49-F238E27FC236}">
                              <a16:creationId xmlns:a16="http://schemas.microsoft.com/office/drawing/2014/main" id="{A7622586-C724-436E-BADE-C3927E6F252D}"/>
                            </a:ext>
                          </a:extLst>
                        </p:cNvPr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3191336" y="1882681"/>
                          <a:ext cx="0" cy="193230"/>
                        </a:xfrm>
                        <a:prstGeom prst="line">
                          <a:avLst/>
                        </a:prstGeom>
                        <a:noFill/>
                        <a:ln w="9525" algn="ctr">
                          <a:solidFill>
                            <a:srgbClr val="7D60A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</p:grpSp>
                </p:grpSp>
                <p:sp>
                  <p:nvSpPr>
                    <p:cNvPr id="17450" name="矩形 85">
                      <a:extLst>
                        <a:ext uri="{FF2B5EF4-FFF2-40B4-BE49-F238E27FC236}">
                          <a16:creationId xmlns:a16="http://schemas.microsoft.com/office/drawing/2014/main" id="{C4255F1A-4D55-4EEA-A7BA-CA337FD781B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87115" y="1208536"/>
                      <a:ext cx="374805" cy="674143"/>
                    </a:xfrm>
                    <a:prstGeom prst="rect">
                      <a:avLst/>
                    </a:prstGeom>
                    <a:solidFill>
                      <a:srgbClr val="B17ED8"/>
                    </a:solidFill>
                    <a:ln w="12700" algn="ctr">
                      <a:solidFill>
                        <a:srgbClr val="254061"/>
                      </a:solidFill>
                      <a:miter lim="800000"/>
                      <a:headEnd/>
                      <a:tailEnd/>
                    </a:ln>
                  </p:spPr>
                  <p:txBody>
                    <a:bodyPr lIns="0" tIns="0" rIns="0" bIns="0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kumimoji="1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zh-TW" altLang="zh-TW" sz="1400">
                          <a:latin typeface="新細明體" panose="02020500000000000000" pitchFamily="18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學生申請書上傳與複審系統</a:t>
                      </a:r>
                    </a:p>
                  </p:txBody>
                </p:sp>
              </p:grpSp>
              <p:grpSp>
                <p:nvGrpSpPr>
                  <p:cNvPr id="17435" name="群組 68">
                    <a:extLst>
                      <a:ext uri="{FF2B5EF4-FFF2-40B4-BE49-F238E27FC236}">
                        <a16:creationId xmlns:a16="http://schemas.microsoft.com/office/drawing/2014/main" id="{660D3DB3-82EC-4BA1-B54E-AC86D7D3DDE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59107" y="1208281"/>
                    <a:ext cx="1148863" cy="1572841"/>
                    <a:chOff x="359107" y="1208281"/>
                    <a:chExt cx="1148863" cy="1572841"/>
                  </a:xfrm>
                </p:grpSpPr>
                <p:sp>
                  <p:nvSpPr>
                    <p:cNvPr id="39" name="矩形 38">
                      <a:extLst>
                        <a:ext uri="{FF2B5EF4-FFF2-40B4-BE49-F238E27FC236}">
                          <a16:creationId xmlns:a16="http://schemas.microsoft.com/office/drawing/2014/main" id="{031D8DB2-4068-4CAC-B848-EFB2AE975C5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167" y="1208168"/>
                      <a:ext cx="504385" cy="674421"/>
                    </a:xfrm>
                    <a:prstGeom prst="rect">
                      <a:avLst/>
                    </a:prstGeom>
                    <a:solidFill>
                      <a:srgbClr val="F79646">
                        <a:lumMod val="60000"/>
                        <a:lumOff val="40000"/>
                      </a:srgbClr>
                    </a:solidFill>
                    <a:ln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</a:ln>
                    <a:effectLst>
                      <a:outerShdw blurRad="40000" dist="20000" dir="5400000" rotWithShape="0">
                        <a:srgbClr val="000000">
                          <a:alpha val="38000"/>
                        </a:srgbClr>
                      </a:outerShdw>
                    </a:effectLst>
                  </p:spPr>
                  <p:txBody>
                    <a:bodyPr lIns="0" tIns="72000" rIns="0" bIns="0" anchor="ctr"/>
                    <a:lstStyle>
                      <a:lvl1pP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1pPr>
                      <a:lvl2pPr marL="742950" indent="-285750"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2pPr>
                      <a:lvl3pPr marL="1143000" indent="-228600"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3pPr>
                      <a:lvl4pPr marL="1600200" indent="-228600"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4pPr>
                      <a:lvl5pPr marL="2057400" indent="-228600"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9pPr>
                    </a:lstStyle>
                    <a:p>
                      <a:pPr algn="ctr">
                        <a:defRPr/>
                      </a:pPr>
                      <a:endParaRPr lang="en-US" altLang="zh-TW" sz="1400">
                        <a:latin typeface="新細明體" panose="02020500000000000000" pitchFamily="18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zh-TW" altLang="zh-TW" sz="1400">
                          <a:latin typeface="新細明體" panose="02020500000000000000" pitchFamily="18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學校種子教師</a:t>
                      </a:r>
                      <a:endParaRPr lang="zh-TW" altLang="zh-TW" sz="1400"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zh-TW" sz="1400">
                          <a:latin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zh-TW" sz="1400"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  <a:p>
                      <a:pPr algn="ctr">
                        <a:defRPr/>
                      </a:pPr>
                      <a:r>
                        <a:rPr lang="zh-TW" altLang="zh-TW" sz="110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全國高中職</a:t>
                      </a:r>
                      <a:endParaRPr lang="zh-TW" altLang="zh-TW" sz="1100"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zh-TW" sz="1100">
                          <a:latin typeface="微軟正黑體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altLang="zh-TW" sz="110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校</a:t>
                      </a:r>
                      <a:r>
                        <a:rPr lang="en-US" altLang="zh-TW" sz="1100">
                          <a:latin typeface="微軟正黑體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altLang="zh-TW" sz="110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師</a:t>
                      </a:r>
                      <a:endParaRPr lang="zh-TW" altLang="zh-TW" sz="1100"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zh-TW" sz="1400"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altLang="zh-TW" sz="1400"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p:txBody>
                </p:sp>
                <p:sp>
                  <p:nvSpPr>
                    <p:cNvPr id="40" name="矩形 39">
                      <a:extLst>
                        <a:ext uri="{FF2B5EF4-FFF2-40B4-BE49-F238E27FC236}">
                          <a16:creationId xmlns:a16="http://schemas.microsoft.com/office/drawing/2014/main" id="{D8037E58-AAC8-445E-881F-2FC33B2648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6552" y="1208168"/>
                      <a:ext cx="641499" cy="674421"/>
                    </a:xfrm>
                    <a:prstGeom prst="rect">
                      <a:avLst/>
                    </a:prstGeom>
                    <a:solidFill>
                      <a:srgbClr val="F79646">
                        <a:lumMod val="60000"/>
                        <a:lumOff val="40000"/>
                      </a:srgbClr>
                    </a:solidFill>
                    <a:ln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</a:ln>
                    <a:effectLst>
                      <a:outerShdw blurRad="40000" dist="20000" dir="5400000" rotWithShape="0">
                        <a:srgbClr val="000000">
                          <a:alpha val="38000"/>
                        </a:srgbClr>
                      </a:outerShdw>
                    </a:effectLst>
                  </p:spPr>
                  <p:txBody>
                    <a:bodyPr lIns="0" tIns="72000" rIns="0" bIns="0" anchor="ctr"/>
                    <a:lstStyle>
                      <a:lvl1pP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1pPr>
                      <a:lvl2pPr marL="742950" indent="-285750"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2pPr>
                      <a:lvl3pPr marL="1143000" indent="-228600"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3pPr>
                      <a:lvl4pPr marL="1600200" indent="-228600"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4pPr>
                      <a:lvl5pPr marL="2057400" indent="-228600"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9pPr>
                    </a:lstStyle>
                    <a:p>
                      <a:pPr algn="ctr">
                        <a:spcAft>
                          <a:spcPts val="600"/>
                        </a:spcAft>
                        <a:defRPr/>
                      </a:pPr>
                      <a:r>
                        <a:rPr lang="zh-TW" altLang="zh-TW" sz="14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學校執行小組</a:t>
                      </a:r>
                      <a:endParaRPr lang="zh-TW" altLang="zh-TW" sz="1400" dirty="0"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  <a:p>
                      <a:pPr algn="ctr">
                        <a:defRPr/>
                      </a:pPr>
                      <a:r>
                        <a:rPr lang="zh-TW" altLang="zh-TW" sz="11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校長、教務</a:t>
                      </a:r>
                      <a:r>
                        <a:rPr lang="en-US" altLang="zh-TW" sz="11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zh-TW" sz="11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學務</a:t>
                      </a:r>
                      <a:r>
                        <a:rPr lang="en-US" altLang="zh-TW" sz="11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zh-TW" sz="11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實習</a:t>
                      </a:r>
                      <a:r>
                        <a:rPr lang="en-US" altLang="zh-TW" sz="11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zh-TW" sz="11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輔導</a:t>
                      </a:r>
                      <a:r>
                        <a:rPr lang="en-US" altLang="zh-TW" sz="11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zh-TW" sz="11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進修部主任及相關代表</a:t>
                      </a:r>
                      <a:endParaRPr lang="en-US" altLang="zh-TW" sz="1100" dirty="0">
                        <a:latin typeface="新細明體" panose="02020500000000000000" pitchFamily="18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zh-TW" sz="11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11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種子教師為當然成員</a:t>
                      </a:r>
                      <a:r>
                        <a:rPr lang="en-US" altLang="zh-TW" sz="11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zh-TW" sz="1100" dirty="0"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p:txBody>
                </p:sp>
                <p:sp>
                  <p:nvSpPr>
                    <p:cNvPr id="41" name="矩形 40">
                      <a:extLst>
                        <a:ext uri="{FF2B5EF4-FFF2-40B4-BE49-F238E27FC236}">
                          <a16:creationId xmlns:a16="http://schemas.microsoft.com/office/drawing/2014/main" id="{67DEC080-152F-46F6-B6A2-C2FBB2B9FD3C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59107" y="1997133"/>
                      <a:ext cx="1041212" cy="784027"/>
                    </a:xfrm>
                    <a:prstGeom prst="rect">
                      <a:avLst/>
                    </a:prstGeom>
                    <a:solidFill>
                      <a:srgbClr val="F79646">
                        <a:lumMod val="60000"/>
                        <a:lumOff val="40000"/>
                      </a:srgbClr>
                    </a:solidFill>
                    <a:ln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</a:ln>
                    <a:effectLst>
                      <a:outerShdw blurRad="40000" dist="20000" dir="5400000" rotWithShape="0">
                        <a:srgbClr val="000000">
                          <a:alpha val="38000"/>
                        </a:srgbClr>
                      </a:outerShdw>
                    </a:effectLst>
                  </p:spPr>
                  <p:txBody>
                    <a:bodyPr lIns="0" tIns="72000" rIns="0" bIns="0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kumimoji="1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lang="zh-TW" altLang="zh-TW" sz="14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任務</a:t>
                      </a:r>
                      <a:endParaRPr lang="en-US" altLang="zh-TW" sz="1400" dirty="0">
                        <a:latin typeface="新細明體" panose="02020500000000000000" pitchFamily="18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endParaRPr lang="zh-TW" altLang="zh-TW" sz="700" dirty="0">
                        <a:latin typeface="新細明體" panose="02020500000000000000" pitchFamily="18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93663">
                        <a:spcBef>
                          <a:spcPct val="0"/>
                        </a:spcBef>
                        <a:defRPr/>
                      </a:pPr>
                      <a:r>
                        <a:rPr lang="zh-TW" altLang="zh-TW" sz="1400" dirty="0"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校園宣導</a:t>
                      </a:r>
                      <a:endParaRPr lang="zh-TW" altLang="zh-TW" sz="1400" dirty="0">
                        <a:latin typeface="Calibri" panose="020F0502020204030204" pitchFamily="34" charset="0"/>
                        <a:ea typeface="華康中黑體(P)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93663">
                        <a:spcBef>
                          <a:spcPct val="0"/>
                        </a:spcBef>
                        <a:defRPr/>
                      </a:pPr>
                      <a:r>
                        <a:rPr lang="zh-TW" altLang="zh-TW" sz="1400" dirty="0"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推動學生生涯輔導</a:t>
                      </a:r>
                      <a:endParaRPr lang="zh-TW" altLang="zh-TW" sz="1400" dirty="0">
                        <a:latin typeface="Calibri" panose="020F0502020204030204" pitchFamily="34" charset="0"/>
                        <a:ea typeface="華康中黑體(P)" pitchFamily="34" charset="-120"/>
                      </a:endParaRPr>
                    </a:p>
                    <a:p>
                      <a:pPr marL="93663">
                        <a:spcBef>
                          <a:spcPct val="0"/>
                        </a:spcBef>
                        <a:defRPr/>
                      </a:pPr>
                      <a:r>
                        <a:rPr lang="zh-TW" altLang="zh-TW" sz="1400" dirty="0"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訂定校內審查原則，初審申請書</a:t>
                      </a:r>
                      <a:endParaRPr lang="zh-TW" altLang="zh-TW" sz="1400" dirty="0">
                        <a:latin typeface="Calibri" panose="020F0502020204030204" pitchFamily="34" charset="0"/>
                        <a:ea typeface="華康中黑體(P)" pitchFamily="34" charset="-120"/>
                      </a:endParaRPr>
                    </a:p>
                    <a:p>
                      <a:pPr marL="93663">
                        <a:spcBef>
                          <a:spcPct val="0"/>
                        </a:spcBef>
                        <a:defRPr/>
                      </a:pPr>
                      <a:r>
                        <a:rPr lang="zh-TW" altLang="zh-TW" sz="1400" dirty="0"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完成學校推薦送件</a:t>
                      </a:r>
                      <a:endParaRPr lang="zh-TW" altLang="zh-TW" sz="1400" dirty="0">
                        <a:latin typeface="Calibri" panose="020F0502020204030204" pitchFamily="34" charset="0"/>
                        <a:ea typeface="華康中黑體(P)" pitchFamily="34" charset="-120"/>
                      </a:endParaRPr>
                    </a:p>
                  </p:txBody>
                </p:sp>
              </p:grpSp>
              <p:grpSp>
                <p:nvGrpSpPr>
                  <p:cNvPr id="17436" name="群組 69">
                    <a:extLst>
                      <a:ext uri="{FF2B5EF4-FFF2-40B4-BE49-F238E27FC236}">
                        <a16:creationId xmlns:a16="http://schemas.microsoft.com/office/drawing/2014/main" id="{C668E0D0-8BE7-49FB-84D8-8C73A8311D9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488381" y="1208281"/>
                    <a:ext cx="2027417" cy="1572843"/>
                    <a:chOff x="1488381" y="1208281"/>
                    <a:chExt cx="2027417" cy="1572843"/>
                  </a:xfrm>
                </p:grpSpPr>
                <p:sp>
                  <p:nvSpPr>
                    <p:cNvPr id="35" name="矩形 34">
                      <a:extLst>
                        <a:ext uri="{FF2B5EF4-FFF2-40B4-BE49-F238E27FC236}">
                          <a16:creationId xmlns:a16="http://schemas.microsoft.com/office/drawing/2014/main" id="{F26164E4-848B-4481-859B-38C69C201C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13561" y="1208168"/>
                      <a:ext cx="506221" cy="676396"/>
                    </a:xfrm>
                    <a:prstGeom prst="rect">
                      <a:avLst/>
                    </a:prstGeom>
                    <a:solidFill>
                      <a:srgbClr val="C76361"/>
                    </a:solidFill>
                    <a:ln w="9525" cap="flat" cmpd="sng" algn="ctr">
                      <a:solidFill>
                        <a:srgbClr val="FF0000"/>
                      </a:solidFill>
                      <a:prstDash val="solid"/>
                    </a:ln>
                    <a:effectLst>
                      <a:outerShdw blurRad="40000" dist="23000" dir="5400000" rotWithShape="0">
                        <a:srgbClr val="000000">
                          <a:alpha val="35000"/>
                        </a:srgbClr>
                      </a:outerShdw>
                    </a:effectLst>
                  </p:spPr>
                  <p:txBody>
                    <a:bodyPr lIns="0" tIns="36000" rIns="0" bIns="0" anchor="ctr"/>
                    <a:lstStyle>
                      <a:lvl1pP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1pPr>
                      <a:lvl2pPr marL="742950" indent="-285750"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2pPr>
                      <a:lvl3pPr marL="1143000" indent="-228600"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3pPr>
                      <a:lvl4pPr marL="1600200" indent="-228600"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4pPr>
                      <a:lvl5pPr marL="2057400" indent="-228600"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華康中黑體(P)" pitchFamily="34" charset="-120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zh-TW" altLang="zh-TW" sz="14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方案</a:t>
                      </a:r>
                      <a:r>
                        <a:rPr lang="zh-TW" altLang="en-US" sz="14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宣導</a:t>
                      </a:r>
                      <a:r>
                        <a:rPr lang="zh-TW" altLang="zh-TW" sz="14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輔導團</a:t>
                      </a:r>
                      <a:endParaRPr lang="en-US" altLang="zh-TW" sz="1400" dirty="0">
                        <a:latin typeface="新細明體" panose="02020500000000000000" pitchFamily="18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defRPr/>
                      </a:pPr>
                      <a:endParaRPr lang="zh-TW" altLang="zh-TW" sz="1400" dirty="0"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  <a:p>
                      <a:pPr algn="ctr">
                        <a:defRPr/>
                      </a:pPr>
                      <a:r>
                        <a:rPr lang="zh-TW" altLang="zh-TW" sz="11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高中職校長、</a:t>
                      </a:r>
                      <a:endParaRPr lang="en-US" altLang="zh-TW" sz="1100" dirty="0">
                        <a:latin typeface="新細明體" panose="02020500000000000000" pitchFamily="18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defRPr/>
                      </a:pPr>
                      <a:r>
                        <a:rPr lang="zh-TW" altLang="zh-TW" sz="11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實習</a:t>
                      </a:r>
                      <a:r>
                        <a:rPr lang="en-US" altLang="zh-TW" sz="11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zh-TW" sz="11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</a:rPr>
                        <a:t>輔導主任</a:t>
                      </a:r>
                      <a:endParaRPr lang="zh-TW" altLang="zh-TW" sz="1100" dirty="0"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p:txBody>
                </p:sp>
                <p:sp>
                  <p:nvSpPr>
                    <p:cNvPr id="36" name="矩形 35">
                      <a:extLst>
                        <a:ext uri="{FF2B5EF4-FFF2-40B4-BE49-F238E27FC236}">
                          <a16:creationId xmlns:a16="http://schemas.microsoft.com/office/drawing/2014/main" id="{3D73FA30-22D8-4284-8E82-591FF270C8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88464" y="1997132"/>
                      <a:ext cx="555191" cy="784027"/>
                    </a:xfrm>
                    <a:prstGeom prst="rect">
                      <a:avLst/>
                    </a:prstGeom>
                    <a:solidFill>
                      <a:srgbClr val="C76361"/>
                    </a:solidFill>
                    <a:ln w="9525" cap="flat" cmpd="sng" algn="ctr">
                      <a:solidFill>
                        <a:srgbClr val="C00000"/>
                      </a:solidFill>
                      <a:prstDash val="solid"/>
                    </a:ln>
                    <a:effectLst>
                      <a:outerShdw blurRad="40000" dist="23000" dir="5400000" rotWithShape="0">
                        <a:srgbClr val="000000">
                          <a:alpha val="35000"/>
                        </a:srgbClr>
                      </a:outerShdw>
                    </a:effectLst>
                  </p:spPr>
                  <p:txBody>
                    <a:bodyPr lIns="0" tIns="72000" rIns="0" bIns="0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kumimoji="1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lang="zh-TW" altLang="zh-TW" sz="14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任務</a:t>
                      </a:r>
                      <a:endParaRPr lang="en-US" altLang="zh-TW" sz="1400" dirty="0">
                        <a:latin typeface="新細明體" panose="02020500000000000000" pitchFamily="18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endParaRPr lang="zh-TW" altLang="zh-TW" sz="900" dirty="0">
                        <a:latin typeface="新細明體" panose="02020500000000000000" pitchFamily="18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93663">
                        <a:spcBef>
                          <a:spcPct val="0"/>
                        </a:spcBef>
                        <a:defRPr/>
                      </a:pPr>
                      <a:r>
                        <a:rPr lang="zh-TW" altLang="zh-TW" sz="1300" dirty="0"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全國與分區宣導</a:t>
                      </a:r>
                      <a:endParaRPr lang="zh-TW" altLang="zh-TW" sz="1300" dirty="0">
                        <a:latin typeface="Calibri" panose="020F0502020204030204" pitchFamily="34" charset="0"/>
                        <a:ea typeface="華康中黑體(P)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93663">
                        <a:spcBef>
                          <a:spcPct val="0"/>
                        </a:spcBef>
                        <a:defRPr/>
                      </a:pPr>
                      <a:r>
                        <a:rPr lang="zh-TW" altLang="zh-TW" sz="1300" dirty="0"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培訓種子教師</a:t>
                      </a:r>
                      <a:endParaRPr lang="zh-TW" altLang="zh-TW" sz="1300" dirty="0">
                        <a:latin typeface="Calibri" panose="020F0502020204030204" pitchFamily="34" charset="0"/>
                        <a:ea typeface="華康中黑體(P)" pitchFamily="34" charset="-120"/>
                      </a:endParaRPr>
                    </a:p>
                    <a:p>
                      <a:pPr marL="93663">
                        <a:spcBef>
                          <a:spcPct val="0"/>
                        </a:spcBef>
                        <a:defRPr/>
                      </a:pPr>
                      <a:r>
                        <a:rPr lang="zh-TW" altLang="zh-TW" sz="1300" dirty="0"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學生申請書複審</a:t>
                      </a:r>
                      <a:endParaRPr lang="zh-TW" altLang="zh-TW" sz="1300" dirty="0">
                        <a:latin typeface="Calibri" panose="020F0502020204030204" pitchFamily="34" charset="0"/>
                        <a:ea typeface="華康中黑體(P)" pitchFamily="34" charset="-120"/>
                      </a:endParaRPr>
                    </a:p>
                  </p:txBody>
                </p:sp>
                <p:cxnSp>
                  <p:nvCxnSpPr>
                    <p:cNvPr id="17444" name="直線接點 77">
                      <a:extLst>
                        <a:ext uri="{FF2B5EF4-FFF2-40B4-BE49-F238E27FC236}">
                          <a16:creationId xmlns:a16="http://schemas.microsoft.com/office/drawing/2014/main" id="{C9C7C188-937A-414E-9698-FDB8B09FECF8}"/>
                        </a:ext>
                      </a:extLst>
                    </p:cNvPr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782210" y="1882679"/>
                      <a:ext cx="465" cy="111972"/>
                    </a:xfrm>
                    <a:prstGeom prst="line">
                      <a:avLst/>
                    </a:prstGeom>
                    <a:noFill/>
                    <a:ln w="9525" algn="ctr">
                      <a:solidFill>
                        <a:srgbClr val="7D60A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17446" name="矩形 78">
                      <a:extLst>
                        <a:ext uri="{FF2B5EF4-FFF2-40B4-BE49-F238E27FC236}">
                          <a16:creationId xmlns:a16="http://schemas.microsoft.com/office/drawing/2014/main" id="{C7DD0D2C-8079-430E-8ACA-D0B1116B9DD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91438" y="1997132"/>
                      <a:ext cx="624360" cy="784027"/>
                    </a:xfrm>
                    <a:prstGeom prst="rect">
                      <a:avLst/>
                    </a:prstGeom>
                    <a:solidFill>
                      <a:srgbClr val="4BACC6"/>
                    </a:solidFill>
                    <a:ln w="25400" algn="ctr">
                      <a:solidFill>
                        <a:srgbClr val="357D91"/>
                      </a:solidFill>
                      <a:miter lim="800000"/>
                      <a:headEnd/>
                      <a:tailEnd/>
                    </a:ln>
                  </p:spPr>
                  <p:txBody>
                    <a:bodyPr lIns="0" tIns="72000" rIns="0" bIns="0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kumimoji="1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lang="zh-TW" altLang="zh-TW" sz="1400" dirty="0">
                          <a:latin typeface="新細明體" panose="02020500000000000000" pitchFamily="18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任務</a:t>
                      </a:r>
                      <a:endParaRPr lang="en-US" altLang="zh-TW" sz="1400" dirty="0">
                        <a:latin typeface="新細明體" panose="02020500000000000000" pitchFamily="18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lang="en-US" altLang="zh-TW" sz="1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zh-TW" sz="1000" dirty="0">
                        <a:latin typeface="新細明體" panose="02020500000000000000" pitchFamily="18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93663">
                        <a:spcBef>
                          <a:spcPct val="0"/>
                        </a:spcBef>
                        <a:buSzPct val="106000"/>
                        <a:defRPr/>
                      </a:pPr>
                      <a:r>
                        <a:rPr lang="zh-TW" altLang="zh-TW" sz="1400" dirty="0"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線上諮詢輔導</a:t>
                      </a:r>
                    </a:p>
                    <a:p>
                      <a:pPr marL="93663">
                        <a:spcBef>
                          <a:spcPct val="0"/>
                        </a:spcBef>
                        <a:buSzPct val="106000"/>
                        <a:defRPr/>
                      </a:pPr>
                      <a:r>
                        <a:rPr lang="zh-TW" altLang="zh-TW" sz="1400" dirty="0"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預約諮詢輔導</a:t>
                      </a:r>
                    </a:p>
                    <a:p>
                      <a:pPr marL="93663">
                        <a:spcBef>
                          <a:spcPct val="0"/>
                        </a:spcBef>
                        <a:buSzPct val="106000"/>
                        <a:defRPr/>
                      </a:pPr>
                      <a:r>
                        <a:rPr lang="zh-TW" altLang="zh-TW" sz="1400" dirty="0"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職場實地訪問</a:t>
                      </a:r>
                    </a:p>
                    <a:p>
                      <a:pPr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華康中黑體(P)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zh-TW" sz="1400" dirty="0">
                        <a:latin typeface="Calibri" panose="020F0502020204030204" pitchFamily="34" charset="0"/>
                        <a:ea typeface="華康中黑體(P)" pitchFamily="34" charset="-12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17437" name="群組 70">
                    <a:extLst>
                      <a:ext uri="{FF2B5EF4-FFF2-40B4-BE49-F238E27FC236}">
                        <a16:creationId xmlns:a16="http://schemas.microsoft.com/office/drawing/2014/main" id="{F15F5BC4-8E28-40AC-A13B-3510428AA9A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900724" y="972767"/>
                    <a:ext cx="870067" cy="242761"/>
                    <a:chOff x="900724" y="972767"/>
                    <a:chExt cx="870067" cy="242761"/>
                  </a:xfrm>
                </p:grpSpPr>
                <p:cxnSp>
                  <p:nvCxnSpPr>
                    <p:cNvPr id="17438" name="直線接點 71">
                      <a:extLst>
                        <a:ext uri="{FF2B5EF4-FFF2-40B4-BE49-F238E27FC236}">
                          <a16:creationId xmlns:a16="http://schemas.microsoft.com/office/drawing/2014/main" id="{9B1560E7-AF12-4ADF-8C65-67B9CF9BA5FB}"/>
                        </a:ext>
                      </a:extLst>
                    </p:cNvPr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770292" y="1082803"/>
                      <a:ext cx="0" cy="132725"/>
                    </a:xfrm>
                    <a:prstGeom prst="line">
                      <a:avLst/>
                    </a:prstGeom>
                    <a:noFill/>
                    <a:ln w="9525" algn="ctr">
                      <a:solidFill>
                        <a:srgbClr val="7D60A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7439" name="肘形接點 72">
                      <a:extLst>
                        <a:ext uri="{FF2B5EF4-FFF2-40B4-BE49-F238E27FC236}">
                          <a16:creationId xmlns:a16="http://schemas.microsoft.com/office/drawing/2014/main" id="{E07DD226-466B-4113-A78B-AD2BDF8BB714}"/>
                        </a:ext>
                      </a:extLst>
                    </p:cNvPr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904752" y="1077602"/>
                      <a:ext cx="866039" cy="0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9525" algn="ctr">
                      <a:solidFill>
                        <a:srgbClr val="7D60A0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7440" name="直線接點 73">
                      <a:extLst>
                        <a:ext uri="{FF2B5EF4-FFF2-40B4-BE49-F238E27FC236}">
                          <a16:creationId xmlns:a16="http://schemas.microsoft.com/office/drawing/2014/main" id="{23C0BF20-7531-433C-A441-2153EF11EF6C}"/>
                        </a:ext>
                      </a:extLst>
                    </p:cNvPr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292408" y="972767"/>
                      <a:ext cx="0" cy="104835"/>
                    </a:xfrm>
                    <a:prstGeom prst="line">
                      <a:avLst/>
                    </a:prstGeom>
                    <a:noFill/>
                    <a:ln w="9525" algn="ctr">
                      <a:solidFill>
                        <a:srgbClr val="7D60A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7441" name="直線接點 74">
                      <a:extLst>
                        <a:ext uri="{FF2B5EF4-FFF2-40B4-BE49-F238E27FC236}">
                          <a16:creationId xmlns:a16="http://schemas.microsoft.com/office/drawing/2014/main" id="{1023CB31-EADC-4444-9F18-BA34E6781A01}"/>
                        </a:ext>
                      </a:extLst>
                    </p:cNvPr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900724" y="1079861"/>
                      <a:ext cx="0" cy="125801"/>
                    </a:xfrm>
                    <a:prstGeom prst="line">
                      <a:avLst/>
                    </a:prstGeom>
                    <a:noFill/>
                    <a:ln w="9525" algn="ctr">
                      <a:solidFill>
                        <a:srgbClr val="7D60A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</p:grpSp>
            <p:sp>
              <p:nvSpPr>
                <p:cNvPr id="17429" name="矩形 59">
                  <a:extLst>
                    <a:ext uri="{FF2B5EF4-FFF2-40B4-BE49-F238E27FC236}">
                      <a16:creationId xmlns:a16="http://schemas.microsoft.com/office/drawing/2014/main" id="{53C848B2-BCF6-4C12-9264-F0FCFB89CC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30609" y="1932064"/>
                  <a:ext cx="706089" cy="1078552"/>
                </a:xfrm>
                <a:prstGeom prst="rect">
                  <a:avLst/>
                </a:prstGeom>
                <a:solidFill>
                  <a:srgbClr val="33CCFF"/>
                </a:solidFill>
                <a:ln w="12700" algn="ctr">
                  <a:solidFill>
                    <a:srgbClr val="25406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zh-TW" altLang="zh-TW" sz="1400">
                      <a:latin typeface="新細明體" panose="02020500000000000000" pitchFamily="18" charset="-12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職場體驗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zh-TW" altLang="zh-TW" sz="1400">
                      <a:latin typeface="新細明體" panose="02020500000000000000" pitchFamily="18" charset="-12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輔導及追蹤系統</a:t>
                  </a:r>
                </a:p>
              </p:txBody>
            </p:sp>
            <p:sp>
              <p:nvSpPr>
                <p:cNvPr id="22" name="矩形 21">
                  <a:extLst>
                    <a:ext uri="{FF2B5EF4-FFF2-40B4-BE49-F238E27FC236}">
                      <a16:creationId xmlns:a16="http://schemas.microsoft.com/office/drawing/2014/main" id="{8684AD8D-5C2D-4ABE-8D93-3ED048FCE4B0}"/>
                    </a:ext>
                  </a:extLst>
                </p:cNvPr>
                <p:cNvSpPr/>
                <p:nvPr/>
              </p:nvSpPr>
              <p:spPr bwMode="auto">
                <a:xfrm>
                  <a:off x="5386011" y="26110"/>
                  <a:ext cx="1233880" cy="590557"/>
                </a:xfrm>
                <a:prstGeom prst="rect">
                  <a:avLst/>
                </a:prstGeom>
                <a:solidFill>
                  <a:srgbClr val="CCCC00"/>
                </a:solidFill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  <p:txBody>
                <a:bodyPr lIns="36000" tIns="36000" rIns="36000" bIns="36000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zh-TW" altLang="zh-TW" sz="1400">
                      <a:latin typeface="新細明體" panose="02020500000000000000" pitchFamily="18" charset="-12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勞動部</a:t>
                  </a:r>
                </a:p>
              </p:txBody>
            </p:sp>
            <p:cxnSp>
              <p:nvCxnSpPr>
                <p:cNvPr id="17431" name="直線接點 63">
                  <a:extLst>
                    <a:ext uri="{FF2B5EF4-FFF2-40B4-BE49-F238E27FC236}">
                      <a16:creationId xmlns:a16="http://schemas.microsoft.com/office/drawing/2014/main" id="{E5E7A62E-456E-4BEF-A4AF-B8056AA2060C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5999700" y="624399"/>
                  <a:ext cx="0" cy="1297651"/>
                </a:xfrm>
                <a:prstGeom prst="line">
                  <a:avLst/>
                </a:prstGeom>
                <a:noFill/>
                <a:ln w="9525" algn="ctr">
                  <a:solidFill>
                    <a:srgbClr val="7D6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7432" name="矩形 64">
                  <a:extLst>
                    <a:ext uri="{FF2B5EF4-FFF2-40B4-BE49-F238E27FC236}">
                      <a16:creationId xmlns:a16="http://schemas.microsoft.com/office/drawing/2014/main" id="{F4D2847F-FDB2-43B6-A03C-0C2FCFA388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90364" y="3196799"/>
                  <a:ext cx="1491034" cy="1253748"/>
                </a:xfrm>
                <a:prstGeom prst="rect">
                  <a:avLst/>
                </a:prstGeom>
                <a:solidFill>
                  <a:srgbClr val="33CCFF"/>
                </a:solidFill>
                <a:ln w="12700" algn="ctr">
                  <a:solidFill>
                    <a:srgbClr val="25406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zh-TW" altLang="zh-TW" sz="1400" dirty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任務</a:t>
                  </a:r>
                  <a:endParaRPr lang="en-US" altLang="zh-TW" sz="1400" dirty="0"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  <a:p>
                  <a:pPr algn="ctr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en-US" altLang="zh-TW" sz="800" dirty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 </a:t>
                  </a:r>
                  <a:endParaRPr lang="zh-TW" altLang="zh-TW" sz="800" dirty="0"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  <a:p>
                  <a:pPr marL="177800" indent="-84138">
                    <a:defRPr/>
                  </a:pPr>
                  <a:r>
                    <a:rPr lang="zh-TW" altLang="zh-TW" sz="8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推動職場青年個案管理</a:t>
                  </a:r>
                </a:p>
                <a:p>
                  <a:pPr marL="177800" indent="-84138">
                    <a:defRPr/>
                  </a:pPr>
                  <a:r>
                    <a:rPr lang="zh-TW" altLang="zh-TW" sz="8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建立全國心理諮詢輔導團隊並落實心理諮詢</a:t>
                  </a:r>
                </a:p>
                <a:p>
                  <a:pPr marL="177800" indent="-84138">
                    <a:defRPr/>
                  </a:pPr>
                  <a:r>
                    <a:rPr lang="zh-TW" altLang="zh-TW" sz="8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規劃及推動職場青年升學輔導與諮詢</a:t>
                  </a:r>
                </a:p>
                <a:p>
                  <a:pPr marL="177800" indent="-84138">
                    <a:defRPr/>
                  </a:pPr>
                  <a:r>
                    <a:rPr lang="zh-TW" altLang="zh-TW" sz="8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方案變更期程青年之輔導</a:t>
                  </a:r>
                  <a:endParaRPr lang="zh-TW" altLang="zh-TW" sz="1400" dirty="0"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7433" name="直線接點 65">
                  <a:extLst>
                    <a:ext uri="{FF2B5EF4-FFF2-40B4-BE49-F238E27FC236}">
                      <a16:creationId xmlns:a16="http://schemas.microsoft.com/office/drawing/2014/main" id="{98882F26-767F-4C49-92A3-AFC083DAD73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4630609" y="3010620"/>
                  <a:ext cx="0" cy="179056"/>
                </a:xfrm>
                <a:prstGeom prst="line">
                  <a:avLst/>
                </a:prstGeom>
                <a:noFill/>
                <a:ln w="9525" algn="ctr">
                  <a:solidFill>
                    <a:srgbClr val="7D6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17424" name="群組 54">
                <a:extLst>
                  <a:ext uri="{FF2B5EF4-FFF2-40B4-BE49-F238E27FC236}">
                    <a16:creationId xmlns:a16="http://schemas.microsoft.com/office/drawing/2014/main" id="{620132F8-E188-45E8-9ED4-9C615451F0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79587" y="716280"/>
                <a:ext cx="2271340" cy="2080147"/>
                <a:chOff x="-636993" y="0"/>
                <a:chExt cx="2271340" cy="2080147"/>
              </a:xfrm>
            </p:grpSpPr>
            <p:sp>
              <p:nvSpPr>
                <p:cNvPr id="17425" name="矩形 55">
                  <a:extLst>
                    <a:ext uri="{FF2B5EF4-FFF2-40B4-BE49-F238E27FC236}">
                      <a16:creationId xmlns:a16="http://schemas.microsoft.com/office/drawing/2014/main" id="{56132A76-7001-42BE-A381-449C5C18FF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73573" y="1082040"/>
                  <a:ext cx="960774" cy="998107"/>
                </a:xfrm>
                <a:prstGeom prst="rect">
                  <a:avLst/>
                </a:prstGeom>
                <a:solidFill>
                  <a:srgbClr val="4BACC6"/>
                </a:solidFill>
                <a:ln w="25400" algn="ctr">
                  <a:solidFill>
                    <a:srgbClr val="357D91"/>
                  </a:solidFill>
                  <a:miter lim="800000"/>
                  <a:headEnd/>
                  <a:tailEnd/>
                </a:ln>
              </p:spPr>
              <p:txBody>
                <a:bodyPr lIns="0" tIns="72000" rIns="0" bIns="0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spcAft>
                      <a:spcPts val="600"/>
                    </a:spcAft>
                    <a:buFontTx/>
                    <a:buNone/>
                  </a:pPr>
                  <a:r>
                    <a:rPr lang="zh-TW" altLang="zh-TW" sz="1400">
                      <a:latin typeface="新細明體" panose="02020500000000000000" pitchFamily="18" charset="-12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青年職場輔導團</a:t>
                  </a:r>
                  <a:r>
                    <a:rPr lang="en-US" altLang="zh-TW" sz="120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 </a:t>
                  </a:r>
                  <a:endParaRPr lang="en-US" altLang="zh-TW" sz="1100"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zh-TW" altLang="zh-TW" sz="1100"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教育部及勞動部共組</a:t>
                  </a:r>
                  <a:endParaRPr lang="en-US" altLang="zh-TW" sz="1100"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zh-TW" altLang="zh-TW" sz="1100"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相關機關代表、學校</a:t>
                  </a:r>
                  <a:endParaRPr lang="en-US" altLang="zh-TW" sz="1100"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zh-TW" altLang="zh-TW" sz="1100"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行政、輔導教師或產業</a:t>
                  </a:r>
                  <a:endParaRPr lang="en-US" altLang="zh-TW" sz="1100"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zh-TW" altLang="zh-TW" sz="1100"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代表等</a:t>
                  </a:r>
                  <a:r>
                    <a:rPr lang="en-US" altLang="zh-TW" sz="1100"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21-49</a:t>
                  </a:r>
                  <a:r>
                    <a:rPr lang="zh-TW" altLang="zh-TW" sz="1100"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人</a:t>
                  </a:r>
                  <a:endParaRPr lang="zh-TW" altLang="zh-TW" sz="1100">
                    <a:latin typeface="新細明體" panose="02020500000000000000" pitchFamily="18" charset="-12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7426" name="直線接點 56">
                  <a:extLst>
                    <a:ext uri="{FF2B5EF4-FFF2-40B4-BE49-F238E27FC236}">
                      <a16:creationId xmlns:a16="http://schemas.microsoft.com/office/drawing/2014/main" id="{956044D4-E7E3-447A-9FA3-4449098578F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-636993" y="0"/>
                  <a:ext cx="0" cy="166889"/>
                </a:xfrm>
                <a:prstGeom prst="line">
                  <a:avLst/>
                </a:prstGeom>
                <a:noFill/>
                <a:ln w="9525" algn="ctr">
                  <a:solidFill>
                    <a:srgbClr val="7D6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427" name="直線接點 57">
                  <a:extLst>
                    <a:ext uri="{FF2B5EF4-FFF2-40B4-BE49-F238E27FC236}">
                      <a16:creationId xmlns:a16="http://schemas.microsoft.com/office/drawing/2014/main" id="{83B177DB-E0E1-4D32-B508-56193B72A6E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-365841" y="716187"/>
                  <a:ext cx="0" cy="333779"/>
                </a:xfrm>
                <a:prstGeom prst="line">
                  <a:avLst/>
                </a:prstGeom>
                <a:noFill/>
                <a:ln w="9525" algn="ctr">
                  <a:solidFill>
                    <a:srgbClr val="7D6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  <p:sp>
        <p:nvSpPr>
          <p:cNvPr id="17415" name="AutoShape 18">
            <a:extLst>
              <a:ext uri="{FF2B5EF4-FFF2-40B4-BE49-F238E27FC236}">
                <a16:creationId xmlns:a16="http://schemas.microsoft.com/office/drawing/2014/main" id="{4122F94F-2246-40F8-B301-BA60CA3E8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" y="1774825"/>
            <a:ext cx="2432050" cy="6223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一、整體架構</a:t>
            </a:r>
            <a:endParaRPr lang="en-US" altLang="zh-TW" sz="110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7416" name="直線接點 77">
            <a:extLst>
              <a:ext uri="{FF2B5EF4-FFF2-40B4-BE49-F238E27FC236}">
                <a16:creationId xmlns:a16="http://schemas.microsoft.com/office/drawing/2014/main" id="{7F6A2F7F-3518-409D-A636-300A1E97BF1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27213" y="4784725"/>
            <a:ext cx="1587" cy="179388"/>
          </a:xfrm>
          <a:prstGeom prst="line">
            <a:avLst/>
          </a:prstGeom>
          <a:noFill/>
          <a:ln w="9525" algn="ctr">
            <a:solidFill>
              <a:srgbClr val="7D6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7" name="矩形 88">
            <a:extLst>
              <a:ext uri="{FF2B5EF4-FFF2-40B4-BE49-F238E27FC236}">
                <a16:creationId xmlns:a16="http://schemas.microsoft.com/office/drawing/2014/main" id="{D766CD73-34B0-4033-8FF5-4B7434E22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686050"/>
            <a:ext cx="1620838" cy="617538"/>
          </a:xfrm>
          <a:prstGeom prst="rect">
            <a:avLst/>
          </a:prstGeom>
          <a:solidFill>
            <a:srgbClr val="FFC000"/>
          </a:solidFill>
          <a:ln w="12700" algn="ctr">
            <a:solidFill>
              <a:srgbClr val="FFFF00"/>
            </a:solidFill>
            <a:miter lim="800000"/>
            <a:headEnd/>
            <a:tailEnd/>
          </a:ln>
        </p:spPr>
        <p:txBody>
          <a:bodyPr lIns="0" tIns="36000" rIns="0" bIns="36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1400">
                <a:latin typeface="新細明體" panose="02020500000000000000" pitchFamily="18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個案管理</a:t>
            </a:r>
            <a:r>
              <a:rPr lang="zh-TW" altLang="zh-TW" sz="1400">
                <a:latin typeface="新細明體" panose="02020500000000000000" pitchFamily="18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小組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TW" altLang="zh-TW" sz="1400">
                <a:latin typeface="新細明體" panose="02020500000000000000" pitchFamily="18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zh-TW" altLang="en-US" sz="1400">
                <a:latin typeface="新細明體" panose="02020500000000000000" pitchFamily="18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臺灣師大</a:t>
            </a:r>
            <a:r>
              <a:rPr lang="zh-TW" altLang="zh-TW" sz="1400">
                <a:latin typeface="新細明體" panose="02020500000000000000" pitchFamily="18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</a:p>
        </p:txBody>
      </p:sp>
      <p:cxnSp>
        <p:nvCxnSpPr>
          <p:cNvPr id="17418" name="直線接點 57">
            <a:extLst>
              <a:ext uri="{FF2B5EF4-FFF2-40B4-BE49-F238E27FC236}">
                <a16:creationId xmlns:a16="http://schemas.microsoft.com/office/drawing/2014/main" id="{E73259C2-901C-41D7-AC83-D037BE0A30A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29400" y="3332163"/>
            <a:ext cx="0" cy="360362"/>
          </a:xfrm>
          <a:prstGeom prst="line">
            <a:avLst/>
          </a:prstGeom>
          <a:noFill/>
          <a:ln w="9525" algn="ctr">
            <a:solidFill>
              <a:srgbClr val="7D6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9" name="直線接點 56">
            <a:extLst>
              <a:ext uri="{FF2B5EF4-FFF2-40B4-BE49-F238E27FC236}">
                <a16:creationId xmlns:a16="http://schemas.microsoft.com/office/drawing/2014/main" id="{DBA1914F-8BCD-4729-A3BA-2FAF3A8D1F4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29400" y="2506663"/>
            <a:ext cx="0" cy="179387"/>
          </a:xfrm>
          <a:prstGeom prst="line">
            <a:avLst/>
          </a:prstGeom>
          <a:noFill/>
          <a:ln w="9525" algn="ctr">
            <a:solidFill>
              <a:srgbClr val="7D6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0" name="文字方塊 48">
            <a:extLst>
              <a:ext uri="{FF2B5EF4-FFF2-40B4-BE49-F238E27FC236}">
                <a16:creationId xmlns:a16="http://schemas.microsoft.com/office/drawing/2014/main" id="{21D9EDDA-0D2E-4C59-8DC0-9834A7057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3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342CDBC4-2F91-4E3F-8174-43FDF2B98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  <a:defRPr/>
            </a:pPr>
            <a:endParaRPr lang="en-US" altLang="zh-TW" sz="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設置要點條目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參考示例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ㄧ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設置依據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組成人員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任務分工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推薦方式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運作方式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核定程序</a:t>
            </a:r>
            <a:endParaRPr lang="en-US" altLang="zh-TW" sz="2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20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1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1683" name="AutoShape 18">
            <a:extLst>
              <a:ext uri="{FF2B5EF4-FFF2-40B4-BE49-F238E27FC236}">
                <a16:creationId xmlns:a16="http://schemas.microsoft.com/office/drawing/2014/main" id="{1C70A7A1-D9F0-4AA7-B6AA-1705F18A3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0" y="1676400"/>
            <a:ext cx="4679950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二、學校執行小組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(8/9)</a:t>
            </a:r>
          </a:p>
        </p:txBody>
      </p:sp>
      <p:sp>
        <p:nvSpPr>
          <p:cNvPr id="71684" name="投影片編號版面配置區 1">
            <a:extLst>
              <a:ext uri="{FF2B5EF4-FFF2-40B4-BE49-F238E27FC236}">
                <a16:creationId xmlns:a16="http://schemas.microsoft.com/office/drawing/2014/main" id="{D4DA795B-5660-4C45-BCD4-D69AF29EE2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243F94-6BF4-4455-9483-AA2FFD1321F5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39C3F7C2-802A-4B1A-A9D8-EF4248A25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肆、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學校初審作業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D126A9AF-011F-41E6-A24B-C9662F2EE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86698667-0833-4C45-8D1F-E12CFCB01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1688" name="圓角矩形圖說文字 1">
            <a:extLst>
              <a:ext uri="{FF2B5EF4-FFF2-40B4-BE49-F238E27FC236}">
                <a16:creationId xmlns:a16="http://schemas.microsoft.com/office/drawing/2014/main" id="{E7207D2E-4946-4382-831D-63E8D4139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038600"/>
            <a:ext cx="3600450" cy="1447800"/>
          </a:xfrm>
          <a:prstGeom prst="wedgeRoundRectCallout">
            <a:avLst>
              <a:gd name="adj1" fmla="val -69444"/>
              <a:gd name="adj2" fmla="val 67792"/>
              <a:gd name="adj3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just">
              <a:spcBef>
                <a:spcPct val="0"/>
              </a:spcBef>
              <a:buFont typeface="新細明體" panose="02020500000000000000" pitchFamily="18" charset="-120"/>
              <a:buAutoNum type="ea1ChtPeriod" startAt="8"/>
            </a:pPr>
            <a:r>
              <a:rPr lang="zh-TW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本要點經</a:t>
            </a:r>
            <a:r>
              <a:rPr lang="zh-TW" altLang="zh-TW" sz="18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學校行政相關會議</a:t>
            </a: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行政會議或擴大行政會議等</a:t>
            </a: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通過後，陳校長核定後公告實施；修正時，亦同。</a:t>
            </a:r>
          </a:p>
        </p:txBody>
      </p:sp>
      <p:sp>
        <p:nvSpPr>
          <p:cNvPr id="71689" name="文字方塊 8">
            <a:extLst>
              <a:ext uri="{FF2B5EF4-FFF2-40B4-BE49-F238E27FC236}">
                <a16:creationId xmlns:a16="http://schemas.microsoft.com/office/drawing/2014/main" id="{687A8630-00D3-4506-A7D8-62593A771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30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8">
            <a:extLst>
              <a:ext uri="{FF2B5EF4-FFF2-40B4-BE49-F238E27FC236}">
                <a16:creationId xmlns:a16="http://schemas.microsoft.com/office/drawing/2014/main" id="{8ECCDB70-A981-4694-8F55-C61E4AD6D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057400"/>
            <a:ext cx="8426450" cy="4267200"/>
          </a:xfrm>
          <a:prstGeom prst="roundRect">
            <a:avLst>
              <a:gd name="adj" fmla="val 16667"/>
            </a:avLst>
          </a:prstGeom>
          <a:solidFill>
            <a:srgbClr val="CAFEE3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lIns="90000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spcBef>
                <a:spcPts val="1200"/>
              </a:spcBef>
              <a:buFontTx/>
              <a:buNone/>
              <a:defRPr/>
            </a:pPr>
            <a:endParaRPr lang="en-US" altLang="zh-TW" sz="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設置要點條目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參考示例</a:t>
            </a:r>
            <a:r>
              <a:rPr lang="en-US" altLang="zh-TW" sz="2000" dirty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ㄧ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設置依據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組成人員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任務分工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推薦方式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運作方式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2538" lvl="2" indent="-447675">
              <a:spcBef>
                <a:spcPts val="600"/>
              </a:spcBef>
              <a:buFontTx/>
              <a:buNone/>
              <a:defRPr/>
            </a:pP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核定程序</a:t>
            </a:r>
            <a:endParaRPr lang="en-US" altLang="zh-TW" sz="28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20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9263" lvl="2">
              <a:spcBef>
                <a:spcPts val="600"/>
              </a:spcBef>
              <a:defRPr/>
            </a:pPr>
            <a:endParaRPr lang="en-US" altLang="zh-TW" sz="1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3731" name="AutoShape 18">
            <a:extLst>
              <a:ext uri="{FF2B5EF4-FFF2-40B4-BE49-F238E27FC236}">
                <a16:creationId xmlns:a16="http://schemas.microsoft.com/office/drawing/2014/main" id="{65C023DC-1FDE-4F53-8AA9-2491CBD4A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0" y="1676400"/>
            <a:ext cx="4679950" cy="685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二、學校執行小組</a:t>
            </a:r>
            <a:r>
              <a:rPr lang="en-US" altLang="zh-TW"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(9/9)</a:t>
            </a:r>
          </a:p>
        </p:txBody>
      </p:sp>
      <p:sp>
        <p:nvSpPr>
          <p:cNvPr id="73732" name="投影片編號版面配置區 1">
            <a:extLst>
              <a:ext uri="{FF2B5EF4-FFF2-40B4-BE49-F238E27FC236}">
                <a16:creationId xmlns:a16="http://schemas.microsoft.com/office/drawing/2014/main" id="{3745A01B-9D7D-4BFA-8BBF-175AF96567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2F3325-6711-4EDE-B229-F510AF5D850B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1FD9C629-34A3-452C-B7DA-3DB00E33E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28600" lvl="2" algn="ctr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肆、</a:t>
            </a:r>
            <a:r>
              <a:rPr lang="zh-TW" altLang="zh-TW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學校初審作業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9B1AFC9B-5A3A-476D-9E7F-8AFE498F0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62556EF7-67E0-4987-9D23-A735D4155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圓角矩形圖說文字 9">
            <a:extLst>
              <a:ext uri="{FF2B5EF4-FFF2-40B4-BE49-F238E27FC236}">
                <a16:creationId xmlns:a16="http://schemas.microsoft.com/office/drawing/2014/main" id="{5D6707F7-C723-427E-8705-DBE5465B7034}"/>
              </a:ext>
            </a:extLst>
          </p:cNvPr>
          <p:cNvSpPr/>
          <p:nvPr/>
        </p:nvSpPr>
        <p:spPr bwMode="auto">
          <a:xfrm>
            <a:off x="3886200" y="3044825"/>
            <a:ext cx="4800600" cy="3051175"/>
          </a:xfrm>
          <a:prstGeom prst="wedgeRoundRectCallout">
            <a:avLst>
              <a:gd name="adj1" fmla="val -48428"/>
              <a:gd name="adj2" fmla="val 29634"/>
              <a:gd name="adj3" fmla="val 16667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zh-TW" altLang="zh-TW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提醒：</a:t>
            </a:r>
          </a:p>
          <a:p>
            <a:pPr marL="177800" indent="-177800" algn="just">
              <a:spcBef>
                <a:spcPts val="600"/>
              </a:spcBef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本參考草案僅供學校擬訂要點時參考，學校宜依實際需求自行調整，惟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宣導、輔導、審查和推薦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等任務不可偏漏。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16000" indent="-216000" algn="just">
              <a:spcBef>
                <a:spcPts val="600"/>
              </a:spcBef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委員人數得依學校規模和需要，以五人至九人為原則。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7800" indent="-177800" algn="just">
              <a:spcBef>
                <a:spcPts val="600"/>
              </a:spcBef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委員若屬單位主管代表者，若不克出席應指派一人代理參與會議、發言與表決；</a:t>
            </a:r>
            <a:r>
              <a:rPr lang="zh-TW" altLang="zh-TW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導師、家長與產業代表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則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不得代理</a:t>
            </a: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3737" name="文字方塊 8">
            <a:extLst>
              <a:ext uri="{FF2B5EF4-FFF2-40B4-BE49-F238E27FC236}">
                <a16:creationId xmlns:a16="http://schemas.microsoft.com/office/drawing/2014/main" id="{BFD447AF-BD47-48E1-95B1-3092FC322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31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8" descr="bg01">
            <a:extLst>
              <a:ext uri="{FF2B5EF4-FFF2-40B4-BE49-F238E27FC236}">
                <a16:creationId xmlns:a16="http://schemas.microsoft.com/office/drawing/2014/main" id="{A9B2EB83-DBD0-4842-9A24-052C91959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257"/>
            <a:ext cx="9144000" cy="64908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5779" name="圖片 8">
            <a:extLst>
              <a:ext uri="{FF2B5EF4-FFF2-40B4-BE49-F238E27FC236}">
                <a16:creationId xmlns:a16="http://schemas.microsoft.com/office/drawing/2014/main" id="{8C59B9D5-6A1D-40AB-A608-E9B5681CA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825" y="4343400"/>
            <a:ext cx="20843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0" name="文字方塊 1">
            <a:extLst>
              <a:ext uri="{FF2B5EF4-FFF2-40B4-BE49-F238E27FC236}">
                <a16:creationId xmlns:a16="http://schemas.microsoft.com/office/drawing/2014/main" id="{E7898D6E-3BD4-49B7-8AFB-BE135E225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3188" y="852488"/>
            <a:ext cx="78867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660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3973" name="矩形 1">
            <a:extLst>
              <a:ext uri="{FF2B5EF4-FFF2-40B4-BE49-F238E27FC236}">
                <a16:creationId xmlns:a16="http://schemas.microsoft.com/office/drawing/2014/main" id="{F15A9418-1074-4ED5-9273-4F1B5ECA8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048000"/>
            <a:ext cx="5943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72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報告結束</a:t>
            </a:r>
            <a:endParaRPr lang="en-US" altLang="zh-TW" sz="7200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66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72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感謝聆聽</a:t>
            </a:r>
            <a:endParaRPr lang="en-US" altLang="zh-TW" sz="7200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66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5782" name="投影片編號版面配置區 1">
            <a:extLst>
              <a:ext uri="{FF2B5EF4-FFF2-40B4-BE49-F238E27FC236}">
                <a16:creationId xmlns:a16="http://schemas.microsoft.com/office/drawing/2014/main" id="{D39D7DCA-33DE-43CC-8E52-194843E99F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02E33D-42FE-41F9-9ADD-33F4D9E3ED4B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pic>
        <p:nvPicPr>
          <p:cNvPr id="75783" name="Picture 8">
            <a:extLst>
              <a:ext uri="{FF2B5EF4-FFF2-40B4-BE49-F238E27FC236}">
                <a16:creationId xmlns:a16="http://schemas.microsoft.com/office/drawing/2014/main" id="{E86561C6-B5E5-44F2-8544-EADC321A8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813" y="4419600"/>
            <a:ext cx="1800225" cy="182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sp>
        <p:nvSpPr>
          <p:cNvPr id="75784" name="文字方塊 7">
            <a:extLst>
              <a:ext uri="{FF2B5EF4-FFF2-40B4-BE49-F238E27FC236}">
                <a16:creationId xmlns:a16="http://schemas.microsoft.com/office/drawing/2014/main" id="{778325D6-241D-4738-98D3-9FB359821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32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編號版面配置區 1">
            <a:extLst>
              <a:ext uri="{FF2B5EF4-FFF2-40B4-BE49-F238E27FC236}">
                <a16:creationId xmlns:a16="http://schemas.microsoft.com/office/drawing/2014/main" id="{FC7FF710-1C45-4037-AC16-CD01EDB53B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0A81C9-9E71-49D9-90F5-4C7041E66746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37625958-2961-4E0D-B52E-FBBDBDADB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壹、方案推動架構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A257F000-8801-4565-86EF-9BA3F0DD5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4685838-2A52-4D2E-96F1-DDEDCAA17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" name="內容版面配置區 2">
            <a:extLst>
              <a:ext uri="{FF2B5EF4-FFF2-40B4-BE49-F238E27FC236}">
                <a16:creationId xmlns:a16="http://schemas.microsoft.com/office/drawing/2014/main" id="{3924E17A-1AB6-4817-B0DE-0148FBE7C915}"/>
              </a:ext>
            </a:extLst>
          </p:cNvPr>
          <p:cNvSpPr txBox="1">
            <a:spLocks/>
          </p:cNvSpPr>
          <p:nvPr/>
        </p:nvSpPr>
        <p:spPr>
          <a:xfrm>
            <a:off x="533400" y="3008313"/>
            <a:ext cx="4217988" cy="36210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65125" indent="-365125">
              <a:defRPr/>
            </a:pPr>
            <a:r>
              <a:rPr lang="zh-TW" altLang="en-US" sz="26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教育部專案辦公室：統籌規劃與督導</a:t>
            </a:r>
            <a:endParaRPr lang="en-US" altLang="zh-TW" sz="2600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3400" lvl="1" indent="-350838">
              <a:defRPr/>
            </a:pPr>
            <a:r>
              <a:rPr lang="zh-TW" altLang="en-US" sz="20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工作小組：協助專辦行政庶務</a:t>
            </a:r>
            <a:endParaRPr lang="en-US" altLang="zh-TW" sz="2000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90600" lvl="3" indent="-350838">
              <a:defRPr/>
            </a:pPr>
            <a:r>
              <a:rPr lang="zh-TW" altLang="en-US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宣導輔導團</a:t>
            </a:r>
            <a:endParaRPr lang="en-US" altLang="zh-TW" kern="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65238" lvl="4" indent="-182563">
              <a:buFont typeface="Wingdings" panose="05000000000000000000" pitchFamily="2" charset="2"/>
              <a:buChar char="ü"/>
              <a:defRPr/>
            </a:pPr>
            <a:r>
              <a:rPr lang="zh-TW" altLang="en-US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全國分區宣導</a:t>
            </a:r>
            <a:endParaRPr lang="en-US" altLang="zh-TW" kern="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65238" lvl="4" indent="-182563">
              <a:buFont typeface="Wingdings" panose="05000000000000000000" pitchFamily="2" charset="2"/>
              <a:buChar char="ü"/>
              <a:defRPr/>
            </a:pPr>
            <a:r>
              <a:rPr lang="zh-TW" altLang="en-US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協助學校推動</a:t>
            </a:r>
            <a:endParaRPr lang="en-US" altLang="zh-TW" kern="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65238" lvl="4" indent="-182563">
              <a:buFont typeface="Wingdings" panose="05000000000000000000" pitchFamily="2" charset="2"/>
              <a:buChar char="ü"/>
              <a:defRPr/>
            </a:pPr>
            <a:r>
              <a:rPr lang="zh-TW" altLang="en-US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複審學生申請書</a:t>
            </a:r>
            <a:endParaRPr lang="en-US" altLang="zh-TW" kern="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3400" lvl="1" indent="-350838">
              <a:defRPr/>
            </a:pPr>
            <a:r>
              <a:rPr lang="zh-TW" altLang="en-US" sz="20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方案填報系統：方案相關資料系統建置</a:t>
            </a:r>
            <a:endParaRPr lang="en-US" altLang="zh-TW" sz="2000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2" name="內容版面配置區 17">
            <a:extLst>
              <a:ext uri="{FF2B5EF4-FFF2-40B4-BE49-F238E27FC236}">
                <a16:creationId xmlns:a16="http://schemas.microsoft.com/office/drawing/2014/main" id="{3F2DA315-242B-484A-9C9E-BC94E0F14DE7}"/>
              </a:ext>
            </a:extLst>
          </p:cNvPr>
          <p:cNvSpPr txBox="1">
            <a:spLocks/>
          </p:cNvSpPr>
          <p:nvPr/>
        </p:nvSpPr>
        <p:spPr>
          <a:xfrm>
            <a:off x="4814888" y="3094038"/>
            <a:ext cx="4041775" cy="36877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39763" lvl="1" indent="-365125">
              <a:buFont typeface="Wingdings" pitchFamily="2" charset="2"/>
              <a:buChar char="p"/>
              <a:defRPr/>
            </a:pPr>
            <a:r>
              <a:rPr lang="zh-TW" altLang="en-US" sz="2600" b="0" kern="0" dirty="0">
                <a:ln>
                  <a:solidFill>
                    <a:srgbClr val="003399"/>
                  </a:solidFill>
                </a:ln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種子教師</a:t>
            </a:r>
            <a:endParaRPr lang="en-US" altLang="zh-TW" sz="2600" b="0" kern="0" dirty="0">
              <a:ln>
                <a:solidFill>
                  <a:srgbClr val="003399"/>
                </a:solidFill>
              </a:ln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15963" lvl="2" indent="-168275">
              <a:defRPr/>
            </a:pPr>
            <a:r>
              <a:rPr lang="zh-TW" altLang="en-US" sz="2000" b="0" kern="0" dirty="0">
                <a:ln>
                  <a:solidFill>
                    <a:srgbClr val="003399"/>
                  </a:solidFill>
                </a:ln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接受培訓課程</a:t>
            </a:r>
            <a:endParaRPr lang="en-US" altLang="zh-TW" sz="2000" b="0" kern="0" dirty="0">
              <a:ln>
                <a:solidFill>
                  <a:srgbClr val="003399"/>
                </a:solidFill>
              </a:ln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15963" lvl="2" indent="-168275">
              <a:defRPr/>
            </a:pPr>
            <a:r>
              <a:rPr lang="zh-TW" altLang="en-US" sz="2000" b="0" kern="0" dirty="0">
                <a:ln>
                  <a:solidFill>
                    <a:srgbClr val="003399"/>
                  </a:solidFill>
                </a:ln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回校進行方案宣導</a:t>
            </a:r>
            <a:endParaRPr lang="en-US" altLang="zh-TW" sz="2000" b="0" kern="0" dirty="0">
              <a:ln>
                <a:solidFill>
                  <a:srgbClr val="003399"/>
                </a:solidFill>
              </a:ln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9763" lvl="1" indent="-365125">
              <a:buFont typeface="Wingdings" pitchFamily="2" charset="2"/>
              <a:buChar char="p"/>
              <a:defRPr/>
            </a:pPr>
            <a:r>
              <a:rPr lang="zh-TW" altLang="en-US" sz="2600" b="0" kern="0" dirty="0">
                <a:ln>
                  <a:solidFill>
                    <a:srgbClr val="003399"/>
                  </a:solidFill>
                </a:ln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執行小組</a:t>
            </a:r>
            <a:endParaRPr lang="en-US" altLang="zh-TW" sz="2600" b="0" kern="0" dirty="0">
              <a:ln>
                <a:solidFill>
                  <a:srgbClr val="003399"/>
                </a:solidFill>
              </a:ln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15963" lvl="2" indent="-168275">
              <a:defRPr/>
            </a:pPr>
            <a:r>
              <a:rPr lang="zh-TW" altLang="en-US" sz="2000" b="0" kern="0" dirty="0">
                <a:ln>
                  <a:solidFill>
                    <a:srgbClr val="003399"/>
                  </a:solidFill>
                </a:ln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規劃學校推動事宜</a:t>
            </a:r>
            <a:endParaRPr lang="en-US" altLang="zh-TW" sz="2000" b="0" kern="0" dirty="0">
              <a:ln>
                <a:solidFill>
                  <a:srgbClr val="003399"/>
                </a:solidFill>
              </a:ln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15963" lvl="2" indent="-168275">
              <a:defRPr/>
            </a:pPr>
            <a:r>
              <a:rPr lang="zh-TW" altLang="en-US" sz="2000" b="0" kern="0" dirty="0">
                <a:ln>
                  <a:solidFill>
                    <a:srgbClr val="003399"/>
                  </a:solidFill>
                </a:ln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初審學生申請書</a:t>
            </a:r>
          </a:p>
          <a:p>
            <a:pPr>
              <a:defRPr/>
            </a:pPr>
            <a:endParaRPr lang="zh-TW" altLang="en-US" b="0" kern="0" dirty="0"/>
          </a:p>
        </p:txBody>
      </p:sp>
      <p:sp>
        <p:nvSpPr>
          <p:cNvPr id="19464" name="文字版面配置區 2">
            <a:extLst>
              <a:ext uri="{FF2B5EF4-FFF2-40B4-BE49-F238E27FC236}">
                <a16:creationId xmlns:a16="http://schemas.microsoft.com/office/drawing/2014/main" id="{A7169846-CC16-4844-94E0-6D068876949C}"/>
              </a:ext>
            </a:extLst>
          </p:cNvPr>
          <p:cNvSpPr txBox="1">
            <a:spLocks/>
          </p:cNvSpPr>
          <p:nvPr/>
        </p:nvSpPr>
        <p:spPr bwMode="auto">
          <a:xfrm>
            <a:off x="609600" y="2408238"/>
            <a:ext cx="3962400" cy="576262"/>
          </a:xfrm>
          <a:prstGeom prst="rect">
            <a:avLst/>
          </a:prstGeom>
          <a:solidFill>
            <a:srgbClr val="CF54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355600" indent="-1778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531813" indent="-1778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804863" indent="-2730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ts val="700"/>
              </a:spcBef>
              <a:buClr>
                <a:srgbClr val="CF543F"/>
              </a:buClr>
              <a:buSzPct val="60000"/>
              <a:buFontTx/>
              <a:buNone/>
            </a:pPr>
            <a:r>
              <a:rPr kumimoji="0" lang="zh-TW" altLang="en-US" sz="3600">
                <a:solidFill>
                  <a:srgbClr val="FFFFFF"/>
                </a:solidFill>
                <a:latin typeface="Tw Cen MT" panose="020B0602020104020603" pitchFamily="34" charset="0"/>
                <a:ea typeface="微軟正黑體" panose="020B0604030504040204" pitchFamily="34" charset="-120"/>
              </a:rPr>
              <a:t>全國</a:t>
            </a:r>
          </a:p>
        </p:txBody>
      </p:sp>
      <p:sp>
        <p:nvSpPr>
          <p:cNvPr id="19465" name="文字版面配置區 5">
            <a:extLst>
              <a:ext uri="{FF2B5EF4-FFF2-40B4-BE49-F238E27FC236}">
                <a16:creationId xmlns:a16="http://schemas.microsoft.com/office/drawing/2014/main" id="{B24DE516-5BCE-4CFF-B8E1-EC0B326D75C3}"/>
              </a:ext>
            </a:extLst>
          </p:cNvPr>
          <p:cNvSpPr txBox="1">
            <a:spLocks/>
          </p:cNvSpPr>
          <p:nvPr/>
        </p:nvSpPr>
        <p:spPr bwMode="auto">
          <a:xfrm>
            <a:off x="5181600" y="2408238"/>
            <a:ext cx="3276600" cy="5762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355600" indent="-1778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531813" indent="-1778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804863" indent="-2730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ts val="700"/>
              </a:spcBef>
              <a:buClr>
                <a:srgbClr val="CF543F"/>
              </a:buClr>
              <a:buSzPct val="60000"/>
              <a:buFontTx/>
              <a:buNone/>
            </a:pPr>
            <a:r>
              <a:rPr kumimoji="0" lang="zh-TW" altLang="en-US" sz="3600">
                <a:solidFill>
                  <a:srgbClr val="FFFFFF"/>
                </a:solidFill>
                <a:latin typeface="Tw Cen MT" panose="020B0602020104020603" pitchFamily="34" charset="0"/>
                <a:ea typeface="微軟正黑體" panose="020B0604030504040204" pitchFamily="34" charset="-120"/>
              </a:rPr>
              <a:t>學校</a:t>
            </a:r>
          </a:p>
        </p:txBody>
      </p:sp>
      <p:sp>
        <p:nvSpPr>
          <p:cNvPr id="19466" name="AutoShape 18">
            <a:extLst>
              <a:ext uri="{FF2B5EF4-FFF2-40B4-BE49-F238E27FC236}">
                <a16:creationId xmlns:a16="http://schemas.microsoft.com/office/drawing/2014/main" id="{CAF33CA6-78A7-44F7-A682-6C3812C28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587500"/>
            <a:ext cx="2879725" cy="6223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二、組織分工</a:t>
            </a:r>
            <a:endParaRPr lang="en-US" altLang="zh-TW" sz="110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467" name="文字方塊 10">
            <a:extLst>
              <a:ext uri="{FF2B5EF4-FFF2-40B4-BE49-F238E27FC236}">
                <a16:creationId xmlns:a16="http://schemas.microsoft.com/office/drawing/2014/main" id="{5E92E149-1AE2-441E-B8ED-1472D4621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4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編號版面配置區 1">
            <a:extLst>
              <a:ext uri="{FF2B5EF4-FFF2-40B4-BE49-F238E27FC236}">
                <a16:creationId xmlns:a16="http://schemas.microsoft.com/office/drawing/2014/main" id="{DC4DCAE2-D57B-46CA-A29E-D7F174EBEE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9CDC82-F6E2-43DB-A398-2CB9F1EB32FC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CED5C324-CCAD-4FC2-B641-A48E63152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E1202038-46DA-4EEB-9EE4-0FF8F198E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Rectangle 23">
            <a:extLst>
              <a:ext uri="{FF2B5EF4-FFF2-40B4-BE49-F238E27FC236}">
                <a16:creationId xmlns:a16="http://schemas.microsoft.com/office/drawing/2014/main" id="{EEEC4B46-6A7F-4C6E-9AA3-6C380D75C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壹、方案推動架構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內容版面配置區 8">
            <a:extLst>
              <a:ext uri="{FF2B5EF4-FFF2-40B4-BE49-F238E27FC236}">
                <a16:creationId xmlns:a16="http://schemas.microsoft.com/office/drawing/2014/main" id="{62308FED-548E-482F-9135-43124FA3F7DD}"/>
              </a:ext>
            </a:extLst>
          </p:cNvPr>
          <p:cNvSpPr txBox="1">
            <a:spLocks/>
          </p:cNvSpPr>
          <p:nvPr/>
        </p:nvSpPr>
        <p:spPr>
          <a:xfrm>
            <a:off x="342900" y="2362200"/>
            <a:ext cx="8191500" cy="4267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zh-TW" altLang="en-US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方案宣導輔導團之分區宣導任務</a:t>
            </a:r>
            <a:endParaRPr lang="en-US" altLang="zh-TW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24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種子教師培訓營</a:t>
            </a:r>
            <a:endParaRPr lang="en-US" altLang="zh-TW" sz="2400" kern="0" dirty="0">
              <a:solidFill>
                <a:srgbClr val="006600"/>
              </a:solidFill>
            </a:endParaRPr>
          </a:p>
          <a:p>
            <a:pPr lvl="1">
              <a:defRPr/>
            </a:pPr>
            <a:endParaRPr lang="en-US" altLang="zh-TW" sz="2600" kern="0" dirty="0">
              <a:solidFill>
                <a:srgbClr val="006600"/>
              </a:solidFill>
            </a:endParaRPr>
          </a:p>
          <a:p>
            <a:pPr lvl="1">
              <a:defRPr/>
            </a:pPr>
            <a:endParaRPr lang="en-US" altLang="zh-TW" sz="2600" kern="0" dirty="0">
              <a:solidFill>
                <a:srgbClr val="006600"/>
              </a:solidFill>
            </a:endParaRPr>
          </a:p>
          <a:p>
            <a:pPr lvl="1">
              <a:defRPr/>
            </a:pPr>
            <a:endParaRPr lang="en-US" altLang="zh-TW" sz="2600" kern="0" dirty="0">
              <a:solidFill>
                <a:srgbClr val="006600"/>
              </a:solidFill>
            </a:endParaRPr>
          </a:p>
          <a:p>
            <a:pPr marL="457200" lvl="1" indent="0">
              <a:spcBef>
                <a:spcPts val="1800"/>
              </a:spcBef>
              <a:buFontTx/>
              <a:buNone/>
              <a:defRPr/>
            </a:pPr>
            <a:endParaRPr lang="en-US" altLang="zh-TW" sz="2600" kern="0" dirty="0">
              <a:solidFill>
                <a:srgbClr val="006600"/>
              </a:solidFill>
            </a:endParaRPr>
          </a:p>
          <a:p>
            <a:pPr marL="457200" lvl="1" indent="0">
              <a:spcBef>
                <a:spcPts val="0"/>
              </a:spcBef>
              <a:buFontTx/>
              <a:buNone/>
              <a:defRPr/>
            </a:pPr>
            <a:endParaRPr lang="en-US" altLang="zh-TW" sz="2400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spcBef>
                <a:spcPts val="0"/>
              </a:spcBef>
              <a:defRPr/>
            </a:pPr>
            <a:r>
              <a:rPr lang="zh-TW" altLang="en-US" sz="24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學生家長說明會</a:t>
            </a:r>
            <a:r>
              <a:rPr lang="zh-TW" altLang="en-US" sz="18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（規劃以課程簡報搭配旁白製作宣導影片，放置於方案填報系統，供學校宣導使用；實體活動視疫情狀況規劃中）</a:t>
            </a:r>
            <a:endParaRPr lang="en-US" altLang="zh-TW" sz="1800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endParaRPr lang="en-US" altLang="zh-TW" b="0" kern="0" dirty="0"/>
          </a:p>
          <a:p>
            <a:pPr lvl="1">
              <a:defRPr/>
            </a:pPr>
            <a:endParaRPr lang="en-US" altLang="zh-TW" b="0" kern="0" dirty="0"/>
          </a:p>
          <a:p>
            <a:pPr lvl="1">
              <a:defRPr/>
            </a:pPr>
            <a:endParaRPr lang="en-US" altLang="zh-TW" b="0" kern="0" dirty="0"/>
          </a:p>
          <a:p>
            <a:pPr lvl="1">
              <a:defRPr/>
            </a:pPr>
            <a:endParaRPr lang="en-US" altLang="zh-TW" b="0" kern="0" dirty="0"/>
          </a:p>
          <a:p>
            <a:pPr lvl="1">
              <a:defRPr/>
            </a:pPr>
            <a:endParaRPr lang="en-US" altLang="zh-TW" b="0" kern="0" dirty="0"/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4122E665-05E7-4A7D-B734-4FD0155DAB2B}"/>
              </a:ext>
            </a:extLst>
          </p:cNvPr>
          <p:cNvGraphicFramePr>
            <a:graphicFrameLocks noGrp="1"/>
          </p:cNvGraphicFramePr>
          <p:nvPr/>
        </p:nvGraphicFramePr>
        <p:xfrm>
          <a:off x="1368425" y="3505200"/>
          <a:ext cx="6480175" cy="1792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39">
                  <a:extLst>
                    <a:ext uri="{9D8B030D-6E8A-4147-A177-3AD203B41FA5}">
                      <a16:colId xmlns:a16="http://schemas.microsoft.com/office/drawing/2014/main" val="1817347102"/>
                    </a:ext>
                  </a:extLst>
                </a:gridCol>
                <a:gridCol w="2160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4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場次</a:t>
                      </a:r>
                    </a:p>
                  </a:txBody>
                  <a:tcPr marL="91459" marR="91459" marT="45716" marB="4571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辦理日期</a:t>
                      </a:r>
                    </a:p>
                  </a:txBody>
                  <a:tcPr marL="91459" marR="91459" marT="45716" marB="4571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承辦學校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辦理地點</a:t>
                      </a:r>
                    </a:p>
                  </a:txBody>
                  <a:tcPr marL="91459" marR="91459" marT="45716" marB="4571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93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kern="1200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北區</a:t>
                      </a:r>
                    </a:p>
                  </a:txBody>
                  <a:tcPr marL="91459" marR="91459" marT="45716" marB="45716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111.10.12</a:t>
                      </a:r>
                      <a:r>
                        <a:rPr lang="zh-TW" altLang="en-US" sz="1600" b="1" kern="1200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（三）</a:t>
                      </a:r>
                      <a:endParaRPr lang="en-US" altLang="zh-TW" sz="1600" b="1" kern="1200" dirty="0">
                        <a:solidFill>
                          <a:srgbClr val="003399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1600" b="1" kern="1200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下午</a:t>
                      </a:r>
                      <a:r>
                        <a:rPr lang="en-US" altLang="zh-TW" sz="1600" b="1" kern="1200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2-5</a:t>
                      </a:r>
                      <a:r>
                        <a:rPr lang="zh-TW" altLang="en-US" sz="1600" b="1" kern="1200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時</a:t>
                      </a:r>
                    </a:p>
                  </a:txBody>
                  <a:tcPr marL="91459" marR="91459" marT="45716" marB="45716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kern="1200" dirty="0">
                          <a:solidFill>
                            <a:srgbClr val="0033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大安</a:t>
                      </a:r>
                      <a:r>
                        <a:rPr lang="zh-TW" altLang="zh-TW" sz="1600" b="1" kern="1200" dirty="0">
                          <a:solidFill>
                            <a:srgbClr val="0033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高工</a:t>
                      </a:r>
                      <a:endParaRPr lang="en-US" altLang="zh-TW" sz="1600" b="1" kern="1200" dirty="0">
                        <a:solidFill>
                          <a:srgbClr val="0033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1459" marR="91459" marT="45716" marB="45716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93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kern="1200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南區</a:t>
                      </a:r>
                    </a:p>
                  </a:txBody>
                  <a:tcPr marL="91459" marR="91459" marT="45716" marB="45716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111.10.13</a:t>
                      </a:r>
                      <a:r>
                        <a:rPr lang="zh-TW" altLang="en-US" sz="1600" b="1" kern="1200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（四）</a:t>
                      </a:r>
                      <a:endParaRPr lang="en-US" altLang="zh-TW" sz="1600" b="1" kern="1200" dirty="0">
                        <a:solidFill>
                          <a:srgbClr val="003399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1600" b="1" kern="1200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下午</a:t>
                      </a:r>
                      <a:r>
                        <a:rPr lang="en-US" altLang="zh-TW" sz="1600" b="1" kern="1200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2-5</a:t>
                      </a:r>
                      <a:r>
                        <a:rPr lang="zh-TW" altLang="en-US" sz="1600" b="1" kern="1200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時</a:t>
                      </a:r>
                    </a:p>
                  </a:txBody>
                  <a:tcPr marL="91459" marR="91459" marT="45716" marB="45716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kern="1200" dirty="0">
                          <a:solidFill>
                            <a:srgbClr val="0033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臺南高工（長榮大學）</a:t>
                      </a:r>
                      <a:endParaRPr lang="en-US" altLang="zh-TW" sz="1600" b="1" kern="1200" dirty="0">
                        <a:solidFill>
                          <a:srgbClr val="0033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1459" marR="91459" marT="45716" marB="45716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049745"/>
                  </a:ext>
                </a:extLst>
              </a:tr>
            </a:tbl>
          </a:graphicData>
        </a:graphic>
      </p:graphicFrame>
      <p:sp>
        <p:nvSpPr>
          <p:cNvPr id="21529" name="AutoShape 18">
            <a:extLst>
              <a:ext uri="{FF2B5EF4-FFF2-40B4-BE49-F238E27FC236}">
                <a16:creationId xmlns:a16="http://schemas.microsoft.com/office/drawing/2014/main" id="{55D1FF87-3A13-47B3-A202-A1AFD7AB3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652588"/>
            <a:ext cx="2879725" cy="6223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三、分區宣導</a:t>
            </a:r>
            <a:endParaRPr lang="en-US" altLang="zh-TW" sz="110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530" name="文字方塊 10">
            <a:extLst>
              <a:ext uri="{FF2B5EF4-FFF2-40B4-BE49-F238E27FC236}">
                <a16:creationId xmlns:a16="http://schemas.microsoft.com/office/drawing/2014/main" id="{0EF144B5-2ED9-48ED-8D28-6273C9BBC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5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編號版面配置區 1">
            <a:extLst>
              <a:ext uri="{FF2B5EF4-FFF2-40B4-BE49-F238E27FC236}">
                <a16:creationId xmlns:a16="http://schemas.microsoft.com/office/drawing/2014/main" id="{8FBEA033-EFE7-4C02-8FAE-7A332F205B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EF84A9-03DD-4452-93E9-8BBAD0B83395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6A13F7E9-476D-4449-8D90-6508E17C5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C7E8B185-1E35-4EF5-BACC-A97152534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Rectangle 23">
            <a:extLst>
              <a:ext uri="{FF2B5EF4-FFF2-40B4-BE49-F238E27FC236}">
                <a16:creationId xmlns:a16="http://schemas.microsoft.com/office/drawing/2014/main" id="{FE8676BE-C758-41C3-9C5C-6EFD27A6D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壹、方案推動架構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內容版面配置區 5">
            <a:extLst>
              <a:ext uri="{FF2B5EF4-FFF2-40B4-BE49-F238E27FC236}">
                <a16:creationId xmlns:a16="http://schemas.microsoft.com/office/drawing/2014/main" id="{862BE3B5-013D-4735-BB16-14CE58B4411D}"/>
              </a:ext>
            </a:extLst>
          </p:cNvPr>
          <p:cNvSpPr txBox="1">
            <a:spLocks/>
          </p:cNvSpPr>
          <p:nvPr/>
        </p:nvSpPr>
        <p:spPr>
          <a:xfrm>
            <a:off x="457200" y="2133600"/>
            <a:ext cx="8229600" cy="40687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zh-TW" altLang="en-US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學校宣導</a:t>
            </a:r>
            <a:endParaRPr lang="en-US" altLang="zh-TW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宣導人員：種子教師、導師</a:t>
            </a:r>
            <a:endParaRPr lang="en-US" altLang="zh-TW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對象：高三學生</a:t>
            </a:r>
            <a:endParaRPr lang="en-US" altLang="zh-TW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時間：</a:t>
            </a:r>
            <a:r>
              <a:rPr lang="en-US" altLang="zh-TW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111/9</a:t>
            </a:r>
            <a:r>
              <a:rPr lang="zh-TW" altLang="en-US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111/12</a:t>
            </a:r>
          </a:p>
          <a:p>
            <a:pPr lvl="1">
              <a:defRPr/>
            </a:pPr>
            <a:r>
              <a:rPr lang="zh-TW" altLang="en-US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方式</a:t>
            </a:r>
            <a:endParaRPr lang="en-US" altLang="zh-TW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defRPr/>
            </a:pPr>
            <a:r>
              <a:rPr lang="zh-TW" altLang="en-US" sz="20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發放文宣，班週會等口頭宣導（可配合宣導影片播放）</a:t>
            </a:r>
            <a:endParaRPr lang="en-US" altLang="zh-TW" sz="2000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defRPr/>
            </a:pPr>
            <a:r>
              <a:rPr lang="zh-TW" altLang="en-US" sz="20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請強化下列宣導：</a:t>
            </a:r>
            <a:endParaRPr lang="en-US" altLang="zh-TW" sz="2000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3">
              <a:defRPr/>
            </a:pPr>
            <a:r>
              <a:rPr lang="zh-TW" altLang="en-US" sz="1600" kern="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申請書撰寫內容已簡化為自傳、字數亦下修</a:t>
            </a:r>
            <a:endParaRPr lang="en-US" altLang="zh-TW" sz="1600" kern="0" dirty="0">
              <a:solidFill>
                <a:srgbClr val="00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3">
              <a:defRPr/>
            </a:pPr>
            <a:r>
              <a:rPr lang="zh-TW" altLang="en-US" sz="1600" kern="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輔導綜合考評僅需要</a:t>
            </a:r>
            <a:r>
              <a:rPr lang="zh-TW" altLang="en-US" sz="1600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學校專任老師</a:t>
            </a:r>
            <a:r>
              <a:rPr lang="zh-TW" altLang="en-US" sz="1600" kern="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填寫（由兩階段→一階段）</a:t>
            </a:r>
            <a:endParaRPr lang="en-US" altLang="zh-TW" sz="1600" kern="0" dirty="0">
              <a:solidFill>
                <a:srgbClr val="00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3">
              <a:defRPr/>
            </a:pPr>
            <a:r>
              <a:rPr lang="zh-TW" altLang="en-US" sz="1600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共同注意事項詳閱並簽名後，交回學校留存備查，不需上傳</a:t>
            </a:r>
            <a:endParaRPr lang="en-US" altLang="zh-TW" sz="1600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559" name="AutoShape 18">
            <a:extLst>
              <a:ext uri="{FF2B5EF4-FFF2-40B4-BE49-F238E27FC236}">
                <a16:creationId xmlns:a16="http://schemas.microsoft.com/office/drawing/2014/main" id="{35545554-7D4A-4888-BB51-29E86FFAB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600200"/>
            <a:ext cx="2879725" cy="6223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四、學校宣導</a:t>
            </a:r>
            <a:endParaRPr lang="en-US" altLang="zh-TW" sz="110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560" name="文字方塊 7">
            <a:extLst>
              <a:ext uri="{FF2B5EF4-FFF2-40B4-BE49-F238E27FC236}">
                <a16:creationId xmlns:a16="http://schemas.microsoft.com/office/drawing/2014/main" id="{90930161-63E4-49EB-85C2-A54F6F3EF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6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編號版面配置區 1">
            <a:extLst>
              <a:ext uri="{FF2B5EF4-FFF2-40B4-BE49-F238E27FC236}">
                <a16:creationId xmlns:a16="http://schemas.microsoft.com/office/drawing/2014/main" id="{C8A60C12-0DD4-403C-9647-89522D01D1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562A95-0259-4BED-9920-D84715A9F2F5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7E500350-8A70-497F-A018-1BC6F3BFC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21601AC-3D2A-4FCE-B071-888A3F1A9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Rectangle 23">
            <a:extLst>
              <a:ext uri="{FF2B5EF4-FFF2-40B4-BE49-F238E27FC236}">
                <a16:creationId xmlns:a16="http://schemas.microsoft.com/office/drawing/2014/main" id="{0FC20C4E-D1C6-46C9-ABD5-870B37214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壹、方案推動架構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內容版面配置區 5">
            <a:extLst>
              <a:ext uri="{FF2B5EF4-FFF2-40B4-BE49-F238E27FC236}">
                <a16:creationId xmlns:a16="http://schemas.microsoft.com/office/drawing/2014/main" id="{0AAB1DA2-0A22-40C8-9B1B-91C018E39D00}"/>
              </a:ext>
            </a:extLst>
          </p:cNvPr>
          <p:cNvSpPr txBox="1">
            <a:spLocks/>
          </p:cNvSpPr>
          <p:nvPr/>
        </p:nvSpPr>
        <p:spPr>
          <a:xfrm>
            <a:off x="228600" y="2400300"/>
            <a:ext cx="8839200" cy="42291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zh-TW" altLang="en-US" sz="28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學校輔導</a:t>
            </a:r>
            <a:endParaRPr lang="en-US" altLang="zh-TW" sz="2800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24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人員：種子教師、導師、輔導教師、生涯規劃課程教師</a:t>
            </a:r>
            <a:endParaRPr lang="en-US" altLang="zh-TW" sz="2400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24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對象：調查結果有參加意願學生</a:t>
            </a:r>
            <a:endParaRPr lang="en-US" altLang="zh-TW" sz="2400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24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時間：</a:t>
            </a:r>
            <a:r>
              <a:rPr lang="en-US" altLang="zh-TW" sz="24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111/9</a:t>
            </a:r>
            <a:r>
              <a:rPr lang="zh-TW" altLang="en-US" sz="24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sz="24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112/4</a:t>
            </a:r>
            <a:r>
              <a:rPr lang="zh-TW" altLang="en-US" sz="24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月中</a:t>
            </a:r>
            <a:endParaRPr lang="en-US" altLang="zh-TW" sz="2400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24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方式</a:t>
            </a:r>
            <a:endParaRPr lang="en-US" altLang="zh-TW" sz="2400" kern="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defRPr/>
            </a:pPr>
            <a:r>
              <a:rPr lang="zh-TW" altLang="en-US" sz="2000" kern="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輔導有意願之學生撰寫申請書，並請學生完成線上申請書填寫</a:t>
            </a:r>
            <a:endParaRPr lang="en-US" altLang="zh-TW" sz="2000" kern="0" dirty="0">
              <a:solidFill>
                <a:srgbClr val="00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2" indent="0">
              <a:buFontTx/>
              <a:buNone/>
              <a:defRPr/>
            </a:pPr>
            <a:r>
              <a:rPr lang="zh-TW" altLang="en-US" sz="2000" kern="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（請強化下列宣導：</a:t>
            </a:r>
            <a:r>
              <a:rPr lang="zh-TW" altLang="en-US" sz="2000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聯繫資料需正確，並定期收信</a:t>
            </a:r>
            <a:r>
              <a:rPr lang="zh-TW" altLang="en-US" sz="2000" kern="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000" kern="0" dirty="0">
              <a:solidFill>
                <a:srgbClr val="00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defRPr/>
            </a:pPr>
            <a:r>
              <a:rPr lang="zh-TW" altLang="en-US" sz="2000" kern="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進行輔導綜合考評</a:t>
            </a:r>
            <a:endParaRPr lang="en-US" altLang="zh-TW" sz="2000" kern="0" dirty="0">
              <a:solidFill>
                <a:srgbClr val="00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defRPr/>
            </a:pPr>
            <a:r>
              <a:rPr lang="zh-TW" altLang="en-US" sz="2000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共同注意事項詳閱並簽名後，交回學校留存備查，不需上傳</a:t>
            </a:r>
            <a:endParaRPr lang="en-US" altLang="zh-TW" sz="2000" kern="0" dirty="0">
              <a:solidFill>
                <a:srgbClr val="00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defRPr/>
            </a:pPr>
            <a:r>
              <a:rPr lang="zh-TW" altLang="en-US" sz="2000" kern="0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相關線上作業參見「填報系統簡報」</a:t>
            </a:r>
          </a:p>
        </p:txBody>
      </p:sp>
      <p:sp>
        <p:nvSpPr>
          <p:cNvPr id="25607" name="AutoShape 18">
            <a:extLst>
              <a:ext uri="{FF2B5EF4-FFF2-40B4-BE49-F238E27FC236}">
                <a16:creationId xmlns:a16="http://schemas.microsoft.com/office/drawing/2014/main" id="{3FB7F114-5E1C-4965-808A-503C92FB1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600200"/>
            <a:ext cx="2879725" cy="6223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五、學校輔導</a:t>
            </a:r>
            <a:endParaRPr lang="en-US" altLang="zh-TW" sz="110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608" name="文字方塊 9">
            <a:extLst>
              <a:ext uri="{FF2B5EF4-FFF2-40B4-BE49-F238E27FC236}">
                <a16:creationId xmlns:a16="http://schemas.microsoft.com/office/drawing/2014/main" id="{A7A18AFC-044F-4B96-A4D4-FFC49BDE4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7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編號版面配置區 1">
            <a:extLst>
              <a:ext uri="{FF2B5EF4-FFF2-40B4-BE49-F238E27FC236}">
                <a16:creationId xmlns:a16="http://schemas.microsoft.com/office/drawing/2014/main" id="{5F480234-8724-4FC4-892C-B196C69515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7EA035-7D71-4580-BFB5-85FFF854E694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8F01A5B3-EE25-400E-87C6-A8DFAB1BD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23C6CB41-59F3-4A5C-9F51-1524E6387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Rectangle 23">
            <a:extLst>
              <a:ext uri="{FF2B5EF4-FFF2-40B4-BE49-F238E27FC236}">
                <a16:creationId xmlns:a16="http://schemas.microsoft.com/office/drawing/2014/main" id="{770BB991-7BEF-4013-B06E-48E27A78D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壹、方案推動架構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5" name="資料庫圖表 14">
            <a:extLst>
              <a:ext uri="{FF2B5EF4-FFF2-40B4-BE49-F238E27FC236}">
                <a16:creationId xmlns:a16="http://schemas.microsoft.com/office/drawing/2014/main" id="{AB9C303D-23F2-4977-8BCA-95EDCACCF1EF}"/>
              </a:ext>
            </a:extLst>
          </p:cNvPr>
          <p:cNvGraphicFramePr/>
          <p:nvPr/>
        </p:nvGraphicFramePr>
        <p:xfrm>
          <a:off x="304800" y="2362200"/>
          <a:ext cx="8728075" cy="4117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655" name="AutoShape 18">
            <a:extLst>
              <a:ext uri="{FF2B5EF4-FFF2-40B4-BE49-F238E27FC236}">
                <a16:creationId xmlns:a16="http://schemas.microsoft.com/office/drawing/2014/main" id="{EA505892-B3A4-4009-A90B-4D3C0D60D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600200"/>
            <a:ext cx="2879725" cy="6223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六、審查作業</a:t>
            </a:r>
            <a:endParaRPr lang="en-US" altLang="zh-TW" sz="110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656" name="文字方塊 7">
            <a:extLst>
              <a:ext uri="{FF2B5EF4-FFF2-40B4-BE49-F238E27FC236}">
                <a16:creationId xmlns:a16="http://schemas.microsoft.com/office/drawing/2014/main" id="{12BE9B21-A536-4C12-830E-E917DE522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8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12">
            <a:extLst>
              <a:ext uri="{FF2B5EF4-FFF2-40B4-BE49-F238E27FC236}">
                <a16:creationId xmlns:a16="http://schemas.microsoft.com/office/drawing/2014/main" id="{358770AE-46E4-4EB2-9733-1AD166D6AA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2250" y="4802188"/>
            <a:ext cx="323850" cy="395287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092" tIns="45546" rIns="91092" bIns="45546" anchor="ctr"/>
          <a:lstStyle/>
          <a:p>
            <a:endParaRPr lang="zh-TW" altLang="en-US"/>
          </a:p>
        </p:txBody>
      </p:sp>
      <p:sp>
        <p:nvSpPr>
          <p:cNvPr id="29699" name="Text Box 4">
            <a:extLst>
              <a:ext uri="{FF2B5EF4-FFF2-40B4-BE49-F238E27FC236}">
                <a16:creationId xmlns:a16="http://schemas.microsoft.com/office/drawing/2014/main" id="{8329BACB-ADC9-430C-B141-52BBFDF8E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2786063"/>
            <a:ext cx="20018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92" tIns="45546" rIns="91092" bIns="45546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00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建置青年線上填報系統與亮點</a:t>
            </a:r>
            <a:r>
              <a:rPr kumimoji="0" lang="en-US" altLang="zh-TW" sz="200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200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輔導通報系統</a:t>
            </a:r>
            <a:endParaRPr kumimoji="0" lang="en-US" altLang="zh-TW" sz="2000">
              <a:solidFill>
                <a:srgbClr val="00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700" name="Rectangle 5">
            <a:extLst>
              <a:ext uri="{FF2B5EF4-FFF2-40B4-BE49-F238E27FC236}">
                <a16:creationId xmlns:a16="http://schemas.microsoft.com/office/drawing/2014/main" id="{73213806-DEA3-4008-827E-518172BE1B01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3299619" y="3967957"/>
            <a:ext cx="796925" cy="706437"/>
          </a:xfrm>
          <a:prstGeom prst="rect">
            <a:avLst/>
          </a:prstGeom>
          <a:gradFill rotWithShape="1">
            <a:gsLst>
              <a:gs pos="0">
                <a:srgbClr val="FF7C80"/>
              </a:gs>
              <a:gs pos="100000">
                <a:srgbClr val="FCFCFC"/>
              </a:gs>
              <a:gs pos="100000">
                <a:srgbClr val="FCFCFC"/>
              </a:gs>
            </a:gsLst>
            <a:lin ang="162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rot="10800000" vert="eaVert" wrap="none" lIns="91092" tIns="45546" rIns="91092" bIns="45546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en-US" sz="1900"/>
          </a:p>
        </p:txBody>
      </p:sp>
      <p:sp>
        <p:nvSpPr>
          <p:cNvPr id="29701" name="Rectangle 7">
            <a:extLst>
              <a:ext uri="{FF2B5EF4-FFF2-40B4-BE49-F238E27FC236}">
                <a16:creationId xmlns:a16="http://schemas.microsoft.com/office/drawing/2014/main" id="{DCBC4252-6D77-44A1-9DBC-4B247CE74F2C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3956051" y="5167312"/>
            <a:ext cx="715962" cy="6651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263E17"/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rot="10800000" vert="eaVert" wrap="none" lIns="91092" tIns="45546" rIns="91092" bIns="45546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en-US" sz="1900"/>
          </a:p>
        </p:txBody>
      </p:sp>
      <p:sp>
        <p:nvSpPr>
          <p:cNvPr id="29702" name="Rectangle 3">
            <a:extLst>
              <a:ext uri="{FF2B5EF4-FFF2-40B4-BE49-F238E27FC236}">
                <a16:creationId xmlns:a16="http://schemas.microsoft.com/office/drawing/2014/main" id="{3BDC29DA-95A5-4CD2-BAFE-D86C66BC782B}"/>
              </a:ext>
            </a:extLst>
          </p:cNvPr>
          <p:cNvSpPr>
            <a:spLocks noChangeArrowheads="1"/>
          </p:cNvSpPr>
          <p:nvPr/>
        </p:nvSpPr>
        <p:spPr bwMode="gray">
          <a:xfrm rot="2110602">
            <a:off x="5884863" y="2344738"/>
            <a:ext cx="720725" cy="787400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lIns="91092" tIns="45546" rIns="91092" bIns="45546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kumimoji="0" lang="zh-TW" altLang="en-US" sz="1800">
              <a:ea typeface="華康中黑體(P)" pitchFamily="34" charset="-12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B83805-66EC-42B5-B52E-FC59B6646726}"/>
              </a:ext>
            </a:extLst>
          </p:cNvPr>
          <p:cNvSpPr>
            <a:spLocks noChangeArrowheads="1"/>
          </p:cNvSpPr>
          <p:nvPr/>
        </p:nvSpPr>
        <p:spPr bwMode="gray">
          <a:xfrm rot="2552920">
            <a:off x="4905375" y="4078288"/>
            <a:ext cx="720725" cy="784225"/>
          </a:xfrm>
          <a:prstGeom prst="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lIns="91092" tIns="45546" rIns="91092" bIns="45546" anchor="ctr"/>
          <a:lstStyle/>
          <a:p>
            <a:pPr eaLnBrk="1" hangingPunct="1">
              <a:defRPr/>
            </a:pPr>
            <a:endParaRPr kumimoji="0" lang="zh-TW" altLang="en-US"/>
          </a:p>
        </p:txBody>
      </p:sp>
      <p:sp>
        <p:nvSpPr>
          <p:cNvPr id="29708" name="Line 13">
            <a:extLst>
              <a:ext uri="{FF2B5EF4-FFF2-40B4-BE49-F238E27FC236}">
                <a16:creationId xmlns:a16="http://schemas.microsoft.com/office/drawing/2014/main" id="{E3C65D35-9EE2-4255-A00E-41DE0216AB9A}"/>
              </a:ext>
            </a:extLst>
          </p:cNvPr>
          <p:cNvSpPr>
            <a:spLocks noChangeShapeType="1"/>
          </p:cNvSpPr>
          <p:nvPr/>
        </p:nvSpPr>
        <p:spPr bwMode="auto">
          <a:xfrm rot="20291266" flipV="1">
            <a:off x="4578350" y="4848225"/>
            <a:ext cx="468313" cy="252413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092" tIns="45546" rIns="91092" bIns="45546" anchor="ctr"/>
          <a:lstStyle/>
          <a:p>
            <a:endParaRPr lang="zh-TW" altLang="en-US"/>
          </a:p>
        </p:txBody>
      </p:sp>
      <p:sp>
        <p:nvSpPr>
          <p:cNvPr id="29709" name="Line 14">
            <a:extLst>
              <a:ext uri="{FF2B5EF4-FFF2-40B4-BE49-F238E27FC236}">
                <a16:creationId xmlns:a16="http://schemas.microsoft.com/office/drawing/2014/main" id="{D5A92E5E-7580-41CF-A844-8BAF8450A1DE}"/>
              </a:ext>
            </a:extLst>
          </p:cNvPr>
          <p:cNvSpPr>
            <a:spLocks noChangeShapeType="1"/>
          </p:cNvSpPr>
          <p:nvPr/>
        </p:nvSpPr>
        <p:spPr bwMode="auto">
          <a:xfrm rot="20291266" flipV="1">
            <a:off x="5353050" y="3389313"/>
            <a:ext cx="900113" cy="504825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092" tIns="45546" rIns="91092" bIns="45546" anchor="ctr"/>
          <a:lstStyle/>
          <a:p>
            <a:endParaRPr lang="zh-TW" altLang="en-US"/>
          </a:p>
        </p:txBody>
      </p:sp>
      <p:sp>
        <p:nvSpPr>
          <p:cNvPr id="29710" name="Text Box 17">
            <a:extLst>
              <a:ext uri="{FF2B5EF4-FFF2-40B4-BE49-F238E27FC236}">
                <a16:creationId xmlns:a16="http://schemas.microsoft.com/office/drawing/2014/main" id="{359D2559-1AF3-4584-ACD0-25613C3D0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629150"/>
            <a:ext cx="2798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92" tIns="45546" rIns="91092" bIns="45546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00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定期管考填報系統資料</a:t>
            </a:r>
            <a:endParaRPr kumimoji="0" lang="en-US" altLang="zh-TW" sz="200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711" name="Rectangle 19">
            <a:extLst>
              <a:ext uri="{FF2B5EF4-FFF2-40B4-BE49-F238E27FC236}">
                <a16:creationId xmlns:a16="http://schemas.microsoft.com/office/drawing/2014/main" id="{2CC3C39B-676B-4023-B8F6-C86180AA0518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05600" y="3001963"/>
            <a:ext cx="21939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92" tIns="45546" rIns="91092" bIns="45546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00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彙整青年輔導紀錄並</a:t>
            </a:r>
            <a:r>
              <a:rPr kumimoji="0" lang="zh-TW" altLang="zh-TW" sz="200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檢討</a:t>
            </a:r>
            <a:r>
              <a:rPr kumimoji="0" lang="zh-TW" altLang="en-US" sz="200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輔導作業事宜</a:t>
            </a:r>
            <a:endParaRPr kumimoji="0" lang="en-US" altLang="zh-TW" sz="2000">
              <a:solidFill>
                <a:srgbClr val="00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712" name="Rectangle 20">
            <a:extLst>
              <a:ext uri="{FF2B5EF4-FFF2-40B4-BE49-F238E27FC236}">
                <a16:creationId xmlns:a16="http://schemas.microsoft.com/office/drawing/2014/main" id="{9CAF1429-E54F-4A7A-AD0C-3D01733846B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274888" y="6172200"/>
            <a:ext cx="4659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92" tIns="45546" rIns="91092" bIns="45546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00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對通報適應困難個案，進行專案輔導</a:t>
            </a:r>
            <a:endParaRPr kumimoji="0" lang="en-US" altLang="zh-TW" sz="2000">
              <a:solidFill>
                <a:srgbClr val="00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713" name="Rectangle 5">
            <a:extLst>
              <a:ext uri="{FF2B5EF4-FFF2-40B4-BE49-F238E27FC236}">
                <a16:creationId xmlns:a16="http://schemas.microsoft.com/office/drawing/2014/main" id="{B910B631-010A-4852-8FFB-AFF74B813FB3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415381" y="2455069"/>
            <a:ext cx="815975" cy="731838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rot="10800000" vert="eaVert" wrap="none" lIns="91092" tIns="45546" rIns="91092" bIns="45546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en-US" sz="1900"/>
          </a:p>
        </p:txBody>
      </p:sp>
      <p:sp>
        <p:nvSpPr>
          <p:cNvPr id="29714" name="Line 12">
            <a:extLst>
              <a:ext uri="{FF2B5EF4-FFF2-40B4-BE49-F238E27FC236}">
                <a16:creationId xmlns:a16="http://schemas.microsoft.com/office/drawing/2014/main" id="{AA57B881-BF76-449B-B221-ACF63C02E3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2138" y="3325813"/>
            <a:ext cx="503237" cy="684212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092" tIns="45546" rIns="91092" bIns="45546" anchor="ctr"/>
          <a:lstStyle/>
          <a:p>
            <a:endParaRPr lang="zh-TW" altLang="en-US"/>
          </a:p>
        </p:txBody>
      </p:sp>
      <p:sp>
        <p:nvSpPr>
          <p:cNvPr id="29715" name="矩形 17">
            <a:extLst>
              <a:ext uri="{FF2B5EF4-FFF2-40B4-BE49-F238E27FC236}">
                <a16:creationId xmlns:a16="http://schemas.microsoft.com/office/drawing/2014/main" id="{FE1B3E6B-3BD7-4650-8358-36215A398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702175"/>
            <a:ext cx="29289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92" tIns="45546" rIns="91092" bIns="45546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00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進行青年實地抽樣訪問，發現問題與故事亮點</a:t>
            </a:r>
          </a:p>
        </p:txBody>
      </p:sp>
      <p:sp>
        <p:nvSpPr>
          <p:cNvPr id="29716" name="文字方塊 18">
            <a:extLst>
              <a:ext uri="{FF2B5EF4-FFF2-40B4-BE49-F238E27FC236}">
                <a16:creationId xmlns:a16="http://schemas.microsoft.com/office/drawing/2014/main" id="{3DFFBB01-81D0-4EBA-954B-C2E6C71C5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293938"/>
            <a:ext cx="5032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92" tIns="45546" rIns="91092" bIns="45546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5400">
                <a:solidFill>
                  <a:srgbClr val="FF0000"/>
                </a:solidFill>
              </a:rPr>
              <a:t>5</a:t>
            </a:r>
            <a:endParaRPr kumimoji="0" lang="zh-TW" altLang="en-US" sz="5400">
              <a:solidFill>
                <a:srgbClr val="FF0000"/>
              </a:solidFill>
            </a:endParaRPr>
          </a:p>
        </p:txBody>
      </p:sp>
      <p:sp>
        <p:nvSpPr>
          <p:cNvPr id="29717" name="文字方塊 19">
            <a:extLst>
              <a:ext uri="{FF2B5EF4-FFF2-40B4-BE49-F238E27FC236}">
                <a16:creationId xmlns:a16="http://schemas.microsoft.com/office/drawing/2014/main" id="{BBD20F8A-B151-4D82-8046-99072925C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5388" y="3938588"/>
            <a:ext cx="503237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92" tIns="45546" rIns="91092" bIns="45546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5400">
                <a:solidFill>
                  <a:srgbClr val="FF0000"/>
                </a:solidFill>
              </a:rPr>
              <a:t>4</a:t>
            </a:r>
            <a:endParaRPr kumimoji="0" lang="zh-TW" altLang="en-US" sz="5400">
              <a:solidFill>
                <a:srgbClr val="FF0000"/>
              </a:solidFill>
            </a:endParaRPr>
          </a:p>
        </p:txBody>
      </p:sp>
      <p:sp>
        <p:nvSpPr>
          <p:cNvPr id="29718" name="文字方塊 20">
            <a:extLst>
              <a:ext uri="{FF2B5EF4-FFF2-40B4-BE49-F238E27FC236}">
                <a16:creationId xmlns:a16="http://schemas.microsoft.com/office/drawing/2014/main" id="{E5A24936-5996-4C85-8D79-5951D359F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5588" y="5030788"/>
            <a:ext cx="5064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92" tIns="45546" rIns="91092" bIns="45546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5400">
                <a:solidFill>
                  <a:srgbClr val="FF0000"/>
                </a:solidFill>
              </a:rPr>
              <a:t>3</a:t>
            </a:r>
            <a:endParaRPr kumimoji="0" lang="zh-TW" altLang="en-US" sz="5400">
              <a:solidFill>
                <a:srgbClr val="FF0000"/>
              </a:solidFill>
            </a:endParaRPr>
          </a:p>
        </p:txBody>
      </p:sp>
      <p:sp>
        <p:nvSpPr>
          <p:cNvPr id="29719" name="文字方塊 21">
            <a:extLst>
              <a:ext uri="{FF2B5EF4-FFF2-40B4-BE49-F238E27FC236}">
                <a16:creationId xmlns:a16="http://schemas.microsoft.com/office/drawing/2014/main" id="{21A657F0-4503-42B0-875D-1B0D8F155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3879850"/>
            <a:ext cx="50323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92" tIns="45546" rIns="91092" bIns="45546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5400">
                <a:solidFill>
                  <a:srgbClr val="FF0000"/>
                </a:solidFill>
              </a:rPr>
              <a:t>2</a:t>
            </a:r>
            <a:endParaRPr kumimoji="0" lang="zh-TW" altLang="en-US" sz="5400">
              <a:solidFill>
                <a:srgbClr val="FF0000"/>
              </a:solidFill>
            </a:endParaRPr>
          </a:p>
        </p:txBody>
      </p:sp>
      <p:sp>
        <p:nvSpPr>
          <p:cNvPr id="29720" name="文字方塊 22">
            <a:extLst>
              <a:ext uri="{FF2B5EF4-FFF2-40B4-BE49-F238E27FC236}">
                <a16:creationId xmlns:a16="http://schemas.microsoft.com/office/drawing/2014/main" id="{7505ABA5-F9F2-4935-9AA5-B7E2BF02B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4763" y="2366963"/>
            <a:ext cx="503237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92" tIns="45546" rIns="91092" bIns="45546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5400">
                <a:solidFill>
                  <a:srgbClr val="FF0000"/>
                </a:solidFill>
              </a:rPr>
              <a:t>1</a:t>
            </a:r>
            <a:endParaRPr kumimoji="0" lang="zh-TW" altLang="en-US" sz="5400">
              <a:solidFill>
                <a:srgbClr val="FF0000"/>
              </a:solidFill>
            </a:endParaRPr>
          </a:p>
        </p:txBody>
      </p:sp>
      <p:sp>
        <p:nvSpPr>
          <p:cNvPr id="29721" name="投影片編號版面配置區 2">
            <a:extLst>
              <a:ext uri="{FF2B5EF4-FFF2-40B4-BE49-F238E27FC236}">
                <a16:creationId xmlns:a16="http://schemas.microsoft.com/office/drawing/2014/main" id="{FEA8B30E-CDEF-4A89-B4C6-3E90C6D4A3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37563" y="6491288"/>
            <a:ext cx="803275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8E562D-314E-4C4F-908C-DF2EDEFFA489}" type="slidenum">
              <a:rPr kumimoji="0" lang="en-US" altLang="zh-TW" sz="16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kumimoji="0" lang="en-US" altLang="zh-TW" sz="1600">
              <a:solidFill>
                <a:schemeClr val="bg1"/>
              </a:solidFill>
            </a:endParaRPr>
          </a:p>
        </p:txBody>
      </p:sp>
      <p:sp>
        <p:nvSpPr>
          <p:cNvPr id="25" name="標題 7">
            <a:extLst>
              <a:ext uri="{FF2B5EF4-FFF2-40B4-BE49-F238E27FC236}">
                <a16:creationId xmlns:a16="http://schemas.microsoft.com/office/drawing/2014/main" id="{E93A5482-46A8-46DF-9914-1ACD46332750}"/>
              </a:ext>
            </a:extLst>
          </p:cNvPr>
          <p:cNvSpPr txBox="1">
            <a:spLocks/>
          </p:cNvSpPr>
          <p:nvPr/>
        </p:nvSpPr>
        <p:spPr>
          <a:xfrm>
            <a:off x="3000375" y="2547938"/>
            <a:ext cx="3400425" cy="82708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zh-TW" altLang="en-US" sz="2800" kern="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職場追蹤輔導</a:t>
            </a:r>
            <a:endParaRPr lang="zh-TW" altLang="en-US" sz="2800" kern="0" dirty="0">
              <a:solidFill>
                <a:srgbClr val="006600"/>
              </a:solidFill>
            </a:endParaRP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8FF95FDC-5206-4C69-AAA1-90ECE4C67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5800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5B0BEB2-8531-43B0-AA0E-65B37F76E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8975"/>
            <a:ext cx="685800" cy="612775"/>
          </a:xfrm>
          <a:prstGeom prst="rect">
            <a:avLst/>
          </a:prstGeom>
          <a:solidFill>
            <a:srgbClr val="00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2065338" lvl="2" indent="-2065338" algn="ctr">
              <a:lnSpc>
                <a:spcPct val="125000"/>
              </a:lnSpc>
              <a:spcBef>
                <a:spcPts val="0"/>
              </a:spcBef>
              <a:defRPr/>
            </a:pPr>
            <a:endParaRPr lang="en-US" altLang="zh-TW" sz="3200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Rectangle 23">
            <a:extLst>
              <a:ext uri="{FF2B5EF4-FFF2-40B4-BE49-F238E27FC236}">
                <a16:creationId xmlns:a16="http://schemas.microsoft.com/office/drawing/2014/main" id="{E4D2205E-E322-4240-A510-86AEA059C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8975"/>
            <a:ext cx="5486400" cy="612775"/>
          </a:xfrm>
          <a:prstGeom prst="rect">
            <a:avLst/>
          </a:prstGeom>
          <a:solidFill>
            <a:srgbClr val="CAFEE3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2">
              <a:defRPr/>
            </a:pPr>
            <a:r>
              <a:rPr lang="zh-TW" altLang="en-US" sz="32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壹、方案推動架構</a:t>
            </a:r>
            <a:endParaRPr lang="en-US" altLang="zh-TW" sz="32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726" name="AutoShape 18">
            <a:extLst>
              <a:ext uri="{FF2B5EF4-FFF2-40B4-BE49-F238E27FC236}">
                <a16:creationId xmlns:a16="http://schemas.microsoft.com/office/drawing/2014/main" id="{B5D2B7A5-B8ED-4716-8B0F-B7F07673D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600200"/>
            <a:ext cx="2879725" cy="6223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lIns="90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七、職場輔導</a:t>
            </a:r>
            <a:endParaRPr lang="en-US" altLang="zh-TW" sz="110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727" name="文字方塊 26">
            <a:extLst>
              <a:ext uri="{FF2B5EF4-FFF2-40B4-BE49-F238E27FC236}">
                <a16:creationId xmlns:a16="http://schemas.microsoft.com/office/drawing/2014/main" id="{7F186C74-A1F6-4B70-8CDE-9AB015C66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17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華康中黑體(P)" pitchFamily="34" charset="-120"/>
              </a:defRPr>
            </a:lvl9pPr>
          </a:lstStyle>
          <a:p>
            <a:pPr algn="ctr"/>
            <a:r>
              <a:rPr lang="en-US" altLang="zh-TW">
                <a:solidFill>
                  <a:srgbClr val="003399"/>
                </a:solidFill>
              </a:rPr>
              <a:t>9</a:t>
            </a:r>
            <a:endParaRPr lang="zh-TW" altLang="en-US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華康中黑體(P)" pitchFamily="34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華康中黑體(P)" pitchFamily="34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7405</TotalTime>
  <Words>4547</Words>
  <Application>Microsoft Office PowerPoint</Application>
  <PresentationFormat>如螢幕大小 (4:3)</PresentationFormat>
  <Paragraphs>679</Paragraphs>
  <Slides>32</Slides>
  <Notes>31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42" baseType="lpstr">
      <vt:lpstr>Arial</vt:lpstr>
      <vt:lpstr>華康中黑體(P)</vt:lpstr>
      <vt:lpstr>新細明體</vt:lpstr>
      <vt:lpstr>微軟正黑體</vt:lpstr>
      <vt:lpstr>Times New Roman</vt:lpstr>
      <vt:lpstr>Calibri</vt:lpstr>
      <vt:lpstr>Wingdings</vt:lpstr>
      <vt:lpstr>Tw Cen MT</vt:lpstr>
      <vt:lpstr>+mj-lt</vt:lpstr>
      <vt:lpstr>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陳品齊</cp:lastModifiedBy>
  <cp:revision>608</cp:revision>
  <cp:lastPrinted>2018-09-27T01:40:11Z</cp:lastPrinted>
  <dcterms:created xsi:type="dcterms:W3CDTF">1601-01-01T00:00:00Z</dcterms:created>
  <dcterms:modified xsi:type="dcterms:W3CDTF">2022-10-19T01:27:21Z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