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7"/>
  </p:notesMasterIdLst>
  <p:handoutMasterIdLst>
    <p:handoutMasterId r:id="rId48"/>
  </p:handoutMasterIdLst>
  <p:sldIdLst>
    <p:sldId id="392" r:id="rId2"/>
    <p:sldId id="294" r:id="rId3"/>
    <p:sldId id="295" r:id="rId4"/>
    <p:sldId id="288" r:id="rId5"/>
    <p:sldId id="333" r:id="rId6"/>
    <p:sldId id="335" r:id="rId7"/>
    <p:sldId id="336" r:id="rId8"/>
    <p:sldId id="380" r:id="rId9"/>
    <p:sldId id="381" r:id="rId10"/>
    <p:sldId id="414" r:id="rId11"/>
    <p:sldId id="389" r:id="rId12"/>
    <p:sldId id="426" r:id="rId13"/>
    <p:sldId id="383" r:id="rId14"/>
    <p:sldId id="384" r:id="rId15"/>
    <p:sldId id="386" r:id="rId16"/>
    <p:sldId id="385" r:id="rId17"/>
    <p:sldId id="387" r:id="rId18"/>
    <p:sldId id="310" r:id="rId19"/>
    <p:sldId id="416" r:id="rId20"/>
    <p:sldId id="337" r:id="rId21"/>
    <p:sldId id="339" r:id="rId22"/>
    <p:sldId id="417" r:id="rId23"/>
    <p:sldId id="341" r:id="rId24"/>
    <p:sldId id="347" r:id="rId25"/>
    <p:sldId id="375" r:id="rId26"/>
    <p:sldId id="390" r:id="rId27"/>
    <p:sldId id="418" r:id="rId28"/>
    <p:sldId id="411" r:id="rId29"/>
    <p:sldId id="331" r:id="rId30"/>
    <p:sldId id="301" r:id="rId31"/>
    <p:sldId id="283" r:id="rId32"/>
    <p:sldId id="298" r:id="rId33"/>
    <p:sldId id="419" r:id="rId34"/>
    <p:sldId id="420" r:id="rId35"/>
    <p:sldId id="342" r:id="rId36"/>
    <p:sldId id="421" r:id="rId37"/>
    <p:sldId id="344" r:id="rId38"/>
    <p:sldId id="373" r:id="rId39"/>
    <p:sldId id="372" r:id="rId40"/>
    <p:sldId id="379" r:id="rId41"/>
    <p:sldId id="422" r:id="rId42"/>
    <p:sldId id="424" r:id="rId43"/>
    <p:sldId id="425" r:id="rId44"/>
    <p:sldId id="334" r:id="rId45"/>
    <p:sldId id="309" r:id="rId4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5"/>
    <a:srgbClr val="D0E3EA"/>
    <a:srgbClr val="FDEFE9"/>
    <a:srgbClr val="FCDDCF"/>
    <a:srgbClr val="0E7472"/>
    <a:srgbClr val="F7F7F7"/>
    <a:srgbClr val="118D8A"/>
    <a:srgbClr val="17C3BF"/>
    <a:srgbClr val="73BED3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816" autoAdjust="0"/>
  </p:normalViewPr>
  <p:slideViewPr>
    <p:cSldViewPr snapToGrid="0">
      <p:cViewPr varScale="1">
        <p:scale>
          <a:sx n="105" d="100"/>
          <a:sy n="105" d="100"/>
        </p:scale>
        <p:origin x="20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5A7DD-5819-4B35-89C5-AFE81F2BC3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1F487B8-2CFE-41EE-955B-747B81F895E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3B20B-B18E-4436-9A6B-2F3C69642677}" type="par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869B06EE-D093-4CC9-905C-88C64E542CAD}" type="sib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79E1C1D9-226A-4119-B39B-C644D8B22F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gm:t>
    </dgm:pt>
    <dgm:pt modelId="{51A1890D-02E0-4F63-92DF-221F65CB8CF7}" type="par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DE93AD12-E7CF-4BF8-9CCF-54F74AA596A1}" type="sib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CF8B97A6-369A-4F78-8FF0-803572E91632}">
      <dgm:prSet custT="1"/>
      <dgm:spPr/>
      <dgm:t>
        <a:bodyPr/>
        <a:lstStyle/>
        <a:p>
          <a:pPr rtl="0"/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DA880D-CFFD-4F22-9C6D-A78B8F4BEA91}" type="par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D00D3B82-042F-470C-8AAE-913C14369966}" type="sib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EC6A0457-9255-4E03-BA38-9F9B85E2F908}">
      <dgm:prSet custT="1"/>
      <dgm:spPr/>
      <dgm:t>
        <a:bodyPr/>
        <a:lstStyle/>
        <a:p>
          <a:pPr rtl="0"/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8C7C4E-CDD5-480C-BA1F-7F53AA27F292}" type="par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D4A00A0D-BA1B-414A-ADB9-385A105961C4}" type="sib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288131CC-CDD6-461B-AB6D-C6E43420040D}">
      <dgm:prSet custT="1"/>
      <dgm:spPr/>
      <dgm:t>
        <a:bodyPr/>
        <a:lstStyle/>
        <a:p>
          <a:pPr algn="l" rtl="0"/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zh-TW" sz="15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220933-3136-4710-A2B9-631126EAF365}" type="par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D15B0344-556B-4043-9FB8-D54CC9546231}" type="sib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ACC073F8-B935-4030-ADF8-853B9D9C1354}">
      <dgm:prSet custT="1"/>
      <dgm:spPr/>
      <dgm:t>
        <a:bodyPr/>
        <a:lstStyle/>
        <a:p>
          <a:pPr algn="l" rtl="0"/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1500" b="1" i="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4165ED-A38D-4863-9211-4BFC1AF7471C}" type="par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0F82A2E6-DEAC-4739-8917-4EE3971535E1}" type="sib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503AF061-25AE-400A-8C46-5EB39DDD1DAC}" type="pres">
      <dgm:prSet presAssocID="{21D5A7DD-5819-4B35-89C5-AFE81F2BC340}" presName="Name0" presStyleCnt="0">
        <dgm:presLayoutVars>
          <dgm:dir/>
          <dgm:animLvl val="lvl"/>
          <dgm:resizeHandles val="exact"/>
        </dgm:presLayoutVars>
      </dgm:prSet>
      <dgm:spPr/>
    </dgm:pt>
    <dgm:pt modelId="{601EA432-B8F5-4D9F-9B63-74D001CD3006}" type="pres">
      <dgm:prSet presAssocID="{61F487B8-2CFE-41EE-955B-747B81F895E3}" presName="linNode" presStyleCnt="0"/>
      <dgm:spPr/>
    </dgm:pt>
    <dgm:pt modelId="{39704D24-4F52-4F92-B979-78E86C7F0088}" type="pres">
      <dgm:prSet presAssocID="{61F487B8-2CFE-41EE-955B-747B81F895E3}" presName="parentText" presStyleLbl="node1" presStyleIdx="0" presStyleCnt="2" custScaleX="83782" custScaleY="114359">
        <dgm:presLayoutVars>
          <dgm:chMax val="1"/>
          <dgm:bulletEnabled val="1"/>
        </dgm:presLayoutVars>
      </dgm:prSet>
      <dgm:spPr/>
    </dgm:pt>
    <dgm:pt modelId="{9CE0BA3A-A84F-44EC-B0F6-2FAFE3BA7380}" type="pres">
      <dgm:prSet presAssocID="{61F487B8-2CFE-41EE-955B-747B81F895E3}" presName="descendantText" presStyleLbl="alignAccFollowNode1" presStyleIdx="0" presStyleCnt="2" custScaleX="110296" custScaleY="118659">
        <dgm:presLayoutVars>
          <dgm:bulletEnabled val="1"/>
        </dgm:presLayoutVars>
      </dgm:prSet>
      <dgm:spPr/>
    </dgm:pt>
    <dgm:pt modelId="{718D8F45-974F-4908-887B-FB61A6E4F933}" type="pres">
      <dgm:prSet presAssocID="{869B06EE-D093-4CC9-905C-88C64E542CAD}" presName="sp" presStyleCnt="0"/>
      <dgm:spPr/>
    </dgm:pt>
    <dgm:pt modelId="{D5E3638A-5064-4ACF-8636-A7144D82BB75}" type="pres">
      <dgm:prSet presAssocID="{79E1C1D9-226A-4119-B39B-C644D8B22F48}" presName="linNode" presStyleCnt="0"/>
      <dgm:spPr/>
    </dgm:pt>
    <dgm:pt modelId="{C49041FD-D2A6-4D8C-B302-62ABBFB07E50}" type="pres">
      <dgm:prSet presAssocID="{79E1C1D9-226A-4119-B39B-C644D8B22F48}" presName="parentText" presStyleLbl="node1" presStyleIdx="1" presStyleCnt="2" custScaleX="86496" custScaleY="124718">
        <dgm:presLayoutVars>
          <dgm:chMax val="1"/>
          <dgm:bulletEnabled val="1"/>
        </dgm:presLayoutVars>
      </dgm:prSet>
      <dgm:spPr/>
    </dgm:pt>
    <dgm:pt modelId="{1D8037B6-92E7-4895-83BF-77F07700C640}" type="pres">
      <dgm:prSet presAssocID="{79E1C1D9-226A-4119-B39B-C644D8B22F48}" presName="descendantText" presStyleLbl="alignAccFollowNode1" presStyleIdx="1" presStyleCnt="2" custScaleX="113119" custScaleY="126603" custLinFactNeighborY="1518">
        <dgm:presLayoutVars>
          <dgm:bulletEnabled val="1"/>
        </dgm:presLayoutVars>
      </dgm:prSet>
      <dgm:spPr/>
    </dgm:pt>
  </dgm:ptLst>
  <dgm:cxnLst>
    <dgm:cxn modelId="{2D76CA09-A241-42F1-B0FD-9DF2E822DC88}" type="presOf" srcId="{ACC073F8-B935-4030-ADF8-853B9D9C1354}" destId="{9CE0BA3A-A84F-44EC-B0F6-2FAFE3BA7380}" srcOrd="0" destOrd="1" presId="urn:microsoft.com/office/officeart/2005/8/layout/vList5"/>
    <dgm:cxn modelId="{3893B119-82A8-45CA-98D5-0F978A522337}" type="presOf" srcId="{EC6A0457-9255-4E03-BA38-9F9B85E2F908}" destId="{1D8037B6-92E7-4895-83BF-77F07700C640}" srcOrd="0" destOrd="1" presId="urn:microsoft.com/office/officeart/2005/8/layout/vList5"/>
    <dgm:cxn modelId="{3606C51E-6864-4720-A912-061A32CC9127}" type="presOf" srcId="{21D5A7DD-5819-4B35-89C5-AFE81F2BC340}" destId="{503AF061-25AE-400A-8C46-5EB39DDD1DAC}" srcOrd="0" destOrd="0" presId="urn:microsoft.com/office/officeart/2005/8/layout/vList5"/>
    <dgm:cxn modelId="{D9B86E2C-D8E9-48D3-99F5-FAC93913E299}" srcId="{79E1C1D9-226A-4119-B39B-C644D8B22F48}" destId="{EC6A0457-9255-4E03-BA38-9F9B85E2F908}" srcOrd="1" destOrd="0" parTransId="{308C7C4E-CDD5-480C-BA1F-7F53AA27F292}" sibTransId="{D4A00A0D-BA1B-414A-ADB9-385A105961C4}"/>
    <dgm:cxn modelId="{7CE02733-F740-4357-BB27-6B4CE01CFF8F}" srcId="{61F487B8-2CFE-41EE-955B-747B81F895E3}" destId="{ACC073F8-B935-4030-ADF8-853B9D9C1354}" srcOrd="1" destOrd="0" parTransId="{7B4165ED-A38D-4863-9211-4BFC1AF7471C}" sibTransId="{0F82A2E6-DEAC-4739-8917-4EE3971535E1}"/>
    <dgm:cxn modelId="{6F24BC36-AC23-4B42-B648-D1514F4FDD21}" type="presOf" srcId="{CF8B97A6-369A-4F78-8FF0-803572E91632}" destId="{1D8037B6-92E7-4895-83BF-77F07700C640}" srcOrd="0" destOrd="0" presId="urn:microsoft.com/office/officeart/2005/8/layout/vList5"/>
    <dgm:cxn modelId="{2175EE37-D677-4FB6-8AB9-C59FE2747618}" srcId="{79E1C1D9-226A-4119-B39B-C644D8B22F48}" destId="{CF8B97A6-369A-4F78-8FF0-803572E91632}" srcOrd="0" destOrd="0" parTransId="{FDDA880D-CFFD-4F22-9C6D-A78B8F4BEA91}" sibTransId="{D00D3B82-042F-470C-8AAE-913C14369966}"/>
    <dgm:cxn modelId="{BF98DE48-DEB7-434E-99D8-AC7A7C4107F6}" type="presOf" srcId="{79E1C1D9-226A-4119-B39B-C644D8B22F48}" destId="{C49041FD-D2A6-4D8C-B302-62ABBFB07E50}" srcOrd="0" destOrd="0" presId="urn:microsoft.com/office/officeart/2005/8/layout/vList5"/>
    <dgm:cxn modelId="{FBFF1F80-1C2E-44CF-8AA6-B7DBAAC635C9}" type="presOf" srcId="{288131CC-CDD6-461B-AB6D-C6E43420040D}" destId="{9CE0BA3A-A84F-44EC-B0F6-2FAFE3BA7380}" srcOrd="0" destOrd="0" presId="urn:microsoft.com/office/officeart/2005/8/layout/vList5"/>
    <dgm:cxn modelId="{3F51729A-099E-48BF-A028-D530C8489E5A}" srcId="{21D5A7DD-5819-4B35-89C5-AFE81F2BC340}" destId="{61F487B8-2CFE-41EE-955B-747B81F895E3}" srcOrd="0" destOrd="0" parTransId="{0373B20B-B18E-4436-9A6B-2F3C69642677}" sibTransId="{869B06EE-D093-4CC9-905C-88C64E542CAD}"/>
    <dgm:cxn modelId="{15A0BAAA-9C15-4EB0-A07B-F7B259A9A19A}" srcId="{61F487B8-2CFE-41EE-955B-747B81F895E3}" destId="{288131CC-CDD6-461B-AB6D-C6E43420040D}" srcOrd="0" destOrd="0" parTransId="{ED220933-3136-4710-A2B9-631126EAF365}" sibTransId="{D15B0344-556B-4043-9FB8-D54CC9546231}"/>
    <dgm:cxn modelId="{02E1E1B2-E2E5-40FE-8B8B-F2DB3A091C1F}" srcId="{21D5A7DD-5819-4B35-89C5-AFE81F2BC340}" destId="{79E1C1D9-226A-4119-B39B-C644D8B22F48}" srcOrd="1" destOrd="0" parTransId="{51A1890D-02E0-4F63-92DF-221F65CB8CF7}" sibTransId="{DE93AD12-E7CF-4BF8-9CCF-54F74AA596A1}"/>
    <dgm:cxn modelId="{C71CF9F4-4332-4DB6-A9F0-A7C568258D7D}" type="presOf" srcId="{61F487B8-2CFE-41EE-955B-747B81F895E3}" destId="{39704D24-4F52-4F92-B979-78E86C7F0088}" srcOrd="0" destOrd="0" presId="urn:microsoft.com/office/officeart/2005/8/layout/vList5"/>
    <dgm:cxn modelId="{56E3523B-6862-4A78-8AA5-D17A4B1FE765}" type="presParOf" srcId="{503AF061-25AE-400A-8C46-5EB39DDD1DAC}" destId="{601EA432-B8F5-4D9F-9B63-74D001CD3006}" srcOrd="0" destOrd="0" presId="urn:microsoft.com/office/officeart/2005/8/layout/vList5"/>
    <dgm:cxn modelId="{CCEC7CD2-8D0A-4650-8D99-85A482076BA9}" type="presParOf" srcId="{601EA432-B8F5-4D9F-9B63-74D001CD3006}" destId="{39704D24-4F52-4F92-B979-78E86C7F0088}" srcOrd="0" destOrd="0" presId="urn:microsoft.com/office/officeart/2005/8/layout/vList5"/>
    <dgm:cxn modelId="{730EC93B-2379-4888-BCD9-6A3074B67433}" type="presParOf" srcId="{601EA432-B8F5-4D9F-9B63-74D001CD3006}" destId="{9CE0BA3A-A84F-44EC-B0F6-2FAFE3BA7380}" srcOrd="1" destOrd="0" presId="urn:microsoft.com/office/officeart/2005/8/layout/vList5"/>
    <dgm:cxn modelId="{BCF5FE15-1A3C-4506-AC1B-6C8320509133}" type="presParOf" srcId="{503AF061-25AE-400A-8C46-5EB39DDD1DAC}" destId="{718D8F45-974F-4908-887B-FB61A6E4F933}" srcOrd="1" destOrd="0" presId="urn:microsoft.com/office/officeart/2005/8/layout/vList5"/>
    <dgm:cxn modelId="{6DB1519A-C0D2-4C57-83D6-4F41A33BCDC8}" type="presParOf" srcId="{503AF061-25AE-400A-8C46-5EB39DDD1DAC}" destId="{D5E3638A-5064-4ACF-8636-A7144D82BB75}" srcOrd="2" destOrd="0" presId="urn:microsoft.com/office/officeart/2005/8/layout/vList5"/>
    <dgm:cxn modelId="{AD6F669A-94C6-42D2-833B-D5674D578F35}" type="presParOf" srcId="{D5E3638A-5064-4ACF-8636-A7144D82BB75}" destId="{C49041FD-D2A6-4D8C-B302-62ABBFB07E50}" srcOrd="0" destOrd="0" presId="urn:microsoft.com/office/officeart/2005/8/layout/vList5"/>
    <dgm:cxn modelId="{B647D718-1E12-4AE3-8D76-50C4C5E71C50}" type="presParOf" srcId="{D5E3638A-5064-4ACF-8636-A7144D82BB75}" destId="{1D8037B6-92E7-4895-83BF-77F07700C6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1F8EB-B0C0-4833-9843-E7F7CA879FF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596B364-3288-4042-AD6E-DBB931EB5EC3}">
      <dgm:prSet custT="1"/>
      <dgm:spPr/>
      <dgm:t>
        <a:bodyPr/>
        <a:lstStyle/>
        <a:p>
          <a:pPr rtl="0"/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944B8D-B803-4BF2-A986-B14640FE8717}" type="parTrans" cxnId="{95A873CC-BF96-47FB-B981-BB097A7AD02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63F69-8563-4B9A-A231-5EBF8ACC55AD}" type="sibTrans" cxnId="{95A873CC-BF96-47FB-B981-BB097A7AD02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E99D71-2225-445A-82E2-679ACE957FF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gm:t>
    </dgm:pt>
    <dgm:pt modelId="{46A44152-6330-4A51-AFCD-AE63FBF2D522}" type="parTrans" cxnId="{C38B12B3-9898-4800-AC8A-353466E0EB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F1324F-9839-471A-A0E9-0C90D3693822}" type="sibTrans" cxnId="{C38B12B3-9898-4800-AC8A-353466E0EB0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C1D4D9-775D-4365-9A50-DE95BAD61731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gm:t>
    </dgm:pt>
    <dgm:pt modelId="{D55D8CCC-E2F6-4BF3-8788-C8E091C229FB}" type="parTrans" cxnId="{FF8F5F0B-DF8E-4206-8C90-AEAC58C95CD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2A1AB5-F142-49C9-993C-5B53F734B8A9}" type="sibTrans" cxnId="{FF8F5F0B-DF8E-4206-8C90-AEAC58C95CD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BA31DA-918C-4400-875D-88BE20FAA52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gm:t>
    </dgm:pt>
    <dgm:pt modelId="{75125852-0115-4B95-AAB4-FFF4F029F1FD}" type="par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4BE9CF-1691-45B3-A657-276F10B2022A}" type="sib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9835F-97A4-4D3C-9B9B-10CFBF8B3130}" type="pres">
      <dgm:prSet presAssocID="{59F1F8EB-B0C0-4833-9843-E7F7CA879FF3}" presName="outerComposite" presStyleCnt="0">
        <dgm:presLayoutVars>
          <dgm:chMax val="5"/>
          <dgm:dir/>
          <dgm:resizeHandles val="exact"/>
        </dgm:presLayoutVars>
      </dgm:prSet>
      <dgm:spPr/>
    </dgm:pt>
    <dgm:pt modelId="{705AFBEF-90EB-4F5D-9AF1-0E01BD9EB1E6}" type="pres">
      <dgm:prSet presAssocID="{59F1F8EB-B0C0-4833-9843-E7F7CA879FF3}" presName="dummyMaxCanvas" presStyleCnt="0">
        <dgm:presLayoutVars/>
      </dgm:prSet>
      <dgm:spPr/>
    </dgm:pt>
    <dgm:pt modelId="{8DA1FCF8-2726-425A-A161-4AB3DDEFEE7E}" type="pres">
      <dgm:prSet presAssocID="{59F1F8EB-B0C0-4833-9843-E7F7CA879FF3}" presName="FourNodes_1" presStyleLbl="node1" presStyleIdx="0" presStyleCnt="4">
        <dgm:presLayoutVars>
          <dgm:bulletEnabled val="1"/>
        </dgm:presLayoutVars>
      </dgm:prSet>
      <dgm:spPr/>
    </dgm:pt>
    <dgm:pt modelId="{6087DD82-1D7B-481D-B55B-E5F0FFFB67A1}" type="pres">
      <dgm:prSet presAssocID="{59F1F8EB-B0C0-4833-9843-E7F7CA879FF3}" presName="FourNodes_2" presStyleLbl="node1" presStyleIdx="1" presStyleCnt="4">
        <dgm:presLayoutVars>
          <dgm:bulletEnabled val="1"/>
        </dgm:presLayoutVars>
      </dgm:prSet>
      <dgm:spPr/>
    </dgm:pt>
    <dgm:pt modelId="{821120C8-59D4-4EBB-8545-3F64C5CE0FB6}" type="pres">
      <dgm:prSet presAssocID="{59F1F8EB-B0C0-4833-9843-E7F7CA879FF3}" presName="FourNodes_3" presStyleLbl="node1" presStyleIdx="2" presStyleCnt="4">
        <dgm:presLayoutVars>
          <dgm:bulletEnabled val="1"/>
        </dgm:presLayoutVars>
      </dgm:prSet>
      <dgm:spPr/>
    </dgm:pt>
    <dgm:pt modelId="{E13BBEC1-4711-4F48-9DBD-2397662DC2F6}" type="pres">
      <dgm:prSet presAssocID="{59F1F8EB-B0C0-4833-9843-E7F7CA879FF3}" presName="FourNodes_4" presStyleLbl="node1" presStyleIdx="3" presStyleCnt="4" custLinFactNeighborX="0" custLinFactNeighborY="1110">
        <dgm:presLayoutVars>
          <dgm:bulletEnabled val="1"/>
        </dgm:presLayoutVars>
      </dgm:prSet>
      <dgm:spPr/>
    </dgm:pt>
    <dgm:pt modelId="{DCEC9C3D-C52B-4EEF-A7CE-E9BD1BFDBCB3}" type="pres">
      <dgm:prSet presAssocID="{59F1F8EB-B0C0-4833-9843-E7F7CA879FF3}" presName="FourConn_1-2" presStyleLbl="fgAccFollowNode1" presStyleIdx="0" presStyleCnt="3">
        <dgm:presLayoutVars>
          <dgm:bulletEnabled val="1"/>
        </dgm:presLayoutVars>
      </dgm:prSet>
      <dgm:spPr/>
    </dgm:pt>
    <dgm:pt modelId="{CED60AB2-323F-45EE-92F6-493A602239D9}" type="pres">
      <dgm:prSet presAssocID="{59F1F8EB-B0C0-4833-9843-E7F7CA879FF3}" presName="FourConn_2-3" presStyleLbl="fgAccFollowNode1" presStyleIdx="1" presStyleCnt="3">
        <dgm:presLayoutVars>
          <dgm:bulletEnabled val="1"/>
        </dgm:presLayoutVars>
      </dgm:prSet>
      <dgm:spPr/>
    </dgm:pt>
    <dgm:pt modelId="{FC8479B1-D4F7-496D-B3CB-B7EFC587C055}" type="pres">
      <dgm:prSet presAssocID="{59F1F8EB-B0C0-4833-9843-E7F7CA879FF3}" presName="FourConn_3-4" presStyleLbl="fgAccFollowNode1" presStyleIdx="2" presStyleCnt="3">
        <dgm:presLayoutVars>
          <dgm:bulletEnabled val="1"/>
        </dgm:presLayoutVars>
      </dgm:prSet>
      <dgm:spPr/>
    </dgm:pt>
    <dgm:pt modelId="{EF65D37C-752D-4FC0-A9B9-0DADB91E6464}" type="pres">
      <dgm:prSet presAssocID="{59F1F8EB-B0C0-4833-9843-E7F7CA879FF3}" presName="FourNodes_1_text" presStyleLbl="node1" presStyleIdx="3" presStyleCnt="4">
        <dgm:presLayoutVars>
          <dgm:bulletEnabled val="1"/>
        </dgm:presLayoutVars>
      </dgm:prSet>
      <dgm:spPr/>
    </dgm:pt>
    <dgm:pt modelId="{94CA6822-6CEE-47D3-8902-39701444E749}" type="pres">
      <dgm:prSet presAssocID="{59F1F8EB-B0C0-4833-9843-E7F7CA879FF3}" presName="FourNodes_2_text" presStyleLbl="node1" presStyleIdx="3" presStyleCnt="4">
        <dgm:presLayoutVars>
          <dgm:bulletEnabled val="1"/>
        </dgm:presLayoutVars>
      </dgm:prSet>
      <dgm:spPr/>
    </dgm:pt>
    <dgm:pt modelId="{7F70BD3A-7F4E-4488-B41D-DB84AECE1DAF}" type="pres">
      <dgm:prSet presAssocID="{59F1F8EB-B0C0-4833-9843-E7F7CA879FF3}" presName="FourNodes_3_text" presStyleLbl="node1" presStyleIdx="3" presStyleCnt="4">
        <dgm:presLayoutVars>
          <dgm:bulletEnabled val="1"/>
        </dgm:presLayoutVars>
      </dgm:prSet>
      <dgm:spPr/>
    </dgm:pt>
    <dgm:pt modelId="{4548CEFB-C8C4-4D5F-A99E-CA84D5D0EE0E}" type="pres">
      <dgm:prSet presAssocID="{59F1F8EB-B0C0-4833-9843-E7F7CA879FF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F8F5F0B-DF8E-4206-8C90-AEAC58C95CD5}" srcId="{59F1F8EB-B0C0-4833-9843-E7F7CA879FF3}" destId="{86C1D4D9-775D-4365-9A50-DE95BAD61731}" srcOrd="2" destOrd="0" parTransId="{D55D8CCC-E2F6-4BF3-8788-C8E091C229FB}" sibTransId="{DD2A1AB5-F142-49C9-993C-5B53F734B8A9}"/>
    <dgm:cxn modelId="{86BE800C-A14E-4584-AEF4-BE9BED1DD21A}" type="presOf" srcId="{DD2A1AB5-F142-49C9-993C-5B53F734B8A9}" destId="{FC8479B1-D4F7-496D-B3CB-B7EFC587C055}" srcOrd="0" destOrd="0" presId="urn:microsoft.com/office/officeart/2005/8/layout/vProcess5"/>
    <dgm:cxn modelId="{3FCF8622-DE8B-41EE-AE64-DD6EB3D0059B}" type="presOf" srcId="{2596B364-3288-4042-AD6E-DBB931EB5EC3}" destId="{8DA1FCF8-2726-425A-A161-4AB3DDEFEE7E}" srcOrd="0" destOrd="0" presId="urn:microsoft.com/office/officeart/2005/8/layout/vProcess5"/>
    <dgm:cxn modelId="{712E683D-30C7-4A78-A62D-C7D8DECB482F}" type="presOf" srcId="{86C1D4D9-775D-4365-9A50-DE95BAD61731}" destId="{7F70BD3A-7F4E-4488-B41D-DB84AECE1DAF}" srcOrd="1" destOrd="0" presId="urn:microsoft.com/office/officeart/2005/8/layout/vProcess5"/>
    <dgm:cxn modelId="{DC717C40-F796-4696-9ABE-95CB2CAE907F}" type="presOf" srcId="{42BA31DA-918C-4400-875D-88BE20FAA528}" destId="{E13BBEC1-4711-4F48-9DBD-2397662DC2F6}" srcOrd="0" destOrd="0" presId="urn:microsoft.com/office/officeart/2005/8/layout/vProcess5"/>
    <dgm:cxn modelId="{FC15D747-9A4E-40FA-99CA-D2B20DCBD81C}" type="presOf" srcId="{A8863F69-8563-4B9A-A231-5EBF8ACC55AD}" destId="{DCEC9C3D-C52B-4EEF-A7CE-E9BD1BFDBCB3}" srcOrd="0" destOrd="0" presId="urn:microsoft.com/office/officeart/2005/8/layout/vProcess5"/>
    <dgm:cxn modelId="{9EFA5673-7E69-4C54-B4BF-0F62C4A17D88}" type="presOf" srcId="{2596B364-3288-4042-AD6E-DBB931EB5EC3}" destId="{EF65D37C-752D-4FC0-A9B9-0DADB91E6464}" srcOrd="1" destOrd="0" presId="urn:microsoft.com/office/officeart/2005/8/layout/vProcess5"/>
    <dgm:cxn modelId="{511F7379-ED14-46B1-A680-063D404D55AB}" type="presOf" srcId="{86C1D4D9-775D-4365-9A50-DE95BAD61731}" destId="{821120C8-59D4-4EBB-8545-3F64C5CE0FB6}" srcOrd="0" destOrd="0" presId="urn:microsoft.com/office/officeart/2005/8/layout/vProcess5"/>
    <dgm:cxn modelId="{503AF89A-EC37-412C-A100-672B31AB7FC8}" type="presOf" srcId="{0FF1324F-9839-471A-A0E9-0C90D3693822}" destId="{CED60AB2-323F-45EE-92F6-493A602239D9}" srcOrd="0" destOrd="0" presId="urn:microsoft.com/office/officeart/2005/8/layout/vProcess5"/>
    <dgm:cxn modelId="{B4AE29AC-911D-4832-932C-B0207D51F895}" type="presOf" srcId="{42BA31DA-918C-4400-875D-88BE20FAA528}" destId="{4548CEFB-C8C4-4D5F-A99E-CA84D5D0EE0E}" srcOrd="1" destOrd="0" presId="urn:microsoft.com/office/officeart/2005/8/layout/vProcess5"/>
    <dgm:cxn modelId="{C38B12B3-9898-4800-AC8A-353466E0EB05}" srcId="{59F1F8EB-B0C0-4833-9843-E7F7CA879FF3}" destId="{E7E99D71-2225-445A-82E2-679ACE957FF8}" srcOrd="1" destOrd="0" parTransId="{46A44152-6330-4A51-AFCD-AE63FBF2D522}" sibTransId="{0FF1324F-9839-471A-A0E9-0C90D3693822}"/>
    <dgm:cxn modelId="{E0046EBA-6AB4-4BD5-8053-476C80BF40A8}" srcId="{59F1F8EB-B0C0-4833-9843-E7F7CA879FF3}" destId="{42BA31DA-918C-4400-875D-88BE20FAA528}" srcOrd="3" destOrd="0" parTransId="{75125852-0115-4B95-AAB4-FFF4F029F1FD}" sibTransId="{994BE9CF-1691-45B3-A657-276F10B2022A}"/>
    <dgm:cxn modelId="{95A873CC-BF96-47FB-B981-BB097A7AD028}" srcId="{59F1F8EB-B0C0-4833-9843-E7F7CA879FF3}" destId="{2596B364-3288-4042-AD6E-DBB931EB5EC3}" srcOrd="0" destOrd="0" parTransId="{58944B8D-B803-4BF2-A986-B14640FE8717}" sibTransId="{A8863F69-8563-4B9A-A231-5EBF8ACC55AD}"/>
    <dgm:cxn modelId="{751D02CD-82DE-4931-931B-F1400E957785}" type="presOf" srcId="{E7E99D71-2225-445A-82E2-679ACE957FF8}" destId="{6087DD82-1D7B-481D-B55B-E5F0FFFB67A1}" srcOrd="0" destOrd="0" presId="urn:microsoft.com/office/officeart/2005/8/layout/vProcess5"/>
    <dgm:cxn modelId="{B71A18D0-0C25-4324-A0B9-1943BD8782E1}" type="presOf" srcId="{59F1F8EB-B0C0-4833-9843-E7F7CA879FF3}" destId="{7FE9835F-97A4-4D3C-9B9B-10CFBF8B3130}" srcOrd="0" destOrd="0" presId="urn:microsoft.com/office/officeart/2005/8/layout/vProcess5"/>
    <dgm:cxn modelId="{EC4D6EE1-D92D-4B45-983B-C6237A6E2F00}" type="presOf" srcId="{E7E99D71-2225-445A-82E2-679ACE957FF8}" destId="{94CA6822-6CEE-47D3-8902-39701444E749}" srcOrd="1" destOrd="0" presId="urn:microsoft.com/office/officeart/2005/8/layout/vProcess5"/>
    <dgm:cxn modelId="{0511C622-3855-4130-8BE5-FB1EBF74F260}" type="presParOf" srcId="{7FE9835F-97A4-4D3C-9B9B-10CFBF8B3130}" destId="{705AFBEF-90EB-4F5D-9AF1-0E01BD9EB1E6}" srcOrd="0" destOrd="0" presId="urn:microsoft.com/office/officeart/2005/8/layout/vProcess5"/>
    <dgm:cxn modelId="{FA142AAB-5EC6-4DFB-B2E7-EB548154855F}" type="presParOf" srcId="{7FE9835F-97A4-4D3C-9B9B-10CFBF8B3130}" destId="{8DA1FCF8-2726-425A-A161-4AB3DDEFEE7E}" srcOrd="1" destOrd="0" presId="urn:microsoft.com/office/officeart/2005/8/layout/vProcess5"/>
    <dgm:cxn modelId="{6101F7B9-E46E-47DD-8B3F-A72FF0148ACC}" type="presParOf" srcId="{7FE9835F-97A4-4D3C-9B9B-10CFBF8B3130}" destId="{6087DD82-1D7B-481D-B55B-E5F0FFFB67A1}" srcOrd="2" destOrd="0" presId="urn:microsoft.com/office/officeart/2005/8/layout/vProcess5"/>
    <dgm:cxn modelId="{065737F8-0392-4916-AD4C-43982218BC09}" type="presParOf" srcId="{7FE9835F-97A4-4D3C-9B9B-10CFBF8B3130}" destId="{821120C8-59D4-4EBB-8545-3F64C5CE0FB6}" srcOrd="3" destOrd="0" presId="urn:microsoft.com/office/officeart/2005/8/layout/vProcess5"/>
    <dgm:cxn modelId="{FB290245-28BB-47AF-8CA8-A3B4C92F2872}" type="presParOf" srcId="{7FE9835F-97A4-4D3C-9B9B-10CFBF8B3130}" destId="{E13BBEC1-4711-4F48-9DBD-2397662DC2F6}" srcOrd="4" destOrd="0" presId="urn:microsoft.com/office/officeart/2005/8/layout/vProcess5"/>
    <dgm:cxn modelId="{7514FD70-4F3F-48BE-9C41-D3582DD6D476}" type="presParOf" srcId="{7FE9835F-97A4-4D3C-9B9B-10CFBF8B3130}" destId="{DCEC9C3D-C52B-4EEF-A7CE-E9BD1BFDBCB3}" srcOrd="5" destOrd="0" presId="urn:microsoft.com/office/officeart/2005/8/layout/vProcess5"/>
    <dgm:cxn modelId="{2BAB44F6-EE35-41DB-B7FE-3A427BB2EBF7}" type="presParOf" srcId="{7FE9835F-97A4-4D3C-9B9B-10CFBF8B3130}" destId="{CED60AB2-323F-45EE-92F6-493A602239D9}" srcOrd="6" destOrd="0" presId="urn:microsoft.com/office/officeart/2005/8/layout/vProcess5"/>
    <dgm:cxn modelId="{9EDB5DAD-5052-40F9-B6DE-12033AE1832C}" type="presParOf" srcId="{7FE9835F-97A4-4D3C-9B9B-10CFBF8B3130}" destId="{FC8479B1-D4F7-496D-B3CB-B7EFC587C055}" srcOrd="7" destOrd="0" presId="urn:microsoft.com/office/officeart/2005/8/layout/vProcess5"/>
    <dgm:cxn modelId="{B12EBC5F-385B-4FE2-82CA-DAEA091C75C4}" type="presParOf" srcId="{7FE9835F-97A4-4D3C-9B9B-10CFBF8B3130}" destId="{EF65D37C-752D-4FC0-A9B9-0DADB91E6464}" srcOrd="8" destOrd="0" presId="urn:microsoft.com/office/officeart/2005/8/layout/vProcess5"/>
    <dgm:cxn modelId="{AB85760D-C7FC-40E2-A41A-68303EB8EC9C}" type="presParOf" srcId="{7FE9835F-97A4-4D3C-9B9B-10CFBF8B3130}" destId="{94CA6822-6CEE-47D3-8902-39701444E749}" srcOrd="9" destOrd="0" presId="urn:microsoft.com/office/officeart/2005/8/layout/vProcess5"/>
    <dgm:cxn modelId="{4E62E968-CF3C-4DBD-89E8-640DF0BAE81C}" type="presParOf" srcId="{7FE9835F-97A4-4D3C-9B9B-10CFBF8B3130}" destId="{7F70BD3A-7F4E-4488-B41D-DB84AECE1DAF}" srcOrd="10" destOrd="0" presId="urn:microsoft.com/office/officeart/2005/8/layout/vProcess5"/>
    <dgm:cxn modelId="{7EC7B044-56C8-49AC-8DB7-F52BFEFD923D}" type="presParOf" srcId="{7FE9835F-97A4-4D3C-9B9B-10CFBF8B3130}" destId="{4548CEFB-C8C4-4D5F-A99E-CA84D5D0EE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A4F5B4-29E1-4400-B27F-2D2E9C62DB1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C6A83B3-0B67-481B-B7C2-F98551DC25E5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gm:t>
    </dgm:pt>
    <dgm:pt modelId="{EF829672-5F21-44B6-ABE1-FFA825356337}" type="parTrans" cxnId="{4390FFB6-4284-4707-9DD9-5A29D5C681A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24C7C2-E208-4871-A010-B5CBF071C5B0}" type="sibTrans" cxnId="{4390FFB6-4284-4707-9DD9-5A29D5C681A0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C8814-A09C-494C-AC6E-29AC52646B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gm:t>
    </dgm:pt>
    <dgm:pt modelId="{40E317ED-927D-4FA9-BC47-DC551FCEAF00}" type="parTrans" cxnId="{3134F316-2170-433B-91CE-43272DC6A92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0D360E-967E-4A9E-A1AC-D70F7433C58D}" type="sibTrans" cxnId="{3134F316-2170-433B-91CE-43272DC6A92B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F1F68C-4C21-4D7E-AFA9-3DA860D5DE6C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gm:t>
    </dgm:pt>
    <dgm:pt modelId="{EDEE0973-1031-46F7-82BF-9B87FB9E6387}" type="parTrans" cxnId="{8A31BB07-E821-4728-B702-14D8F5E795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016D5F-D10C-4E6B-88A3-FE3C7F12E032}" type="sibTrans" cxnId="{8A31BB07-E821-4728-B702-14D8F5E795B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63878-9E3E-407A-A000-0E72F9F6C2D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gm:t>
    </dgm:pt>
    <dgm:pt modelId="{07D74BC0-2D71-48AD-A740-0DFD1C2CC4A4}" type="par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019D8F-C8BF-4F71-88C0-41B4FD26BDB7}" type="sib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2C09B1-0CE6-4B32-B503-9D2C6A47889D}" type="pres">
      <dgm:prSet presAssocID="{51A4F5B4-29E1-4400-B27F-2D2E9C62DB1B}" presName="outerComposite" presStyleCnt="0">
        <dgm:presLayoutVars>
          <dgm:chMax val="5"/>
          <dgm:dir/>
          <dgm:resizeHandles val="exact"/>
        </dgm:presLayoutVars>
      </dgm:prSet>
      <dgm:spPr/>
    </dgm:pt>
    <dgm:pt modelId="{09072E97-3029-45DB-B8D8-30BD09F75468}" type="pres">
      <dgm:prSet presAssocID="{51A4F5B4-29E1-4400-B27F-2D2E9C62DB1B}" presName="dummyMaxCanvas" presStyleCnt="0">
        <dgm:presLayoutVars/>
      </dgm:prSet>
      <dgm:spPr/>
    </dgm:pt>
    <dgm:pt modelId="{E9280D9E-5713-45E9-A247-C7BD0180236A}" type="pres">
      <dgm:prSet presAssocID="{51A4F5B4-29E1-4400-B27F-2D2E9C62DB1B}" presName="FourNodes_1" presStyleLbl="node1" presStyleIdx="0" presStyleCnt="4" custLinFactNeighborX="-4933">
        <dgm:presLayoutVars>
          <dgm:bulletEnabled val="1"/>
        </dgm:presLayoutVars>
      </dgm:prSet>
      <dgm:spPr/>
    </dgm:pt>
    <dgm:pt modelId="{462A4A70-B886-4425-AEB9-BBED44A899D8}" type="pres">
      <dgm:prSet presAssocID="{51A4F5B4-29E1-4400-B27F-2D2E9C62DB1B}" presName="FourNodes_2" presStyleLbl="node1" presStyleIdx="1" presStyleCnt="4">
        <dgm:presLayoutVars>
          <dgm:bulletEnabled val="1"/>
        </dgm:presLayoutVars>
      </dgm:prSet>
      <dgm:spPr/>
    </dgm:pt>
    <dgm:pt modelId="{7939B87B-5945-4425-9B55-116DBD8B3BF0}" type="pres">
      <dgm:prSet presAssocID="{51A4F5B4-29E1-4400-B27F-2D2E9C62DB1B}" presName="FourNodes_3" presStyleLbl="node1" presStyleIdx="2" presStyleCnt="4">
        <dgm:presLayoutVars>
          <dgm:bulletEnabled val="1"/>
        </dgm:presLayoutVars>
      </dgm:prSet>
      <dgm:spPr/>
    </dgm:pt>
    <dgm:pt modelId="{3359C798-4F87-44AB-BCA6-57F3C1EC3B26}" type="pres">
      <dgm:prSet presAssocID="{51A4F5B4-29E1-4400-B27F-2D2E9C62DB1B}" presName="FourNodes_4" presStyleLbl="node1" presStyleIdx="3" presStyleCnt="4">
        <dgm:presLayoutVars>
          <dgm:bulletEnabled val="1"/>
        </dgm:presLayoutVars>
      </dgm:prSet>
      <dgm:spPr/>
    </dgm:pt>
    <dgm:pt modelId="{0410DB6A-9BF0-409F-9AED-C62D9C50D0EC}" type="pres">
      <dgm:prSet presAssocID="{51A4F5B4-29E1-4400-B27F-2D2E9C62DB1B}" presName="FourConn_1-2" presStyleLbl="fgAccFollowNode1" presStyleIdx="0" presStyleCnt="3">
        <dgm:presLayoutVars>
          <dgm:bulletEnabled val="1"/>
        </dgm:presLayoutVars>
      </dgm:prSet>
      <dgm:spPr/>
    </dgm:pt>
    <dgm:pt modelId="{16150904-060E-44A7-9C7F-4DE2954E2E88}" type="pres">
      <dgm:prSet presAssocID="{51A4F5B4-29E1-4400-B27F-2D2E9C62DB1B}" presName="FourConn_2-3" presStyleLbl="fgAccFollowNode1" presStyleIdx="1" presStyleCnt="3">
        <dgm:presLayoutVars>
          <dgm:bulletEnabled val="1"/>
        </dgm:presLayoutVars>
      </dgm:prSet>
      <dgm:spPr/>
    </dgm:pt>
    <dgm:pt modelId="{605ECE34-1503-4486-ABE8-B2EC19E8804D}" type="pres">
      <dgm:prSet presAssocID="{51A4F5B4-29E1-4400-B27F-2D2E9C62DB1B}" presName="FourConn_3-4" presStyleLbl="fgAccFollowNode1" presStyleIdx="2" presStyleCnt="3">
        <dgm:presLayoutVars>
          <dgm:bulletEnabled val="1"/>
        </dgm:presLayoutVars>
      </dgm:prSet>
      <dgm:spPr/>
    </dgm:pt>
    <dgm:pt modelId="{68A6EC50-FF10-44C2-A637-79EB64AEDB5E}" type="pres">
      <dgm:prSet presAssocID="{51A4F5B4-29E1-4400-B27F-2D2E9C62DB1B}" presName="FourNodes_1_text" presStyleLbl="node1" presStyleIdx="3" presStyleCnt="4">
        <dgm:presLayoutVars>
          <dgm:bulletEnabled val="1"/>
        </dgm:presLayoutVars>
      </dgm:prSet>
      <dgm:spPr/>
    </dgm:pt>
    <dgm:pt modelId="{07E571A0-766F-423A-AE94-899FF6F25720}" type="pres">
      <dgm:prSet presAssocID="{51A4F5B4-29E1-4400-B27F-2D2E9C62DB1B}" presName="FourNodes_2_text" presStyleLbl="node1" presStyleIdx="3" presStyleCnt="4">
        <dgm:presLayoutVars>
          <dgm:bulletEnabled val="1"/>
        </dgm:presLayoutVars>
      </dgm:prSet>
      <dgm:spPr/>
    </dgm:pt>
    <dgm:pt modelId="{72FB9E8D-926F-48AC-AF75-E6567ED6D194}" type="pres">
      <dgm:prSet presAssocID="{51A4F5B4-29E1-4400-B27F-2D2E9C62DB1B}" presName="FourNodes_3_text" presStyleLbl="node1" presStyleIdx="3" presStyleCnt="4">
        <dgm:presLayoutVars>
          <dgm:bulletEnabled val="1"/>
        </dgm:presLayoutVars>
      </dgm:prSet>
      <dgm:spPr/>
    </dgm:pt>
    <dgm:pt modelId="{E556E17B-CE13-42F8-AC2F-B80717B25DD5}" type="pres">
      <dgm:prSet presAssocID="{51A4F5B4-29E1-4400-B27F-2D2E9C62DB1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A31BB07-E821-4728-B702-14D8F5E795B8}" srcId="{51A4F5B4-29E1-4400-B27F-2D2E9C62DB1B}" destId="{23F1F68C-4C21-4D7E-AFA9-3DA860D5DE6C}" srcOrd="2" destOrd="0" parTransId="{EDEE0973-1031-46F7-82BF-9B87FB9E6387}" sibTransId="{49016D5F-D10C-4E6B-88A3-FE3C7F12E032}"/>
    <dgm:cxn modelId="{2F774713-7E3F-4F4F-812C-757427CB9F28}" type="presOf" srcId="{23F1F68C-4C21-4D7E-AFA9-3DA860D5DE6C}" destId="{72FB9E8D-926F-48AC-AF75-E6567ED6D194}" srcOrd="1" destOrd="0" presId="urn:microsoft.com/office/officeart/2005/8/layout/vProcess5"/>
    <dgm:cxn modelId="{3134F316-2170-433B-91CE-43272DC6A92B}" srcId="{51A4F5B4-29E1-4400-B27F-2D2E9C62DB1B}" destId="{EA8C8814-A09C-494C-AC6E-29AC52646B44}" srcOrd="1" destOrd="0" parTransId="{40E317ED-927D-4FA9-BC47-DC551FCEAF00}" sibTransId="{930D360E-967E-4A9E-A1AC-D70F7433C58D}"/>
    <dgm:cxn modelId="{84FB892C-4374-43CE-B546-A870545C1351}" type="presOf" srcId="{51A4F5B4-29E1-4400-B27F-2D2E9C62DB1B}" destId="{0C2C09B1-0CE6-4B32-B503-9D2C6A47889D}" srcOrd="0" destOrd="0" presId="urn:microsoft.com/office/officeart/2005/8/layout/vProcess5"/>
    <dgm:cxn modelId="{F78EDC2D-3092-4AD8-9FCB-18638C45E31E}" type="presOf" srcId="{930D360E-967E-4A9E-A1AC-D70F7433C58D}" destId="{16150904-060E-44A7-9C7F-4DE2954E2E88}" srcOrd="0" destOrd="0" presId="urn:microsoft.com/office/officeart/2005/8/layout/vProcess5"/>
    <dgm:cxn modelId="{16048643-1261-41FA-931B-A4A803C0DDBA}" type="presOf" srcId="{EA8C8814-A09C-494C-AC6E-29AC52646B44}" destId="{462A4A70-B886-4425-AEB9-BBED44A899D8}" srcOrd="0" destOrd="0" presId="urn:microsoft.com/office/officeart/2005/8/layout/vProcess5"/>
    <dgm:cxn modelId="{31BBA847-E8C1-4BB1-8EA1-A1A292B1DBE2}" type="presOf" srcId="{8C6A83B3-0B67-481B-B7C2-F98551DC25E5}" destId="{E9280D9E-5713-45E9-A247-C7BD0180236A}" srcOrd="0" destOrd="0" presId="urn:microsoft.com/office/officeart/2005/8/layout/vProcess5"/>
    <dgm:cxn modelId="{1A991C83-9B33-4D1A-BF4E-E5EDC37FA141}" type="presOf" srcId="{EA8C8814-A09C-494C-AC6E-29AC52646B44}" destId="{07E571A0-766F-423A-AE94-899FF6F25720}" srcOrd="1" destOrd="0" presId="urn:microsoft.com/office/officeart/2005/8/layout/vProcess5"/>
    <dgm:cxn modelId="{9494D4B5-7F47-474E-B4F3-1F3718E0E731}" srcId="{51A4F5B4-29E1-4400-B27F-2D2E9C62DB1B}" destId="{C2A63878-9E3E-407A-A000-0E72F9F6C2D6}" srcOrd="3" destOrd="0" parTransId="{07D74BC0-2D71-48AD-A740-0DFD1C2CC4A4}" sibTransId="{02019D8F-C8BF-4F71-88C0-41B4FD26BDB7}"/>
    <dgm:cxn modelId="{4390FFB6-4284-4707-9DD9-5A29D5C681A0}" srcId="{51A4F5B4-29E1-4400-B27F-2D2E9C62DB1B}" destId="{8C6A83B3-0B67-481B-B7C2-F98551DC25E5}" srcOrd="0" destOrd="0" parTransId="{EF829672-5F21-44B6-ABE1-FFA825356337}" sibTransId="{0124C7C2-E208-4871-A010-B5CBF071C5B0}"/>
    <dgm:cxn modelId="{E0BF89C2-262E-4EAA-BA8C-6A577777368E}" type="presOf" srcId="{49016D5F-D10C-4E6B-88A3-FE3C7F12E032}" destId="{605ECE34-1503-4486-ABE8-B2EC19E8804D}" srcOrd="0" destOrd="0" presId="urn:microsoft.com/office/officeart/2005/8/layout/vProcess5"/>
    <dgm:cxn modelId="{9A6ECAD2-E29E-485A-866C-EC79ED020D30}" type="presOf" srcId="{C2A63878-9E3E-407A-A000-0E72F9F6C2D6}" destId="{E556E17B-CE13-42F8-AC2F-B80717B25DD5}" srcOrd="1" destOrd="0" presId="urn:microsoft.com/office/officeart/2005/8/layout/vProcess5"/>
    <dgm:cxn modelId="{A8BE54D6-1BE1-4E6F-AD41-FAD3FACB35FA}" type="presOf" srcId="{C2A63878-9E3E-407A-A000-0E72F9F6C2D6}" destId="{3359C798-4F87-44AB-BCA6-57F3C1EC3B26}" srcOrd="0" destOrd="0" presId="urn:microsoft.com/office/officeart/2005/8/layout/vProcess5"/>
    <dgm:cxn modelId="{CFD30CE0-5773-4991-A0EC-B6EA869A3218}" type="presOf" srcId="{8C6A83B3-0B67-481B-B7C2-F98551DC25E5}" destId="{68A6EC50-FF10-44C2-A637-79EB64AEDB5E}" srcOrd="1" destOrd="0" presId="urn:microsoft.com/office/officeart/2005/8/layout/vProcess5"/>
    <dgm:cxn modelId="{D41E23EC-A141-46A1-A1F1-5F538F362FCF}" type="presOf" srcId="{23F1F68C-4C21-4D7E-AFA9-3DA860D5DE6C}" destId="{7939B87B-5945-4425-9B55-116DBD8B3BF0}" srcOrd="0" destOrd="0" presId="urn:microsoft.com/office/officeart/2005/8/layout/vProcess5"/>
    <dgm:cxn modelId="{B55049EC-E284-4E72-BDB8-15BD51BC2AD2}" type="presOf" srcId="{0124C7C2-E208-4871-A010-B5CBF071C5B0}" destId="{0410DB6A-9BF0-409F-9AED-C62D9C50D0EC}" srcOrd="0" destOrd="0" presId="urn:microsoft.com/office/officeart/2005/8/layout/vProcess5"/>
    <dgm:cxn modelId="{6904185B-0C37-4256-90BC-0E280332BEBF}" type="presParOf" srcId="{0C2C09B1-0CE6-4B32-B503-9D2C6A47889D}" destId="{09072E97-3029-45DB-B8D8-30BD09F75468}" srcOrd="0" destOrd="0" presId="urn:microsoft.com/office/officeart/2005/8/layout/vProcess5"/>
    <dgm:cxn modelId="{F5612CE9-938D-4084-8BD9-37D5923C3628}" type="presParOf" srcId="{0C2C09B1-0CE6-4B32-B503-9D2C6A47889D}" destId="{E9280D9E-5713-45E9-A247-C7BD0180236A}" srcOrd="1" destOrd="0" presId="urn:microsoft.com/office/officeart/2005/8/layout/vProcess5"/>
    <dgm:cxn modelId="{76ABA91F-500D-4A89-9D96-EC91F88732ED}" type="presParOf" srcId="{0C2C09B1-0CE6-4B32-B503-9D2C6A47889D}" destId="{462A4A70-B886-4425-AEB9-BBED44A899D8}" srcOrd="2" destOrd="0" presId="urn:microsoft.com/office/officeart/2005/8/layout/vProcess5"/>
    <dgm:cxn modelId="{DDDB36A9-743B-422D-89BB-C6AA7C66CA2E}" type="presParOf" srcId="{0C2C09B1-0CE6-4B32-B503-9D2C6A47889D}" destId="{7939B87B-5945-4425-9B55-116DBD8B3BF0}" srcOrd="3" destOrd="0" presId="urn:microsoft.com/office/officeart/2005/8/layout/vProcess5"/>
    <dgm:cxn modelId="{3CC0FCD2-CB53-4B9E-A5C4-6430233FF166}" type="presParOf" srcId="{0C2C09B1-0CE6-4B32-B503-9D2C6A47889D}" destId="{3359C798-4F87-44AB-BCA6-57F3C1EC3B26}" srcOrd="4" destOrd="0" presId="urn:microsoft.com/office/officeart/2005/8/layout/vProcess5"/>
    <dgm:cxn modelId="{523110FF-823D-4245-BA38-05C0EC2D090F}" type="presParOf" srcId="{0C2C09B1-0CE6-4B32-B503-9D2C6A47889D}" destId="{0410DB6A-9BF0-409F-9AED-C62D9C50D0EC}" srcOrd="5" destOrd="0" presId="urn:microsoft.com/office/officeart/2005/8/layout/vProcess5"/>
    <dgm:cxn modelId="{2F1AA55C-979B-449F-8D67-4EEB08D5DA7D}" type="presParOf" srcId="{0C2C09B1-0CE6-4B32-B503-9D2C6A47889D}" destId="{16150904-060E-44A7-9C7F-4DE2954E2E88}" srcOrd="6" destOrd="0" presId="urn:microsoft.com/office/officeart/2005/8/layout/vProcess5"/>
    <dgm:cxn modelId="{EE1368E7-2325-448A-88FF-D8FC1A7AED5A}" type="presParOf" srcId="{0C2C09B1-0CE6-4B32-B503-9D2C6A47889D}" destId="{605ECE34-1503-4486-ABE8-B2EC19E8804D}" srcOrd="7" destOrd="0" presId="urn:microsoft.com/office/officeart/2005/8/layout/vProcess5"/>
    <dgm:cxn modelId="{F2DDFF2C-9856-423F-9AB7-61F3E1BEF0AC}" type="presParOf" srcId="{0C2C09B1-0CE6-4B32-B503-9D2C6A47889D}" destId="{68A6EC50-FF10-44C2-A637-79EB64AEDB5E}" srcOrd="8" destOrd="0" presId="urn:microsoft.com/office/officeart/2005/8/layout/vProcess5"/>
    <dgm:cxn modelId="{6A4879C8-C3BE-4329-B01A-F4A3F43844C4}" type="presParOf" srcId="{0C2C09B1-0CE6-4B32-B503-9D2C6A47889D}" destId="{07E571A0-766F-423A-AE94-899FF6F25720}" srcOrd="9" destOrd="0" presId="urn:microsoft.com/office/officeart/2005/8/layout/vProcess5"/>
    <dgm:cxn modelId="{CE4F524C-1B35-4D73-BD0B-EF4BAC5585C8}" type="presParOf" srcId="{0C2C09B1-0CE6-4B32-B503-9D2C6A47889D}" destId="{72FB9E8D-926F-48AC-AF75-E6567ED6D194}" srcOrd="10" destOrd="0" presId="urn:microsoft.com/office/officeart/2005/8/layout/vProcess5"/>
    <dgm:cxn modelId="{4F9669CD-3741-4D03-A88F-A5EA73F18925}" type="presParOf" srcId="{0C2C09B1-0CE6-4B32-B503-9D2C6A47889D}" destId="{E556E17B-CE13-42F8-AC2F-B80717B25D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BA3A-A84F-44EC-B0F6-2FAFE3BA7380}">
      <dsp:nvSpPr>
        <dsp:cNvPr id="0" name=""/>
        <dsp:cNvSpPr/>
      </dsp:nvSpPr>
      <dsp:spPr>
        <a:xfrm rot="5400000">
          <a:off x="4156463" y="-1739482"/>
          <a:ext cx="1507043" cy="52948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zh-TW" sz="15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1500" b="1" i="0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62550" y="227999"/>
        <a:ext cx="5221301" cy="1359907"/>
      </dsp:txXfrm>
    </dsp:sp>
    <dsp:sp modelId="{39704D24-4F52-4F92-B979-78E86C7F0088}">
      <dsp:nvSpPr>
        <dsp:cNvPr id="0" name=""/>
        <dsp:cNvSpPr/>
      </dsp:nvSpPr>
      <dsp:spPr>
        <a:xfrm>
          <a:off x="153" y="183"/>
          <a:ext cx="2262396" cy="181553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780" y="88810"/>
        <a:ext cx="2085142" cy="1638283"/>
      </dsp:txXfrm>
    </dsp:sp>
    <dsp:sp modelId="{1D8037B6-92E7-4895-83BF-77F07700C640}">
      <dsp:nvSpPr>
        <dsp:cNvPr id="0" name=""/>
        <dsp:cNvSpPr/>
      </dsp:nvSpPr>
      <dsp:spPr>
        <a:xfrm rot="5400000">
          <a:off x="4112838" y="261337"/>
          <a:ext cx="1607936" cy="52860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73767" y="2178902"/>
        <a:ext cx="5207586" cy="1450950"/>
      </dsp:txXfrm>
    </dsp:sp>
    <dsp:sp modelId="{C49041FD-D2A6-4D8C-B302-62ABBFB07E50}">
      <dsp:nvSpPr>
        <dsp:cNvPr id="0" name=""/>
        <dsp:cNvSpPr/>
      </dsp:nvSpPr>
      <dsp:spPr>
        <a:xfrm>
          <a:off x="153" y="1895100"/>
          <a:ext cx="2273613" cy="197999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sp:txBody>
      <dsp:txXfrm>
        <a:off x="96808" y="1991755"/>
        <a:ext cx="2080303" cy="1786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FCF8-2726-425A-A161-4AB3DDEFEE7E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905" y="24905"/>
        <a:ext cx="2034585" cy="800511"/>
      </dsp:txXfrm>
    </dsp:sp>
    <dsp:sp modelId="{6087DD82-1D7B-481D-B55B-E5F0FFFB67A1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sp:txBody>
      <dsp:txXfrm>
        <a:off x="278165" y="1029829"/>
        <a:ext cx="2168221" cy="800511"/>
      </dsp:txXfrm>
    </dsp:sp>
    <dsp:sp modelId="{821120C8-59D4-4EBB-8545-3F64C5CE0FB6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sp:txBody>
      <dsp:txXfrm>
        <a:off x="527645" y="2034754"/>
        <a:ext cx="2172001" cy="800511"/>
      </dsp:txXfrm>
    </dsp:sp>
    <dsp:sp modelId="{E13BBEC1-4711-4F48-9DBD-2397662DC2F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sp:txBody>
      <dsp:txXfrm>
        <a:off x="780905" y="3039679"/>
        <a:ext cx="2168221" cy="800511"/>
      </dsp:txXfrm>
    </dsp:sp>
    <dsp:sp modelId="{DCEC9C3D-C52B-4EEF-A7CE-E9BD1BFDBCB3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CED60AB2-323F-45EE-92F6-493A602239D9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FC8479B1-D4F7-496D-B3CB-B7EFC587C055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0D9E-5713-45E9-A247-C7BD0180236A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sp:txBody>
      <dsp:txXfrm>
        <a:off x="24905" y="24905"/>
        <a:ext cx="2034585" cy="800511"/>
      </dsp:txXfrm>
    </dsp:sp>
    <dsp:sp modelId="{462A4A70-B886-4425-AEB9-BBED44A899D8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sp:txBody>
      <dsp:txXfrm>
        <a:off x="278165" y="1029829"/>
        <a:ext cx="2168221" cy="800511"/>
      </dsp:txXfrm>
    </dsp:sp>
    <dsp:sp modelId="{7939B87B-5945-4425-9B55-116DBD8B3BF0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sp:txBody>
      <dsp:txXfrm>
        <a:off x="527645" y="2034754"/>
        <a:ext cx="2172001" cy="800511"/>
      </dsp:txXfrm>
    </dsp:sp>
    <dsp:sp modelId="{3359C798-4F87-44AB-BCA6-57F3C1EC3B2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sp:txBody>
      <dsp:txXfrm>
        <a:off x="780905" y="3039679"/>
        <a:ext cx="2168221" cy="800511"/>
      </dsp:txXfrm>
    </dsp:sp>
    <dsp:sp modelId="{0410DB6A-9BF0-409F-9AED-C62D9C50D0EC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16150904-060E-44A7-9C7F-4DE2954E2E88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605ECE34-1503-4486-ABE8-B2EC19E8804D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6888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>
              <a:defRPr sz="1200"/>
            </a:lvl1pPr>
          </a:lstStyle>
          <a:p>
            <a:fld id="{9F171673-C0C3-4F17-8C41-DDFD0A99C618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9750"/>
            <a:ext cx="2946400" cy="496888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>
              <a:defRPr sz="1200"/>
            </a:lvl1pPr>
          </a:lstStyle>
          <a:p>
            <a:fld id="{9270709B-80F4-4DA5-9BE4-55F9A49573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65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379" tIns="45687" rIns="91379" bIns="4568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379" tIns="45687" rIns="91379" bIns="45687" rtlCol="0"/>
          <a:lstStyle>
            <a:lvl1pPr algn="r">
              <a:defRPr sz="1200"/>
            </a:lvl1pPr>
          </a:lstStyle>
          <a:p>
            <a:fld id="{10D50316-1470-4700-BA3B-BF63A248AC62}" type="datetimeFigureOut">
              <a:rPr lang="zh-TW" altLang="en-US" smtClean="0"/>
              <a:pPr/>
              <a:t>2022/10/5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9" tIns="45687" rIns="91379" bIns="4568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79" tIns="45687" rIns="91379" bIns="4568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28588"/>
            <a:ext cx="2945659" cy="496332"/>
          </a:xfrm>
          <a:prstGeom prst="rect">
            <a:avLst/>
          </a:prstGeom>
        </p:spPr>
        <p:txBody>
          <a:bodyPr vert="horz" lIns="91379" tIns="45687" rIns="91379" bIns="4568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8"/>
            <a:ext cx="2945659" cy="496332"/>
          </a:xfrm>
          <a:prstGeom prst="rect">
            <a:avLst/>
          </a:prstGeom>
        </p:spPr>
        <p:txBody>
          <a:bodyPr vert="horz" lIns="91379" tIns="45687" rIns="91379" bIns="45687" rtlCol="0" anchor="b"/>
          <a:lstStyle>
            <a:lvl1pPr algn="r">
              <a:defRPr sz="1200"/>
            </a:lvl1pPr>
          </a:lstStyle>
          <a:p>
            <a:fld id="{07D5E6C0-8B7D-43E5-8BFE-450AD3375E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25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47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1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5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29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06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557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206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0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58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1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758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012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44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49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66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354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157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A8FD-32FC-4510-9CBC-586B78FB7D0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198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997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145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5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565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135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30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018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432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20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20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85F07-111B-45BD-A173-DF48C7273218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68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287" indent="-285496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1982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776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569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362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154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5947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2743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40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287" indent="-285496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1982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776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569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362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154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5947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2743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7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8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16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x-none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95F5-5104-4DFE-9C05-4B2F2B6903CC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4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B4E-1DEF-407C-9217-CD31671370D6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14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D06-A85D-4277-9BEC-1AE79600C9C7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0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FF9A-C3DF-47D2-B15D-AB76615AB682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588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4DD0-CCED-4763-8F73-0A27F25A51FD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2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AD54-1C98-4C04-8787-43FFD70C0381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3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8F39-4161-42CA-B73B-327CC4F34402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5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4D0A-CF85-4BCE-BAEF-92F76916FB65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1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943-E4A9-4852-B1EB-B9421C91E49D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51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C8E5-006C-4DBC-8522-227A15E1C9B4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4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E2F-7440-4511-B8FA-7C18D5C445AC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0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6E4F-A94F-4B98-985D-857FDFF9C9D3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dirty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0C8A-96CC-4320-BD7C-158595FF94A9}" type="datetime2">
              <a:rPr lang="zh-TW" altLang="en-US" smtClean="0"/>
              <a:t>2022年10月5日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69392" y="64368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ysClr val="windowText" lastClr="000000"/>
                </a:solidFill>
              </a:defRPr>
            </a:lvl1pPr>
          </a:lstStyle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98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da.gov.tw/cp.aspx?n=A25A31DE8D66F1C6&amp;s=7169BDFE5385FB1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da.gov.tw/News_Content.aspx?n=C3D5B0EEB25C0694&amp;sms=6CA2172C29FEDCE9&amp;s=28C0591BBA1BB1DB" TargetMode="External"/><Relationship Id="rId2" Type="http://schemas.openxmlformats.org/officeDocument/2006/relationships/hyperlink" Target="https://me.moe.edu.tw/open/page_2_0.php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1CE1AA5-900D-4AD1-BA80-B92F34A6C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49" y="-1"/>
            <a:ext cx="9547458" cy="6876000"/>
          </a:xfrm>
          <a:prstGeom prst="rect">
            <a:avLst/>
          </a:prstGeom>
        </p:spPr>
      </p:pic>
      <p:pic>
        <p:nvPicPr>
          <p:cNvPr id="11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0800" y="61200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標題 4">
            <a:extLst>
              <a:ext uri="{FF2B5EF4-FFF2-40B4-BE49-F238E27FC236}">
                <a16:creationId xmlns:a16="http://schemas.microsoft.com/office/drawing/2014/main" id="{E3838E18-DD65-41AA-A587-EBA4B2FA0724}"/>
              </a:ext>
            </a:extLst>
          </p:cNvPr>
          <p:cNvSpPr txBox="1">
            <a:spLocks/>
          </p:cNvSpPr>
          <p:nvPr/>
        </p:nvSpPr>
        <p:spPr>
          <a:xfrm>
            <a:off x="-91440" y="6239433"/>
            <a:ext cx="1440000" cy="3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08627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A6FCE68-020D-4BB3-9695-4CD6D2DF4821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50C82B2-61F6-4965-9EA7-E5CCAA2E1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69310"/>
              </p:ext>
            </p:extLst>
          </p:nvPr>
        </p:nvGraphicFramePr>
        <p:xfrm>
          <a:off x="215608" y="1128226"/>
          <a:ext cx="8741015" cy="5184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78128907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451136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676354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21044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11311787"/>
                    </a:ext>
                  </a:extLst>
                </a:gridCol>
              </a:tblGrid>
              <a:tr h="324000">
                <a:tc rowSpan="3" grid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學制班別</a:t>
                      </a:r>
                      <a:endParaRPr kumimoji="0" lang="en-US" altLang="zh-TW" sz="10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學習及國際體驗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17C3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中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7045652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90239741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綜合高中學術學程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altLang="en-US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230873221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綜合高中專門學程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實用技能學程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其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他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境外學校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矯正學校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合計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87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8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69392" y="6546598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6E616D6-1365-4B9F-8C3D-14819007662E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B6E2929-4AC4-412A-8F6A-016A013E6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8424"/>
              </p:ext>
            </p:extLst>
          </p:nvPr>
        </p:nvGraphicFramePr>
        <p:xfrm>
          <a:off x="244327" y="1001481"/>
          <a:ext cx="8640000" cy="5616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867643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681695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57611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0310729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76597974"/>
                    </a:ext>
                  </a:extLst>
                </a:gridCol>
              </a:tblGrid>
              <a:tr h="18720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縣市／部分學制班別</a:t>
                      </a: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職場體驗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高雄市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153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822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942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895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875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rowSpan="26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刻由勞動部確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認青年就業保險資料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，預計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月中確認媒合成功名單</a:t>
                      </a:r>
                      <a:endParaRPr lang="en-US" altLang="zh-TW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99612809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253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292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186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796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464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665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257692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彰化縣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402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745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8978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261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427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596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654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609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63463851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542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531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633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2123917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06215175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139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9020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桃園市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54209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雲林縣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2033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南投縣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214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132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屏東縣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217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45640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苗栗縣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710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99850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宜蘭縣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155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1235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花蓮縣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6520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89111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臺東縣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974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683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基隆市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2351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非與學校合作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63598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澎湖縣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3684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金門縣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8420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矯正學校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與學校合作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境外學校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081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連江縣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4,680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5,407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6,596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1,847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5,328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1,559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3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69392" y="6537454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6E616D6-1365-4B9F-8C3D-14819007662E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367BA70-D205-4DAA-ADF2-7348C8BA3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98913"/>
              </p:ext>
            </p:extLst>
          </p:nvPr>
        </p:nvGraphicFramePr>
        <p:xfrm>
          <a:off x="253090" y="1001481"/>
          <a:ext cx="8640000" cy="5616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15375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54872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643812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52663665"/>
                    </a:ext>
                  </a:extLst>
                </a:gridCol>
              </a:tblGrid>
              <a:tr h="18720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縣市／部分學制班別</a:t>
                      </a: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學習及國際體驗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17C3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非與學校合作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9433086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8656846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6887033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05849528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073512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桃園市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１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68216346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9383516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彰化縣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41733072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9854638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7490999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6897050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南投縣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5789548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屏東縣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1406857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苗栗縣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0326405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雲林縣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1262604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11124070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花蓮縣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2101077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臺東縣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金門縣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宜蘭縣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２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91112858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澎湖縣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3447525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連江縣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矯正學校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27159113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境外學校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與學校合作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184</a:t>
                      </a: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13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147507" y="868110"/>
          <a:ext cx="7740000" cy="5670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5878528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4742208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9695529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51911972"/>
                    </a:ext>
                  </a:extLst>
                </a:gridCol>
              </a:tblGrid>
              <a:tr h="2268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1,215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30,131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1,332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25,381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1,209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27,338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24,657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79470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652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25,844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1,260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26,565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3,057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27,580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2,062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30,170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26,591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25,448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26,088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1,321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24,434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1,648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89941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25,855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758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24,893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25,528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1,238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24,337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1302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27,377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25,098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25,625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22,480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680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28,863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894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26,545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29,358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26,624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1,312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31,635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26,764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25,244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25,651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24,766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85919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31,604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27,357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30,874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31,183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980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31,885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15886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28,237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26,609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28,399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23,474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29,290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雲林縣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29,899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25,408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26,333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23,961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29,446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89122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苗栗縣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25,726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26,212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26,579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24,802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318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29,108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3013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25,537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25,292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25,960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25,243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310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27,418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4141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宜蘭縣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25,145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27,468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26,322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29,163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8573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26,328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24,924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25,159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28,286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23,396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25,348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25,334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169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30,297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0761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25,446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24,965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23,911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31,814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9869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23,857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24,718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24,810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25,277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30,057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208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基隆市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24,520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25,570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24,813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32,583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6673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金門縣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27,250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24,458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26,540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臺東縣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25,469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25,136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26,620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27,514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29,167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3744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澎湖縣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27,432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33,444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26,250</a:t>
                      </a:r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26,500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連江縣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5,370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27,985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8,030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25,659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10,241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27,035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10,242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27,150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16,159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29,791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738524" y="6561558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51520" y="1222219"/>
            <a:ext cx="540000" cy="4382555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各縣市職缺開發情形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E1B8D4C-0EE9-49DF-ADA8-D17D2066B38A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106-110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年度職缺分析</a:t>
            </a:r>
          </a:p>
        </p:txBody>
      </p:sp>
    </p:spTree>
    <p:extLst>
      <p:ext uri="{BB962C8B-B14F-4D97-AF65-F5344CB8AC3E}">
        <p14:creationId xmlns:p14="http://schemas.microsoft.com/office/powerpoint/2010/main" val="228672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967895" y="1015682"/>
          <a:ext cx="7992000" cy="5292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0318302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04436825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0343806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527325899"/>
                    </a:ext>
                  </a:extLst>
                </a:gridCol>
              </a:tblGrid>
              <a:tr h="2520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行業</a:t>
                      </a:r>
                      <a:endParaRPr lang="zh-TW" sz="10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3,407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29,207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3,544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26,216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3,433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27,663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2,962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368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26,936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26,821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3,028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27,733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3,001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26,575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23,404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1,131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24,835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22980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批發及零售業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387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25,306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878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25,335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1,271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26,493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1,119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26,650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1,234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26,984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藝術、娛樂及休閒服務業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25,023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25,525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26,462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786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59,050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185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農、林、漁、牧業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25,492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25,029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25,992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26,340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27,473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11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專業、科學及技術服務業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24,422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25,558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26,607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26,960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246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27,236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6864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營建工程業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25,548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25,803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26,665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29,224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229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31,473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27,073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24,713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25,752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26,829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27,617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896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金融及保險業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23,380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26,245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26,053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26,621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26,618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6862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醫療保健及社會工作服務業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26,150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25,862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27,382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28,331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29,438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支援服務業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25,419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25,464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25,810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28,096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405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運輸及倉儲業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27,394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27,429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27,188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28,524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28,117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出版、影音製作、傳播及資通訊服務業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27,781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24,011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25,106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25,908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25,547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不動產業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30,353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24,815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25,647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26,067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944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29,500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28,955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29,211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30,833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用水供應及污染整治業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24,250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8516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礦業及土石採取業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23,500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5,370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27,985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8,030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25,659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10,241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27,035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10,242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27,150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16,159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29,791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738293" y="6349914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51520" y="1275722"/>
            <a:ext cx="540000" cy="4320000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各行業職缺開發情形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58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140268" y="869290"/>
          <a:ext cx="7740000" cy="56260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2832656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2764434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9560207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42789237"/>
                    </a:ext>
                  </a:extLst>
                </a:gridCol>
              </a:tblGrid>
              <a:tr h="225043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43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25,766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26,931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186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27,806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30,341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656928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26,295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26,229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26,341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5393408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26,703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27,206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27,551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27,822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27,972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75093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25,761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25,511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25,773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26,699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27,351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26,268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26,384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26,404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1183839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27,652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28,515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28,603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29,197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29,256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26,240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28,441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28,261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28,856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宜蘭縣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24,392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24,962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27,906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28,443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6216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苗栗縣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25,429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25,950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27,406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732531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29,284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32,528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31,941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30,417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32,342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28350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雲林縣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26,646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25,701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27,328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29,010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27342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25,678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26,194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25,564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26,113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26,540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23,563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24,462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25,818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26,853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27,022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25,553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23,942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25,512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26,559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26,711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24,250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24,786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25,562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25,733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25,625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27,057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27,583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29,445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臺東縣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23,559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28,750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30,000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基隆市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28,856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28,167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19700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澎湖縣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47777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金門縣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連江縣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26,888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26,870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27,306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1,847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28,457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738524" y="6534126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51520" y="1222219"/>
            <a:ext cx="540000" cy="4382555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各縣市媒合成功職缺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433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967895" y="1015682"/>
          <a:ext cx="7992000" cy="5292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057582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2659471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4738047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891057117"/>
                    </a:ext>
                  </a:extLst>
                </a:gridCol>
              </a:tblGrid>
              <a:tr h="2520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行業</a:t>
                      </a:r>
                      <a:endParaRPr lang="zh-TW" sz="10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322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27,937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26,440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27,108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273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27,661</a:t>
                      </a:r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4507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27,014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275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27,334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28,041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503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28,336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28,849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27,250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25,288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280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16468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批發及零售業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25,801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25,998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26,286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營建工程業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27,167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25,583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29,053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29,406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31,777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61839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農、林、漁、牧業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24,950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25,368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25,309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藝術、娛樂及休閒服務業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26,403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24,627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25,391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26,175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92629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金融及保險業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24,508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25,064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25,473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專業、科學及技術服務業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25,039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27,563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27,023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27,006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28,024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323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醫療保健及社會工作服務業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26,990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25,730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26,146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28,261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26,577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27,400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27,014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29,667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30,600</a:t>
                      </a:r>
                      <a:endParaRPr lang="zh-TW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13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出版、影音製作、傳播及資通訊服務業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25,923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24,050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25,767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26,417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26,283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627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不動產業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28,000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25,167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405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用水供應及污染整治業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93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支援服務業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26,214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25,827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25,140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運輸及倉儲業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27,556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25,833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礦業及土石採取業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23,500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26,888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26,474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26,870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27,306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1,847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28,457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747579" y="6343168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51520" y="1275722"/>
            <a:ext cx="540000" cy="4320000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各行業媒合成功職缺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226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252395" y="1926030"/>
          <a:ext cx="8640000" cy="43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54445883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93572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1,521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1,847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 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322 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 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批發及零售業</a:t>
                      </a: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 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  <a:endParaRPr lang="en-US" altLang="zh-TW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其他產業類別 </a:t>
                      </a: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229 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  <a:endParaRPr lang="en-US" altLang="zh-TW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275 </a:t>
                      </a: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228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批發及零售業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116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其他產業類別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172 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583 </a:t>
                      </a: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302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其他服務業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256 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其他產業類別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380 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503</a:t>
                      </a: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其他服務業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280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273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其他產業類別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zh-TW" sz="1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642 </a:t>
                      </a:r>
                      <a:r>
                        <a:rPr lang="zh-TW" altLang="zh-TW" sz="1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481 </a:t>
                      </a:r>
                      <a:r>
                        <a:rPr lang="zh-TW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其他服務業 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326 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其他產業類別 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398 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26,888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元</a:t>
                      </a:r>
                      <a:endParaRPr lang="en-US" altLang="zh-TW" sz="105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（高於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15-24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歲國民</a:t>
                      </a:r>
                      <a:endParaRPr lang="en-US" altLang="zh-TW" sz="105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25,765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元）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製造業 </a:t>
                      </a:r>
                      <a:r>
                        <a:rPr 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27,937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元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其他服務業 </a:t>
                      </a:r>
                      <a:r>
                        <a:rPr 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27,250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元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營建工程業 </a:t>
                      </a:r>
                      <a:r>
                        <a:rPr 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27,167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元</a:t>
                      </a:r>
                    </a:p>
                    <a:p>
                      <a:pPr marL="180000" marR="0" lvl="0" indent="-384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3.2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萬元以上職缺計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  <a:endParaRPr lang="en-US" altLang="zh-TW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384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lang="zh-TW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，平均月薪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35,692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26,474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5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不動產業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28,000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專業、科學及技術服務業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27,563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電力及燃氣供應業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27,500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26,870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5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電力及燃氣供應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33,000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用水供應及汙染整治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30,500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營建工程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29,053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27,306</a:t>
                      </a:r>
                      <a:r>
                        <a:rPr lang="zh-TW" altLang="en-US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0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5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電力及燃氣供應</a:t>
                      </a:r>
                      <a:r>
                        <a:rPr lang="zh-TW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altLang="zh-TW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</a:t>
                      </a: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29,667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營建工程</a:t>
                      </a:r>
                      <a:r>
                        <a:rPr lang="zh-TW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29,406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(3)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  <a:r>
                        <a:rPr lang="en-US" altLang="zh-TW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28,336</a:t>
                      </a:r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1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28,457</a:t>
                      </a:r>
                      <a:r>
                        <a:rPr lang="zh-TW" altLang="en-US" sz="1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 </a:t>
                      </a: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營建工程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31,777</a:t>
                      </a: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 </a:t>
                      </a: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altLang="zh-TW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30,600</a:t>
                      </a: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(3)</a:t>
                      </a: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製造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29,894</a:t>
                      </a: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元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66C3C20-3568-440E-83AA-742A9EC658CA}"/>
              </a:ext>
            </a:extLst>
          </p:cNvPr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7" name="圓角矩形 1">
            <a:extLst>
              <a:ext uri="{FF2B5EF4-FFF2-40B4-BE49-F238E27FC236}">
                <a16:creationId xmlns:a16="http://schemas.microsoft.com/office/drawing/2014/main" id="{28F46EC9-3FA9-4BBC-9513-9257AA482D04}"/>
              </a:ext>
            </a:extLst>
          </p:cNvPr>
          <p:cNvSpPr/>
          <p:nvPr/>
        </p:nvSpPr>
        <p:spPr>
          <a:xfrm>
            <a:off x="540448" y="1152169"/>
            <a:ext cx="8064000" cy="576000"/>
          </a:xfrm>
          <a:prstGeom prst="roundRect">
            <a:avLst/>
          </a:prstGeom>
          <a:solidFill>
            <a:srgbClr val="8239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106-110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年度媒合成功之職缺分析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行業別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F40EFEF-1B2A-4701-99A3-6AD6019049FB}"/>
              </a:ext>
            </a:extLst>
          </p:cNvPr>
          <p:cNvSpPr txBox="1"/>
          <p:nvPr/>
        </p:nvSpPr>
        <p:spPr>
          <a:xfrm>
            <a:off x="7241355" y="6370600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</p:spTree>
    <p:extLst>
      <p:ext uri="{BB962C8B-B14F-4D97-AF65-F5344CB8AC3E}">
        <p14:creationId xmlns:p14="http://schemas.microsoft.com/office/powerpoint/2010/main" val="383224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0" y="69144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六、實施方式</a:t>
            </a:r>
          </a:p>
        </p:txBody>
      </p:sp>
      <p:grpSp>
        <p:nvGrpSpPr>
          <p:cNvPr id="139" name="群組 138"/>
          <p:cNvGrpSpPr/>
          <p:nvPr/>
        </p:nvGrpSpPr>
        <p:grpSpPr>
          <a:xfrm>
            <a:off x="716024" y="2976951"/>
            <a:ext cx="7830590" cy="510961"/>
            <a:chOff x="449692" y="2780928"/>
            <a:chExt cx="7830590" cy="510961"/>
          </a:xfrm>
        </p:grpSpPr>
        <p:grpSp>
          <p:nvGrpSpPr>
            <p:cNvPr id="46" name="群組 45"/>
            <p:cNvGrpSpPr/>
            <p:nvPr/>
          </p:nvGrpSpPr>
          <p:grpSpPr>
            <a:xfrm>
              <a:off x="449692" y="2780928"/>
              <a:ext cx="3444076" cy="502083"/>
              <a:chOff x="790698" y="1893205"/>
              <a:chExt cx="3444076" cy="502083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790698" y="1893205"/>
                <a:ext cx="3444076" cy="502083"/>
                <a:chOff x="3463746" y="1844824"/>
                <a:chExt cx="34440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9" name="平行四邊形 48"/>
                <p:cNvSpPr/>
                <p:nvPr/>
              </p:nvSpPr>
              <p:spPr>
                <a:xfrm>
                  <a:off x="3695568" y="1844824"/>
                  <a:ext cx="32122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0" name="平行四邊形 4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900450" y="1925312"/>
                <a:ext cx="3199405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   生涯輔導及申請作業   </a:t>
                </a:r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3922406" y="2789806"/>
              <a:ext cx="2094258" cy="502083"/>
              <a:chOff x="4027772" y="2789806"/>
              <a:chExt cx="2094258" cy="502083"/>
            </a:xfrm>
          </p:grpSpPr>
          <p:grpSp>
            <p:nvGrpSpPr>
              <p:cNvPr id="52" name="群組 51"/>
              <p:cNvGrpSpPr/>
              <p:nvPr/>
            </p:nvGrpSpPr>
            <p:grpSpPr>
              <a:xfrm>
                <a:off x="4027772" y="2789806"/>
                <a:ext cx="2094258" cy="502083"/>
                <a:chOff x="4767732" y="1853702"/>
                <a:chExt cx="1995962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4" name="平行四邊形 53"/>
                <p:cNvSpPr/>
                <p:nvPr/>
              </p:nvSpPr>
              <p:spPr>
                <a:xfrm>
                  <a:off x="4857940" y="1853702"/>
                  <a:ext cx="19057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平行四邊形 54"/>
                <p:cNvSpPr/>
                <p:nvPr/>
              </p:nvSpPr>
              <p:spPr>
                <a:xfrm>
                  <a:off x="4767732" y="1853702"/>
                  <a:ext cx="589601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3" name="矩形 52"/>
              <p:cNvSpPr/>
              <p:nvPr/>
            </p:nvSpPr>
            <p:spPr>
              <a:xfrm>
                <a:off x="4119334" y="2813833"/>
                <a:ext cx="1867520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4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審查方式</a:t>
                </a:r>
              </a:p>
            </p:txBody>
          </p:sp>
        </p:grpSp>
        <p:grpSp>
          <p:nvGrpSpPr>
            <p:cNvPr id="56" name="群組 55"/>
            <p:cNvGrpSpPr/>
            <p:nvPr/>
          </p:nvGrpSpPr>
          <p:grpSpPr>
            <a:xfrm>
              <a:off x="6077536" y="2780928"/>
              <a:ext cx="2202746" cy="506522"/>
              <a:chOff x="812678" y="1893205"/>
              <a:chExt cx="2202746" cy="506522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812678" y="1893205"/>
                <a:ext cx="2122897" cy="502083"/>
                <a:chOff x="3485726" y="1844824"/>
                <a:chExt cx="212289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9" name="平行四邊形 58"/>
                <p:cNvSpPr/>
                <p:nvPr/>
              </p:nvSpPr>
              <p:spPr>
                <a:xfrm>
                  <a:off x="3500261" y="1844824"/>
                  <a:ext cx="2108362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0" name="平行四邊形 59"/>
                <p:cNvSpPr/>
                <p:nvPr/>
              </p:nvSpPr>
              <p:spPr>
                <a:xfrm>
                  <a:off x="348572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8" name="矩形 57"/>
              <p:cNvSpPr/>
              <p:nvPr/>
            </p:nvSpPr>
            <p:spPr>
              <a:xfrm>
                <a:off x="915910" y="1934984"/>
                <a:ext cx="209951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5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就學配套</a:t>
                </a:r>
              </a:p>
            </p:txBody>
          </p:sp>
        </p:grpSp>
      </p:grpSp>
      <p:grpSp>
        <p:nvGrpSpPr>
          <p:cNvPr id="137" name="群組 136"/>
          <p:cNvGrpSpPr/>
          <p:nvPr/>
        </p:nvGrpSpPr>
        <p:grpSpPr>
          <a:xfrm>
            <a:off x="1784323" y="4749536"/>
            <a:ext cx="7025308" cy="502083"/>
            <a:chOff x="449692" y="4509120"/>
            <a:chExt cx="7025308" cy="502083"/>
          </a:xfrm>
        </p:grpSpPr>
        <p:grpSp>
          <p:nvGrpSpPr>
            <p:cNvPr id="93" name="群組 92"/>
            <p:cNvGrpSpPr/>
            <p:nvPr/>
          </p:nvGrpSpPr>
          <p:grpSpPr>
            <a:xfrm>
              <a:off x="449692" y="4509120"/>
              <a:ext cx="3810940" cy="502083"/>
              <a:chOff x="431225" y="4509120"/>
              <a:chExt cx="3810940" cy="502083"/>
            </a:xfrm>
          </p:grpSpPr>
          <p:grpSp>
            <p:nvGrpSpPr>
              <p:cNvPr id="92" name="群組 91"/>
              <p:cNvGrpSpPr/>
              <p:nvPr/>
            </p:nvGrpSpPr>
            <p:grpSpPr>
              <a:xfrm>
                <a:off x="431225" y="4509120"/>
                <a:ext cx="3309157" cy="502083"/>
                <a:chOff x="431225" y="4509120"/>
                <a:chExt cx="330915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79" name="平行四邊形 78"/>
                <p:cNvSpPr/>
                <p:nvPr/>
              </p:nvSpPr>
              <p:spPr>
                <a:xfrm>
                  <a:off x="663048" y="4509120"/>
                  <a:ext cx="307733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0" name="平行四邊形 79"/>
                <p:cNvSpPr/>
                <p:nvPr/>
              </p:nvSpPr>
              <p:spPr>
                <a:xfrm>
                  <a:off x="431225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78" name="矩形 77"/>
              <p:cNvSpPr/>
              <p:nvPr/>
            </p:nvSpPr>
            <p:spPr>
              <a:xfrm>
                <a:off x="658667" y="4532699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9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體驗期間進修方式</a:t>
                </a:r>
              </a:p>
            </p:txBody>
          </p:sp>
        </p:grpSp>
        <p:grpSp>
          <p:nvGrpSpPr>
            <p:cNvPr id="94" name="群組 93"/>
            <p:cNvGrpSpPr/>
            <p:nvPr/>
          </p:nvGrpSpPr>
          <p:grpSpPr>
            <a:xfrm>
              <a:off x="3781743" y="4509120"/>
              <a:ext cx="3693257" cy="502083"/>
              <a:chOff x="-181340" y="4509120"/>
              <a:chExt cx="3693257" cy="50208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-181340" y="4509120"/>
                <a:ext cx="2234921" cy="502083"/>
                <a:chOff x="-181340" y="4509120"/>
                <a:chExt cx="2234921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97" name="平行四邊形 96"/>
                <p:cNvSpPr/>
                <p:nvPr/>
              </p:nvSpPr>
              <p:spPr>
                <a:xfrm>
                  <a:off x="423350" y="4509120"/>
                  <a:ext cx="1630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8" name="平行四邊形 97"/>
                <p:cNvSpPr/>
                <p:nvPr/>
              </p:nvSpPr>
              <p:spPr>
                <a:xfrm>
                  <a:off x="-181340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96" name="矩形 95"/>
              <p:cNvSpPr/>
              <p:nvPr/>
            </p:nvSpPr>
            <p:spPr>
              <a:xfrm>
                <a:off x="-71581" y="4532699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兵役配套</a:t>
                </a:r>
              </a:p>
            </p:txBody>
          </p:sp>
        </p:grpSp>
      </p:grpSp>
      <p:grpSp>
        <p:nvGrpSpPr>
          <p:cNvPr id="159" name="群組 158"/>
          <p:cNvGrpSpPr/>
          <p:nvPr/>
        </p:nvGrpSpPr>
        <p:grpSpPr>
          <a:xfrm>
            <a:off x="2164568" y="2069637"/>
            <a:ext cx="5594606" cy="502083"/>
            <a:chOff x="449692" y="2221398"/>
            <a:chExt cx="5504358" cy="502083"/>
          </a:xfrm>
        </p:grpSpPr>
        <p:grpSp>
          <p:nvGrpSpPr>
            <p:cNvPr id="99" name="群組 98"/>
            <p:cNvGrpSpPr/>
            <p:nvPr/>
          </p:nvGrpSpPr>
          <p:grpSpPr>
            <a:xfrm>
              <a:off x="449692" y="2221398"/>
              <a:ext cx="2111858" cy="502083"/>
              <a:chOff x="790698" y="1893205"/>
              <a:chExt cx="2111858" cy="502083"/>
            </a:xfrm>
          </p:grpSpPr>
          <p:grpSp>
            <p:nvGrpSpPr>
              <p:cNvPr id="100" name="群組 99"/>
              <p:cNvGrpSpPr/>
              <p:nvPr/>
            </p:nvGrpSpPr>
            <p:grpSpPr>
              <a:xfrm>
                <a:off x="790698" y="1893205"/>
                <a:ext cx="2073053" cy="502083"/>
                <a:chOff x="3463746" y="1844824"/>
                <a:chExt cx="207305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2" name="平行四邊形 101"/>
                <p:cNvSpPr/>
                <p:nvPr/>
              </p:nvSpPr>
              <p:spPr>
                <a:xfrm>
                  <a:off x="3695568" y="1844824"/>
                  <a:ext cx="1841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3" name="平行四邊形 102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936436" y="1916966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mr-IN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zh-TW" altLang="mr-IN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方案對象</a:t>
                </a:r>
              </a:p>
            </p:txBody>
          </p:sp>
        </p:grpSp>
        <p:grpSp>
          <p:nvGrpSpPr>
            <p:cNvPr id="116" name="群組 115"/>
            <p:cNvGrpSpPr/>
            <p:nvPr/>
          </p:nvGrpSpPr>
          <p:grpSpPr>
            <a:xfrm>
              <a:off x="2554203" y="2221398"/>
              <a:ext cx="3399847" cy="502083"/>
              <a:chOff x="2659569" y="2780928"/>
              <a:chExt cx="3399847" cy="502083"/>
            </a:xfrm>
          </p:grpSpPr>
          <p:grpSp>
            <p:nvGrpSpPr>
              <p:cNvPr id="117" name="群組 116"/>
              <p:cNvGrpSpPr/>
              <p:nvPr/>
            </p:nvGrpSpPr>
            <p:grpSpPr>
              <a:xfrm>
                <a:off x="2659569" y="2780928"/>
                <a:ext cx="2665868" cy="502083"/>
                <a:chOff x="3463746" y="1844824"/>
                <a:chExt cx="254074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19" name="平行四邊形 118"/>
                <p:cNvSpPr/>
                <p:nvPr/>
              </p:nvSpPr>
              <p:spPr>
                <a:xfrm>
                  <a:off x="3695569" y="1844824"/>
                  <a:ext cx="230892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0" name="平行四邊形 11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8" name="矩形 117"/>
              <p:cNvSpPr/>
              <p:nvPr/>
            </p:nvSpPr>
            <p:spPr>
              <a:xfrm>
                <a:off x="2810712" y="2804689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2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培訓種子教師</a:t>
                </a:r>
              </a:p>
            </p:txBody>
          </p:sp>
        </p:grpSp>
      </p:grpSp>
      <p:grpSp>
        <p:nvGrpSpPr>
          <p:cNvPr id="138" name="群組 137"/>
          <p:cNvGrpSpPr/>
          <p:nvPr/>
        </p:nvGrpSpPr>
        <p:grpSpPr>
          <a:xfrm>
            <a:off x="1161555" y="3897686"/>
            <a:ext cx="7017360" cy="502083"/>
            <a:chOff x="-200238" y="3645024"/>
            <a:chExt cx="7017360" cy="502083"/>
          </a:xfrm>
        </p:grpSpPr>
        <p:grpSp>
          <p:nvGrpSpPr>
            <p:cNvPr id="104" name="群組 103"/>
            <p:cNvGrpSpPr/>
            <p:nvPr/>
          </p:nvGrpSpPr>
          <p:grpSpPr>
            <a:xfrm>
              <a:off x="2559656" y="3645024"/>
              <a:ext cx="2102509" cy="502083"/>
              <a:chOff x="-590437" y="1893205"/>
              <a:chExt cx="2102509" cy="502083"/>
            </a:xfrm>
          </p:grpSpPr>
          <p:grpSp>
            <p:nvGrpSpPr>
              <p:cNvPr id="105" name="群組 104"/>
              <p:cNvGrpSpPr/>
              <p:nvPr/>
            </p:nvGrpSpPr>
            <p:grpSpPr>
              <a:xfrm>
                <a:off x="-590437" y="1893205"/>
                <a:ext cx="2075876" cy="502083"/>
                <a:chOff x="2082611" y="1844824"/>
                <a:chExt cx="20758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7" name="平行四邊形 106"/>
                <p:cNvSpPr/>
                <p:nvPr/>
              </p:nvSpPr>
              <p:spPr>
                <a:xfrm>
                  <a:off x="2314436" y="1844824"/>
                  <a:ext cx="184405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8" name="平行四邊形 107"/>
                <p:cNvSpPr/>
                <p:nvPr/>
              </p:nvSpPr>
              <p:spPr>
                <a:xfrm>
                  <a:off x="2082611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>
                <a:off x="-454048" y="1907731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7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優質職缺</a:t>
                </a:r>
              </a:p>
            </p:txBody>
          </p:sp>
        </p:grpSp>
        <p:grpSp>
          <p:nvGrpSpPr>
            <p:cNvPr id="126" name="群組 125"/>
            <p:cNvGrpSpPr/>
            <p:nvPr/>
          </p:nvGrpSpPr>
          <p:grpSpPr>
            <a:xfrm>
              <a:off x="-200238" y="3645024"/>
              <a:ext cx="3400155" cy="502083"/>
              <a:chOff x="2009639" y="2780928"/>
              <a:chExt cx="3400155" cy="502083"/>
            </a:xfrm>
          </p:grpSpPr>
          <p:grpSp>
            <p:nvGrpSpPr>
              <p:cNvPr id="127" name="群組 126"/>
              <p:cNvGrpSpPr/>
              <p:nvPr/>
            </p:nvGrpSpPr>
            <p:grpSpPr>
              <a:xfrm>
                <a:off x="2009639" y="2780928"/>
                <a:ext cx="2719036" cy="502083"/>
                <a:chOff x="2844315" y="1844824"/>
                <a:chExt cx="2591409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29" name="平行四邊形 128"/>
                <p:cNvSpPr/>
                <p:nvPr/>
              </p:nvSpPr>
              <p:spPr>
                <a:xfrm>
                  <a:off x="3205559" y="1844824"/>
                  <a:ext cx="2230165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0" name="平行四邊形 129"/>
                <p:cNvSpPr/>
                <p:nvPr/>
              </p:nvSpPr>
              <p:spPr>
                <a:xfrm>
                  <a:off x="2844315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8" name="矩形 127"/>
              <p:cNvSpPr/>
              <p:nvPr/>
            </p:nvSpPr>
            <p:spPr>
              <a:xfrm>
                <a:off x="2161090" y="2804507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6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青年儲蓄帳戶</a:t>
                </a:r>
              </a:p>
            </p:txBody>
          </p:sp>
        </p:grpSp>
        <p:grpSp>
          <p:nvGrpSpPr>
            <p:cNvPr id="131" name="群組 130"/>
            <p:cNvGrpSpPr/>
            <p:nvPr/>
          </p:nvGrpSpPr>
          <p:grpSpPr>
            <a:xfrm>
              <a:off x="4714615" y="3645024"/>
              <a:ext cx="2102507" cy="502083"/>
              <a:chOff x="-821428" y="1893205"/>
              <a:chExt cx="2102507" cy="502083"/>
            </a:xfrm>
          </p:grpSpPr>
          <p:grpSp>
            <p:nvGrpSpPr>
              <p:cNvPr id="132" name="群組 131"/>
              <p:cNvGrpSpPr/>
              <p:nvPr/>
            </p:nvGrpSpPr>
            <p:grpSpPr>
              <a:xfrm>
                <a:off x="-821428" y="1893205"/>
                <a:ext cx="2080585" cy="502083"/>
                <a:chOff x="1851620" y="1844824"/>
                <a:chExt cx="2080585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4" name="平行四邊形 133"/>
                <p:cNvSpPr/>
                <p:nvPr/>
              </p:nvSpPr>
              <p:spPr>
                <a:xfrm>
                  <a:off x="1952205" y="1844824"/>
                  <a:ext cx="198000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5" name="平行四邊形 134"/>
                <p:cNvSpPr/>
                <p:nvPr/>
              </p:nvSpPr>
              <p:spPr>
                <a:xfrm>
                  <a:off x="1851620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3" name="矩形 132"/>
              <p:cNvSpPr/>
              <p:nvPr/>
            </p:nvSpPr>
            <p:spPr>
              <a:xfrm>
                <a:off x="-685041" y="1916784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8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職缺媒合</a:t>
                </a:r>
              </a:p>
            </p:txBody>
          </p:sp>
        </p:grpSp>
      </p:grpSp>
      <p:sp>
        <p:nvSpPr>
          <p:cNvPr id="65" name="平行四邊形 64"/>
          <p:cNvSpPr/>
          <p:nvPr/>
        </p:nvSpPr>
        <p:spPr>
          <a:xfrm>
            <a:off x="3384898" y="5597233"/>
            <a:ext cx="3060000" cy="502083"/>
          </a:xfrm>
          <a:prstGeom prst="parallelogram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平行四邊形 65"/>
          <p:cNvSpPr/>
          <p:nvPr/>
        </p:nvSpPr>
        <p:spPr>
          <a:xfrm>
            <a:off x="2789261" y="5597233"/>
            <a:ext cx="729918" cy="502083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99013" y="5636131"/>
            <a:ext cx="3332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    </a:t>
            </a:r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青年職場輔導及追蹤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4131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BB91A2-A5F7-447D-A417-75279446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1FD3D2A-A935-47F4-AB49-1CE8BAD707F5}"/>
              </a:ext>
            </a:extLst>
          </p:cNvPr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方案對象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3C65B1D-0741-44D3-841A-99F5BBBB35F0}"/>
              </a:ext>
            </a:extLst>
          </p:cNvPr>
          <p:cNvGrpSpPr/>
          <p:nvPr/>
        </p:nvGrpSpPr>
        <p:grpSpPr>
          <a:xfrm>
            <a:off x="431213" y="1270079"/>
            <a:ext cx="8170716" cy="5092967"/>
            <a:chOff x="431213" y="1270079"/>
            <a:chExt cx="8170716" cy="5092967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6CB8FE4C-6FAF-45D8-B8B5-720BDDA56CB8}"/>
                </a:ext>
              </a:extLst>
            </p:cNvPr>
            <p:cNvGrpSpPr/>
            <p:nvPr/>
          </p:nvGrpSpPr>
          <p:grpSpPr>
            <a:xfrm>
              <a:off x="431213" y="1270079"/>
              <a:ext cx="8170716" cy="5092967"/>
              <a:chOff x="1188230" y="1351563"/>
              <a:chExt cx="6792335" cy="5092967"/>
            </a:xfrm>
          </p:grpSpPr>
          <p:sp>
            <p:nvSpPr>
              <p:cNvPr id="22" name="內容版面配置區 8">
                <a:extLst>
                  <a:ext uri="{FF2B5EF4-FFF2-40B4-BE49-F238E27FC236}">
                    <a16:creationId xmlns:a16="http://schemas.microsoft.com/office/drawing/2014/main" id="{45F09612-BBCB-48BE-97F0-59106EC3D7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8230" y="1351563"/>
                <a:ext cx="2546252" cy="144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高級中等學校</a:t>
                </a:r>
                <a:endParaRPr lang="en-US" altLang="zh-TW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每學年度</a:t>
                </a:r>
                <a:r>
                  <a:rPr lang="zh-TW" altLang="zh-TW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應屆畢業生</a:t>
                </a:r>
              </a:p>
            </p:txBody>
          </p:sp>
          <p:sp>
            <p:nvSpPr>
              <p:cNvPr id="23" name="內容版面配置區 8">
                <a:extLst>
                  <a:ext uri="{FF2B5EF4-FFF2-40B4-BE49-F238E27FC236}">
                    <a16:creationId xmlns:a16="http://schemas.microsoft.com/office/drawing/2014/main" id="{0FAF1330-2A99-4375-9544-3C3F6D4317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6414" y="3778082"/>
                <a:ext cx="2394151" cy="90616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產學攜手合作計畫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（教育部）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pic>
            <p:nvPicPr>
              <p:cNvPr id="24" name="圖片 23">
                <a:extLst>
                  <a:ext uri="{FF2B5EF4-FFF2-40B4-BE49-F238E27FC236}">
                    <a16:creationId xmlns:a16="http://schemas.microsoft.com/office/drawing/2014/main" id="{BB7D3846-EC8D-4BAF-B19E-5729A6E4CCA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088" y="1404530"/>
                <a:ext cx="1586125" cy="5040000"/>
              </a:xfrm>
              <a:prstGeom prst="rect">
                <a:avLst/>
              </a:prstGeom>
            </p:spPr>
          </p:pic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6181B5B9-309D-451E-BA15-337F781AAD08}"/>
                  </a:ext>
                </a:extLst>
              </p:cNvPr>
              <p:cNvGrpSpPr/>
              <p:nvPr/>
            </p:nvGrpSpPr>
            <p:grpSpPr>
              <a:xfrm>
                <a:off x="2456003" y="2775292"/>
                <a:ext cx="1308577" cy="359175"/>
                <a:chOff x="2548075" y="2828578"/>
                <a:chExt cx="1308577" cy="359175"/>
              </a:xfrm>
            </p:grpSpPr>
            <p:cxnSp>
              <p:nvCxnSpPr>
                <p:cNvPr id="29" name="直線接點 28">
                  <a:extLst>
                    <a:ext uri="{FF2B5EF4-FFF2-40B4-BE49-F238E27FC236}">
                      <a16:creationId xmlns:a16="http://schemas.microsoft.com/office/drawing/2014/main" id="{3D48772E-CC3E-41AE-91A5-C0F5B995A901}"/>
                    </a:ext>
                  </a:extLst>
                </p:cNvPr>
                <p:cNvCxnSpPr/>
                <p:nvPr/>
              </p:nvCxnSpPr>
              <p:spPr>
                <a:xfrm>
                  <a:off x="2548075" y="3187753"/>
                  <a:ext cx="1308577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箭頭接點 20">
                  <a:extLst>
                    <a:ext uri="{FF2B5EF4-FFF2-40B4-BE49-F238E27FC236}">
                      <a16:creationId xmlns:a16="http://schemas.microsoft.com/office/drawing/2014/main" id="{F03929B2-95E1-4A10-9DF9-0D918CC30C55}"/>
                    </a:ext>
                  </a:extLst>
                </p:cNvPr>
                <p:cNvCxnSpPr/>
                <p:nvPr/>
              </p:nvCxnSpPr>
              <p:spPr>
                <a:xfrm flipV="1">
                  <a:off x="2548075" y="2828578"/>
                  <a:ext cx="0" cy="35917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6D47D8EB-B338-44D7-BF95-03A040111995}"/>
                  </a:ext>
                </a:extLst>
              </p:cNvPr>
              <p:cNvGrpSpPr/>
              <p:nvPr/>
            </p:nvGrpSpPr>
            <p:grpSpPr>
              <a:xfrm flipH="1">
                <a:off x="5463617" y="3153099"/>
                <a:ext cx="1308577" cy="360000"/>
                <a:chOff x="2588461" y="3440065"/>
                <a:chExt cx="1308577" cy="360000"/>
              </a:xfrm>
            </p:grpSpPr>
            <p:cxnSp>
              <p:nvCxnSpPr>
                <p:cNvPr id="27" name="直線接點 26">
                  <a:extLst>
                    <a:ext uri="{FF2B5EF4-FFF2-40B4-BE49-F238E27FC236}">
                      <a16:creationId xmlns:a16="http://schemas.microsoft.com/office/drawing/2014/main" id="{1CEA28D9-8C86-4204-944B-BB0F55E1BCDF}"/>
                    </a:ext>
                  </a:extLst>
                </p:cNvPr>
                <p:cNvCxnSpPr/>
                <p:nvPr/>
              </p:nvCxnSpPr>
              <p:spPr>
                <a:xfrm>
                  <a:off x="2588461" y="3440073"/>
                  <a:ext cx="1308577" cy="0"/>
                </a:xfrm>
                <a:prstGeom prst="line">
                  <a:avLst/>
                </a:prstGeom>
                <a:ln>
                  <a:solidFill>
                    <a:srgbClr val="139B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箭頭接點 39">
                  <a:extLst>
                    <a:ext uri="{FF2B5EF4-FFF2-40B4-BE49-F238E27FC236}">
                      <a16:creationId xmlns:a16="http://schemas.microsoft.com/office/drawing/2014/main" id="{4AD5E724-9987-4EA9-92EF-1569434728A4}"/>
                    </a:ext>
                  </a:extLst>
                </p:cNvPr>
                <p:cNvCxnSpPr/>
                <p:nvPr/>
              </p:nvCxnSpPr>
              <p:spPr>
                <a:xfrm flipH="1">
                  <a:off x="2588461" y="3440065"/>
                  <a:ext cx="0" cy="360000"/>
                </a:xfrm>
                <a:prstGeom prst="straightConnector1">
                  <a:avLst/>
                </a:prstGeom>
                <a:ln>
                  <a:solidFill>
                    <a:srgbClr val="139B9B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303C9AF0-873E-498D-9FC5-6B0C28466F58}"/>
                </a:ext>
              </a:extLst>
            </p:cNvPr>
            <p:cNvGrpSpPr/>
            <p:nvPr/>
          </p:nvGrpSpPr>
          <p:grpSpPr>
            <a:xfrm>
              <a:off x="3894174" y="2712059"/>
              <a:ext cx="1340491" cy="898710"/>
              <a:chOff x="3894174" y="2712059"/>
              <a:chExt cx="1340491" cy="89871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6E02B5E-6AC5-4FA5-9D3E-9CE09AEADDB1}"/>
                  </a:ext>
                </a:extLst>
              </p:cNvPr>
              <p:cNvSpPr/>
              <p:nvPr/>
            </p:nvSpPr>
            <p:spPr>
              <a:xfrm>
                <a:off x="3894174" y="2712062"/>
                <a:ext cx="628630" cy="898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對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象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D39CCDD-ED9F-45DF-8AEF-9E2DAA46183E}"/>
                  </a:ext>
                </a:extLst>
              </p:cNvPr>
              <p:cNvSpPr/>
              <p:nvPr/>
            </p:nvSpPr>
            <p:spPr>
              <a:xfrm>
                <a:off x="4606035" y="2712059"/>
                <a:ext cx="628630" cy="898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排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除</a:t>
                </a:r>
              </a:p>
            </p:txBody>
          </p:sp>
        </p:grp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8FD38CC1-65E2-4D5A-B94B-AE3455E072A3}"/>
              </a:ext>
            </a:extLst>
          </p:cNvPr>
          <p:cNvSpPr/>
          <p:nvPr/>
        </p:nvSpPr>
        <p:spPr>
          <a:xfrm>
            <a:off x="771781" y="3277492"/>
            <a:ext cx="3333873" cy="284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日間部普通科（高中）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進修部普通科（高中）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綜合高中學術學程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綜合高中專門學程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日間部專業群科（高職）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進修部專業群科（高職）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實用技能學程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建教合作班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非學校型態實驗教育（與學校合作）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非學校型態實驗教育（非與學校合作）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境外學校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矯正學校</a:t>
            </a:r>
          </a:p>
        </p:txBody>
      </p:sp>
    </p:spTree>
    <p:extLst>
      <p:ext uri="{BB962C8B-B14F-4D97-AF65-F5344CB8AC3E}">
        <p14:creationId xmlns:p14="http://schemas.microsoft.com/office/powerpoint/2010/main" val="37430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8"/>
          <p:cNvSpPr txBox="1">
            <a:spLocks/>
          </p:cNvSpPr>
          <p:nvPr/>
        </p:nvSpPr>
        <p:spPr>
          <a:xfrm>
            <a:off x="778025" y="2912061"/>
            <a:ext cx="4518163" cy="340837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大多數工業先進國家，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歲已被視為成熟且獨立的年紀</a:t>
            </a:r>
          </a:p>
          <a:p>
            <a:pPr lvl="0" algn="just" defTabSz="914400"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</a:pPr>
            <a:endParaRPr lang="zh-TW" altLang="en-US" sz="20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總統提出，學生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歲畢業後不一定要急忙考大學，可以先去工作、到非政府組織當志工進行體驗等。在經過社會歷練之後重返校園，會更加清楚自己所追求的目標</a:t>
            </a:r>
          </a:p>
        </p:txBody>
      </p:sp>
      <p:sp>
        <p:nvSpPr>
          <p:cNvPr id="10" name="矩形 9"/>
          <p:cNvSpPr/>
          <p:nvPr/>
        </p:nvSpPr>
        <p:spPr>
          <a:xfrm>
            <a:off x="351700" y="656424"/>
            <a:ext cx="62861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26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關鍵的</a:t>
            </a:r>
            <a:r>
              <a:rPr lang="en-US" altLang="zh-TW" sz="48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18</a:t>
            </a:r>
            <a:r>
              <a:rPr lang="zh-TW" altLang="en-US" sz="48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歲</a:t>
            </a:r>
            <a:r>
              <a:rPr lang="zh-TW" altLang="en-US" sz="26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，</a:t>
            </a:r>
            <a:endParaRPr lang="en-US" altLang="zh-TW" sz="26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>
              <a:lnSpc>
                <a:spcPct val="120000"/>
              </a:lnSpc>
            </a:pPr>
            <a:r>
              <a:rPr lang="zh-TW" altLang="en-US" sz="30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累積下一個人生階段的基礎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556047" y="3458424"/>
            <a:ext cx="3168853" cy="339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63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培訓種子教師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705557" y="1837855"/>
            <a:ext cx="7746243" cy="14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高中職每校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名種子教師</a:t>
            </a:r>
            <a:r>
              <a:rPr lang="zh-TW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（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輔導教師或指定</a:t>
            </a:r>
            <a:r>
              <a:rPr lang="zh-TW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專責教師）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12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13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日辦理北、南區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場次「種子教師培訓營」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894080" y="4473545"/>
            <a:ext cx="7380000" cy="1620000"/>
            <a:chOff x="887664" y="4262401"/>
            <a:chExt cx="6993023" cy="1438807"/>
          </a:xfrm>
        </p:grpSpPr>
        <p:sp>
          <p:nvSpPr>
            <p:cNvPr id="32" name="圓角矩形 31"/>
            <p:cNvSpPr/>
            <p:nvPr/>
          </p:nvSpPr>
          <p:spPr>
            <a:xfrm>
              <a:off x="887664" y="4262401"/>
              <a:ext cx="6993023" cy="143880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1029364" y="4412906"/>
              <a:ext cx="1545751" cy="1119072"/>
              <a:chOff x="1029364" y="4412906"/>
              <a:chExt cx="1545751" cy="1119072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1040062" y="4412906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/>
              <p:cNvSpPr txBox="1">
                <a:spLocks/>
              </p:cNvSpPr>
              <p:nvPr/>
            </p:nvSpPr>
            <p:spPr>
              <a:xfrm>
                <a:off x="1029364" y="4554331"/>
                <a:ext cx="1544130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協助宣導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本方案</a:t>
                </a: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2748893" y="4400649"/>
              <a:ext cx="1540834" cy="1119072"/>
              <a:chOff x="2748893" y="4424855"/>
              <a:chExt cx="1540834" cy="111907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2754674" y="4424855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內容版面配置區 8"/>
              <p:cNvSpPr txBox="1">
                <a:spLocks/>
              </p:cNvSpPr>
              <p:nvPr/>
            </p:nvSpPr>
            <p:spPr>
              <a:xfrm>
                <a:off x="2748893" y="4554331"/>
                <a:ext cx="1532367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落實學校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輔導功能</a:t>
                </a: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6183763" y="4412906"/>
              <a:ext cx="1535055" cy="1119072"/>
              <a:chOff x="6183763" y="4437112"/>
              <a:chExt cx="1535055" cy="1119072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6183763" y="4437112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6183766" y="4554024"/>
                <a:ext cx="1535052" cy="8794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學校初審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與推薦作業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4476198" y="4412906"/>
              <a:ext cx="1535053" cy="1119072"/>
              <a:chOff x="4476198" y="4437112"/>
              <a:chExt cx="1535053" cy="1119072"/>
            </a:xfrm>
          </p:grpSpPr>
          <p:sp>
            <p:nvSpPr>
              <p:cNvPr id="46" name="圓角矩形 45"/>
              <p:cNvSpPr/>
              <p:nvPr/>
            </p:nvSpPr>
            <p:spPr>
              <a:xfrm>
                <a:off x="4476198" y="4437112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4476198" y="4564810"/>
                <a:ext cx="1535053" cy="833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輔導學生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撰</a:t>
                </a: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寫</a:t>
                </a: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申請書</a:t>
                </a: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3635511" y="3560871"/>
            <a:ext cx="1844842" cy="695348"/>
            <a:chOff x="3649579" y="3592779"/>
            <a:chExt cx="1844842" cy="695348"/>
          </a:xfrm>
        </p:grpSpPr>
        <p:sp>
          <p:nvSpPr>
            <p:cNvPr id="35" name="五邊形 34"/>
            <p:cNvSpPr/>
            <p:nvPr/>
          </p:nvSpPr>
          <p:spPr>
            <a:xfrm rot="5400000">
              <a:off x="4385021" y="3225404"/>
              <a:ext cx="373958" cy="1751488"/>
            </a:xfrm>
            <a:prstGeom prst="homePlate">
              <a:avLst>
                <a:gd name="adj" fmla="val 53696"/>
              </a:avLst>
            </a:prstGeom>
            <a:solidFill>
              <a:srgbClr val="139A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3649579" y="3592779"/>
              <a:ext cx="1844842" cy="501850"/>
            </a:xfrm>
            <a:prstGeom prst="roundRect">
              <a:avLst/>
            </a:prstGeom>
            <a:solidFill>
              <a:srgbClr val="139A9A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649579" y="3633954"/>
              <a:ext cx="1844842" cy="467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任務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95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0956"/>
            <a:ext cx="9144000" cy="5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3.</a:t>
            </a:r>
            <a:r>
              <a:rPr lang="zh-TW" altLang="en-US" sz="3800" b="1" kern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高中職輔導及申請作業</a:t>
            </a:r>
            <a:endParaRPr lang="zh-TW" altLang="en-US" sz="3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29" name="資料庫圖表 28"/>
          <p:cNvGraphicFramePr/>
          <p:nvPr>
            <p:extLst>
              <p:ext uri="{D42A27DB-BD31-4B8C-83A1-F6EECF244321}">
                <p14:modId xmlns:p14="http://schemas.microsoft.com/office/powerpoint/2010/main" val="3658111361"/>
              </p:ext>
            </p:extLst>
          </p:nvPr>
        </p:nvGraphicFramePr>
        <p:xfrm>
          <a:off x="785786" y="2082296"/>
          <a:ext cx="7560000" cy="387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1688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84B05-A0F0-42AF-B636-4FC6CF62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9EC4812-19AC-47FE-B347-498A47ED74B2}"/>
              </a:ext>
            </a:extLst>
          </p:cNvPr>
          <p:cNvSpPr txBox="1">
            <a:spLocks/>
          </p:cNvSpPr>
          <p:nvPr/>
        </p:nvSpPr>
        <p:spPr>
          <a:xfrm>
            <a:off x="0" y="562487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審查方式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F8704C4-BCBC-4897-ABB0-14AC2894BC6D}"/>
              </a:ext>
            </a:extLst>
          </p:cNvPr>
          <p:cNvGrpSpPr/>
          <p:nvPr/>
        </p:nvGrpSpPr>
        <p:grpSpPr>
          <a:xfrm>
            <a:off x="443883" y="1672907"/>
            <a:ext cx="8224279" cy="4658787"/>
            <a:chOff x="848281" y="2096216"/>
            <a:chExt cx="7424876" cy="4038425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126E9B72-5334-462E-A4BE-BC8F2B1509D4}"/>
                </a:ext>
              </a:extLst>
            </p:cNvPr>
            <p:cNvGrpSpPr/>
            <p:nvPr/>
          </p:nvGrpSpPr>
          <p:grpSpPr>
            <a:xfrm>
              <a:off x="848281" y="2096216"/>
              <a:ext cx="3510086" cy="4038424"/>
              <a:chOff x="848281" y="2096216"/>
              <a:chExt cx="3510086" cy="4038424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B17059D0-12D9-4D05-A900-F944D39850A0}"/>
                  </a:ext>
                </a:extLst>
              </p:cNvPr>
              <p:cNvGrpSpPr/>
              <p:nvPr/>
            </p:nvGrpSpPr>
            <p:grpSpPr>
              <a:xfrm>
                <a:off x="848281" y="2096216"/>
                <a:ext cx="3510086" cy="4037622"/>
                <a:chOff x="848281" y="2096216"/>
                <a:chExt cx="3510086" cy="4037622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1C084835-D1C1-4801-9227-691DB402A5F1}"/>
                    </a:ext>
                  </a:extLst>
                </p:cNvPr>
                <p:cNvSpPr/>
                <p:nvPr/>
              </p:nvSpPr>
              <p:spPr>
                <a:xfrm>
                  <a:off x="848281" y="3013213"/>
                  <a:ext cx="3510084" cy="31206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9" name="圓角化同側角落矩形 14">
                  <a:extLst>
                    <a:ext uri="{FF2B5EF4-FFF2-40B4-BE49-F238E27FC236}">
                      <a16:creationId xmlns:a16="http://schemas.microsoft.com/office/drawing/2014/main" id="{4E0A1725-561C-422F-8437-B646C2A2FA71}"/>
                    </a:ext>
                  </a:extLst>
                </p:cNvPr>
                <p:cNvSpPr/>
                <p:nvPr/>
              </p:nvSpPr>
              <p:spPr>
                <a:xfrm>
                  <a:off x="848282" y="2096216"/>
                  <a:ext cx="3510085" cy="936188"/>
                </a:xfrm>
                <a:prstGeom prst="round2SameRect">
                  <a:avLst/>
                </a:prstGeom>
                <a:solidFill>
                  <a:srgbClr val="E46C0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6" name="內容版面配置區 8">
                <a:extLst>
                  <a:ext uri="{FF2B5EF4-FFF2-40B4-BE49-F238E27FC236}">
                    <a16:creationId xmlns:a16="http://schemas.microsoft.com/office/drawing/2014/main" id="{F0FF739B-371C-4390-A6A8-EE5234D8B5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2400" y="3178207"/>
                <a:ext cx="3412583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193675" indent="-193675" algn="just" defTabSz="914400">
                  <a:lnSpc>
                    <a:spcPts val="2500"/>
                  </a:lnSpc>
                  <a:spcBef>
                    <a:spcPts val="0"/>
                  </a:spcBef>
                  <a:tabLst>
                    <a:tab pos="3314700" algn="l"/>
                  </a:tabLst>
                </a:pP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111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112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zh-TW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各高中職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學生上網填寫申請書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93675" indent="-193675" algn="just" defTabSz="914400">
                  <a:lnSpc>
                    <a:spcPts val="2500"/>
                  </a:lnSpc>
                  <a:spcBef>
                    <a:spcPts val="0"/>
                  </a:spcBef>
                  <a:tabLst>
                    <a:tab pos="3314700" algn="l"/>
                  </a:tabLst>
                </a:pP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112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學校辦理初審，考量學生申請書及輔導綜合考評予以推薦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EFF2BA1-179A-47F4-B0F1-5D99EA8D2308}"/>
                  </a:ext>
                </a:extLst>
              </p:cNvPr>
              <p:cNvSpPr/>
              <p:nvPr/>
            </p:nvSpPr>
            <p:spPr>
              <a:xfrm>
                <a:off x="1164537" y="2364320"/>
                <a:ext cx="2922140" cy="40541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初審</a:t>
                </a:r>
                <a:endPara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F3C8BB2D-2755-4059-AF0F-CAFEA8DA7776}"/>
                </a:ext>
              </a:extLst>
            </p:cNvPr>
            <p:cNvGrpSpPr/>
            <p:nvPr/>
          </p:nvGrpSpPr>
          <p:grpSpPr>
            <a:xfrm>
              <a:off x="4756734" y="2103917"/>
              <a:ext cx="3516423" cy="4030724"/>
              <a:chOff x="769810" y="2103917"/>
              <a:chExt cx="3516423" cy="4030724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E797B0CD-1B44-4EFA-98BA-9D5014698A7C}"/>
                  </a:ext>
                </a:extLst>
              </p:cNvPr>
              <p:cNvGrpSpPr/>
              <p:nvPr/>
            </p:nvGrpSpPr>
            <p:grpSpPr>
              <a:xfrm>
                <a:off x="769810" y="2103917"/>
                <a:ext cx="3516423" cy="4014530"/>
                <a:chOff x="769810" y="2103917"/>
                <a:chExt cx="3516423" cy="4014530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9AE187E-5326-42C2-AB10-5A5A44BC38FA}"/>
                    </a:ext>
                  </a:extLst>
                </p:cNvPr>
                <p:cNvSpPr/>
                <p:nvPr/>
              </p:nvSpPr>
              <p:spPr>
                <a:xfrm>
                  <a:off x="776148" y="2997821"/>
                  <a:ext cx="3510085" cy="31206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圓角化同側角落矩形 25">
                  <a:extLst>
                    <a:ext uri="{FF2B5EF4-FFF2-40B4-BE49-F238E27FC236}">
                      <a16:creationId xmlns:a16="http://schemas.microsoft.com/office/drawing/2014/main" id="{7BAB4AD3-26EC-472D-A998-3936D60142B3}"/>
                    </a:ext>
                  </a:extLst>
                </p:cNvPr>
                <p:cNvSpPr/>
                <p:nvPr/>
              </p:nvSpPr>
              <p:spPr>
                <a:xfrm>
                  <a:off x="769810" y="2103917"/>
                  <a:ext cx="3510085" cy="936188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" name="內容版面配置區 8">
                <a:extLst>
                  <a:ext uri="{FF2B5EF4-FFF2-40B4-BE49-F238E27FC236}">
                    <a16:creationId xmlns:a16="http://schemas.microsoft.com/office/drawing/2014/main" id="{BB88ECCD-0E24-4897-8F4C-321770FED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630" y="3178207"/>
                <a:ext cx="3412583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4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月教育部組成審查小組，就整體區域分布、學校類型或課程性質等因素複審學校推薦名單</a:t>
                </a: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7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月教育部青年署組成審查小組，複審學校推薦名單</a:t>
                </a: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C0B8440-5912-46CF-B30F-3B5438FB9726}"/>
                  </a:ext>
                </a:extLst>
              </p:cNvPr>
              <p:cNvSpPr/>
              <p:nvPr/>
            </p:nvSpPr>
            <p:spPr>
              <a:xfrm>
                <a:off x="1114237" y="2370646"/>
                <a:ext cx="2922140" cy="40541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複審</a:t>
                </a:r>
                <a:endPara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4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6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大學回流教育管道</a:t>
            </a:r>
          </a:p>
        </p:txBody>
      </p:sp>
      <p:sp>
        <p:nvSpPr>
          <p:cNvPr id="14" name="矩形 13"/>
          <p:cNvSpPr/>
          <p:nvPr/>
        </p:nvSpPr>
        <p:spPr>
          <a:xfrm>
            <a:off x="1029059" y="3210026"/>
            <a:ext cx="420320" cy="1311128"/>
          </a:xfrm>
          <a:prstGeom prst="rect">
            <a:avLst/>
          </a:prstGeom>
          <a:noFill/>
        </p:spPr>
        <p:txBody>
          <a:bodyPr wrap="square" numCol="2" anchor="ctr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人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440774" y="1391457"/>
            <a:ext cx="8284126" cy="4980537"/>
            <a:chOff x="763406" y="1449879"/>
            <a:chExt cx="7423709" cy="4820379"/>
          </a:xfrm>
        </p:grpSpPr>
        <p:grpSp>
          <p:nvGrpSpPr>
            <p:cNvPr id="20" name="群組 19"/>
            <p:cNvGrpSpPr/>
            <p:nvPr/>
          </p:nvGrpSpPr>
          <p:grpSpPr>
            <a:xfrm>
              <a:off x="782123" y="1449879"/>
              <a:ext cx="7404992" cy="4820379"/>
              <a:chOff x="782123" y="1449879"/>
              <a:chExt cx="7404992" cy="482037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3" name="矩形 32"/>
              <p:cNvSpPr/>
              <p:nvPr/>
            </p:nvSpPr>
            <p:spPr>
              <a:xfrm>
                <a:off x="1866345" y="1465020"/>
                <a:ext cx="6320770" cy="4805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化同側角落矩形 33"/>
              <p:cNvSpPr/>
              <p:nvPr/>
            </p:nvSpPr>
            <p:spPr>
              <a:xfrm rot="16200000">
                <a:off x="592493" y="1639509"/>
                <a:ext cx="1441508" cy="10622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化同側角落矩形 34"/>
              <p:cNvSpPr/>
              <p:nvPr/>
            </p:nvSpPr>
            <p:spPr>
              <a:xfrm rot="16200000">
                <a:off x="592493" y="3321374"/>
                <a:ext cx="1441508" cy="1062247"/>
              </a:xfrm>
              <a:prstGeom prst="round2SameRect">
                <a:avLst/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圓角化同側角落矩形 35"/>
              <p:cNvSpPr/>
              <p:nvPr/>
            </p:nvSpPr>
            <p:spPr>
              <a:xfrm rot="16200000">
                <a:off x="588407" y="5007325"/>
                <a:ext cx="1441508" cy="1054073"/>
              </a:xfrm>
              <a:prstGeom prst="round2SameRect">
                <a:avLst/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79753" y="1598679"/>
              <a:ext cx="1064617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特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殊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才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902814" y="3284967"/>
              <a:ext cx="474031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甄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入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</a:t>
              </a:r>
              <a:endPara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3406" y="4962409"/>
              <a:ext cx="1080965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彈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性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系</a:t>
              </a:r>
            </a:p>
          </p:txBody>
        </p:sp>
        <p:sp>
          <p:nvSpPr>
            <p:cNvPr id="32" name="內容版面配置區 8"/>
            <p:cNvSpPr txBox="1">
              <a:spLocks/>
            </p:cNvSpPr>
            <p:nvPr/>
          </p:nvSpPr>
          <p:spPr>
            <a:xfrm>
              <a:off x="1977525" y="1646836"/>
              <a:ext cx="6097314" cy="440639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入學管道：一般大學及技專校院採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共同聯合招生</a:t>
              </a:r>
              <a:endParaRPr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zh-TW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免持統測或學測成績，透過書面審查（含雙週誌及體驗學習報告書）、面試或實作測驗等方式參加甄試</a:t>
              </a: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入學管道：由校系採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分組招生</a:t>
              </a: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持原畢業學年度統測或學測成績作為篩選或檢定依據，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甄試項目著重於體驗資歷（含雙週誌及體驗學習報告書）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入學管道：返校擬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變更原畢業年度錄取學系（</a:t>
              </a:r>
              <a:r>
                <a:rPr lang="zh-TW" altLang="en-US" sz="16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保留入學資格或休學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於學校規定期間持體驗資歷申請轉系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申請資格：已考取大學辦理保留入學資格，或休學者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936408" y="3381717"/>
            <a:ext cx="51297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申請入學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17" name="圖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882">
            <a:off x="7501064" y="990121"/>
            <a:ext cx="1214093" cy="7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12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 1"/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辦理時程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975288" y="1176930"/>
            <a:ext cx="295143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b="1" kern="0" dirty="0">
                <a:solidFill>
                  <a:srgbClr val="0619C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華康儷黑 Std W3"/>
              </a:rPr>
              <a:t>★ 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至少完成</a:t>
            </a:r>
            <a:r>
              <a:rPr lang="en-US" altLang="zh-TW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年的體驗學習</a:t>
            </a:r>
          </a:p>
        </p:txBody>
      </p:sp>
      <p:grpSp>
        <p:nvGrpSpPr>
          <p:cNvPr id="30" name="群組 29"/>
          <p:cNvGrpSpPr>
            <a:grpSpLocks noChangeAspect="1"/>
          </p:cNvGrpSpPr>
          <p:nvPr/>
        </p:nvGrpSpPr>
        <p:grpSpPr>
          <a:xfrm>
            <a:off x="434562" y="1578036"/>
            <a:ext cx="8456914" cy="4674987"/>
            <a:chOff x="1313585" y="1618253"/>
            <a:chExt cx="6805847" cy="4073901"/>
          </a:xfrm>
        </p:grpSpPr>
        <p:grpSp>
          <p:nvGrpSpPr>
            <p:cNvPr id="50" name="群組 49"/>
            <p:cNvGrpSpPr/>
            <p:nvPr/>
          </p:nvGrpSpPr>
          <p:grpSpPr>
            <a:xfrm>
              <a:off x="1313585" y="1618255"/>
              <a:ext cx="2028011" cy="4073899"/>
              <a:chOff x="1634310" y="1618255"/>
              <a:chExt cx="2028011" cy="4073899"/>
            </a:xfrm>
          </p:grpSpPr>
          <p:sp>
            <p:nvSpPr>
              <p:cNvPr id="62" name="內容版面配置區 8"/>
              <p:cNvSpPr txBox="1">
                <a:spLocks/>
              </p:cNvSpPr>
              <p:nvPr/>
            </p:nvSpPr>
            <p:spPr>
              <a:xfrm>
                <a:off x="1634310" y="3240337"/>
                <a:ext cx="2028011" cy="245181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3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一般大學及技專校院聯招</a:t>
                </a:r>
                <a:endParaRPr lang="en-US" altLang="zh-Hant" sz="13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113.2 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就學意願調查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113.9 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升學輔導營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13</a:t>
                </a:r>
                <a:r>
                  <a:rPr lang="en-US" altLang="zh-Hant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.</a:t>
                </a: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簡章公告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113.12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報名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114.2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放榜</a:t>
                </a:r>
                <a:endParaRPr lang="en-US" altLang="zh-Hant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63" name="群組 62"/>
              <p:cNvGrpSpPr/>
              <p:nvPr/>
            </p:nvGrpSpPr>
            <p:grpSpPr>
              <a:xfrm>
                <a:off x="1750401" y="1618255"/>
                <a:ext cx="1806244" cy="1380338"/>
                <a:chOff x="4023764" y="1477151"/>
                <a:chExt cx="1806244" cy="1380338"/>
              </a:xfrm>
            </p:grpSpPr>
            <p:sp>
              <p:nvSpPr>
                <p:cNvPr id="65" name="橢圓 64"/>
                <p:cNvSpPr/>
                <p:nvPr/>
              </p:nvSpPr>
              <p:spPr>
                <a:xfrm>
                  <a:off x="4202597" y="1477151"/>
                  <a:ext cx="1448579" cy="138033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4023764" y="1962172"/>
                  <a:ext cx="1806244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特殊選才</a:t>
                  </a:r>
                </a:p>
              </p:txBody>
            </p:sp>
          </p:grpSp>
          <p:sp>
            <p:nvSpPr>
              <p:cNvPr id="64" name="向下箭號 63"/>
              <p:cNvSpPr/>
              <p:nvPr/>
            </p:nvSpPr>
            <p:spPr>
              <a:xfrm>
                <a:off x="2474100" y="2859998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3883442" y="1618255"/>
              <a:ext cx="1509259" cy="1618199"/>
              <a:chOff x="4298035" y="1618255"/>
              <a:chExt cx="1509259" cy="1618199"/>
            </a:xfrm>
          </p:grpSpPr>
          <p:grpSp>
            <p:nvGrpSpPr>
              <p:cNvPr id="58" name="群組 57"/>
              <p:cNvGrpSpPr/>
              <p:nvPr/>
            </p:nvGrpSpPr>
            <p:grpSpPr>
              <a:xfrm>
                <a:off x="4298035" y="1618255"/>
                <a:ext cx="1509259" cy="1380337"/>
                <a:chOff x="3591866" y="1477151"/>
                <a:chExt cx="1509259" cy="1380337"/>
              </a:xfrm>
              <a:solidFill>
                <a:srgbClr val="139B9B"/>
              </a:solidFill>
            </p:grpSpPr>
            <p:sp>
              <p:nvSpPr>
                <p:cNvPr id="60" name="橢圓 59"/>
                <p:cNvSpPr/>
                <p:nvPr/>
              </p:nvSpPr>
              <p:spPr>
                <a:xfrm>
                  <a:off x="3622207" y="1477151"/>
                  <a:ext cx="1448578" cy="13803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3591866" y="1781791"/>
                  <a:ext cx="1509259" cy="761588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甄選入學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申請入學</a:t>
                  </a:r>
                </a:p>
              </p:txBody>
            </p:sp>
          </p:grpSp>
          <p:sp>
            <p:nvSpPr>
              <p:cNvPr id="59" name="向下箭號 58"/>
              <p:cNvSpPr/>
              <p:nvPr/>
            </p:nvSpPr>
            <p:spPr>
              <a:xfrm>
                <a:off x="4872666" y="2859998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5801703" y="1618253"/>
              <a:ext cx="2317729" cy="2782583"/>
              <a:chOff x="6058283" y="1618253"/>
              <a:chExt cx="2317729" cy="2782583"/>
            </a:xfrm>
          </p:grpSpPr>
          <p:grpSp>
            <p:nvGrpSpPr>
              <p:cNvPr id="53" name="群組 52"/>
              <p:cNvGrpSpPr/>
              <p:nvPr/>
            </p:nvGrpSpPr>
            <p:grpSpPr>
              <a:xfrm>
                <a:off x="6475634" y="1618253"/>
                <a:ext cx="1514710" cy="1380337"/>
                <a:chOff x="3163208" y="1477149"/>
                <a:chExt cx="1514710" cy="1380337"/>
              </a:xfrm>
              <a:solidFill>
                <a:srgbClr val="139B9B"/>
              </a:solidFill>
            </p:grpSpPr>
            <p:sp>
              <p:nvSpPr>
                <p:cNvPr id="56" name="橢圓 55"/>
                <p:cNvSpPr/>
                <p:nvPr/>
              </p:nvSpPr>
              <p:spPr>
                <a:xfrm>
                  <a:off x="3183584" y="1477149"/>
                  <a:ext cx="1448578" cy="1380337"/>
                </a:xfrm>
                <a:prstGeom prst="ellipse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3163208" y="1946363"/>
                  <a:ext cx="1514710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彈性選系</a:t>
                  </a:r>
                </a:p>
              </p:txBody>
            </p:sp>
          </p:grpSp>
          <p:sp>
            <p:nvSpPr>
              <p:cNvPr id="54" name="內容版面配置區 8"/>
              <p:cNvSpPr txBox="1">
                <a:spLocks/>
              </p:cNvSpPr>
              <p:nvPr/>
            </p:nvSpPr>
            <p:spPr>
              <a:xfrm>
                <a:off x="6058283" y="3240909"/>
                <a:ext cx="2317729" cy="115992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113.2 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調查就學意願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114.2-4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向原錄取學校確認轉系 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34200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      申請時程與程序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114.5-6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轉系申請學校確認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114.9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於原錄取學校完成轉系</a:t>
                </a:r>
              </a:p>
            </p:txBody>
          </p:sp>
          <p:sp>
            <p:nvSpPr>
              <p:cNvPr id="55" name="向下箭號 54"/>
              <p:cNvSpPr/>
              <p:nvPr/>
            </p:nvSpPr>
            <p:spPr>
              <a:xfrm>
                <a:off x="7038972" y="2857200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7" name="內容版面配置區 8"/>
          <p:cNvSpPr txBox="1">
            <a:spLocks/>
          </p:cNvSpPr>
          <p:nvPr/>
        </p:nvSpPr>
        <p:spPr>
          <a:xfrm>
            <a:off x="3315634" y="3436480"/>
            <a:ext cx="2520000" cy="2844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技專校院甄選入學</a:t>
            </a:r>
            <a:endParaRPr lang="en-US" altLang="zh-Hant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113.2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就學意願調查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113.9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升學輔導營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13</a:t>
            </a: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12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簡章公告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114.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5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</a:t>
            </a:r>
            <a:r>
              <a:rPr lang="zh-Hant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114.7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放榜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一般大學申請入學</a:t>
            </a:r>
            <a:endParaRPr lang="en-US" altLang="zh-Hant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113.2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就學意願調查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113.9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升學輔導營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13</a:t>
            </a: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簡章公告</a:t>
            </a:r>
            <a:endParaRPr lang="zh-Hant" altLang="en-US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.3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</a:t>
            </a:r>
            <a:r>
              <a:rPr lang="zh-Hant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114.6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放榜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14F0A0F-7BEC-40CA-800E-44B1373689A2}"/>
              </a:ext>
            </a:extLst>
          </p:cNvPr>
          <p:cNvSpPr txBox="1"/>
          <p:nvPr/>
        </p:nvSpPr>
        <p:spPr>
          <a:xfrm>
            <a:off x="6016644" y="4997316"/>
            <a:ext cx="2520000" cy="151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試以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112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年度參加職場體驗、學習及國際體驗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年者舉例，青年應至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16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日止，計畫執行滿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600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日以上，才能參加就學配套</a:t>
            </a:r>
            <a:endParaRPr lang="en-US" altLang="zh-TW" sz="1300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年計畫者，則需滿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900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天</a:t>
            </a:r>
            <a:endParaRPr lang="en-US" altLang="zh-TW" sz="1300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</p:spTree>
    <p:extLst>
      <p:ext uri="{BB962C8B-B14F-4D97-AF65-F5344CB8AC3E}">
        <p14:creationId xmlns:p14="http://schemas.microsoft.com/office/powerpoint/2010/main" val="1701388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ED01AA-D55C-4A4A-B789-FC489774145C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—108-111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學年度成果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A75DC3A-6981-44E8-8EE2-5830C4E24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93710"/>
              </p:ext>
            </p:extLst>
          </p:nvPr>
        </p:nvGraphicFramePr>
        <p:xfrm>
          <a:off x="425998" y="1561179"/>
          <a:ext cx="8280000" cy="478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6859115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02590291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334937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525828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28082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6718071"/>
                    </a:ext>
                  </a:extLst>
                </a:gridCol>
              </a:tblGrid>
              <a:tr h="684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467792"/>
                  </a:ext>
                </a:extLst>
              </a:tr>
              <a:tr h="684000"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179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149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彈性選系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164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435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4251A6-871E-4F78-A3DD-D6441A69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594A973-FFD1-4B65-8E5F-E02781A1B5F2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—108-111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學年度成果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BB80E9F-4AEC-420A-A675-49B2F6912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1813"/>
              </p:ext>
            </p:extLst>
          </p:nvPr>
        </p:nvGraphicFramePr>
        <p:xfrm>
          <a:off x="694944" y="1262776"/>
          <a:ext cx="7740000" cy="54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388000170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59106982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63641888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原高中職就讀學制班別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錄取大學名稱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錄取系科組學程名稱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70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普通科、電機科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443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經營管理系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9692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數位多媒體設計系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038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機電科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國立雲林科技大學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539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休閒農業科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流通管理系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740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室內設計系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94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國際企業系、資訊管理系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832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美容科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國立臺灣海洋大學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運輸科學系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44376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國立高雄餐旅大學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旅館管理系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473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傳播學院大一大二不分系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2041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普通科、美工科、製圖科、建築科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全校不分系學士學位學程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296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園藝科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7075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國立中正大學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勞工關係學系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476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園藝科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國立臺灣藝術大學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古蹟藝術修護學系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054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國立臺北教育大學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文化創意產業經營學系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020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廣告設計科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國立臺中教育大學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文化創意產業設計與營運學系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407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國立高雄師範大學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7220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9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134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183EC8-B39A-43BE-9F10-D2A4EA77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79598B0-08CA-4BA8-ABDD-D66F5D4424BB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—112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學年度規劃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2F67807-6E95-4954-9B25-868E4F74DB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4609" y="1484410"/>
          <a:ext cx="7560000" cy="4838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系科（組）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學程數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（聯合招生）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設立別</a:t>
                      </a:r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z="1400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455</a:t>
                      </a:r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US" altLang="zh-TW" sz="1400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706</a:t>
                      </a:r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153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198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一般大學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技專校院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（技專校院）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US" altLang="zh-TW" sz="1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（一般大學）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CCAD17FD-7405-459D-8F21-92202559B859}"/>
              </a:ext>
            </a:extLst>
          </p:cNvPr>
          <p:cNvSpPr/>
          <p:nvPr/>
        </p:nvSpPr>
        <p:spPr>
          <a:xfrm>
            <a:off x="4919472" y="6333511"/>
            <a:ext cx="34200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各項招生管道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招生名額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學年度各簡章為準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1295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971746" y="1152566"/>
          <a:ext cx="7200000" cy="52843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19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一般大學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技專校院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913"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國立臺灣師範大學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國立中興大學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國立陽明交通大學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國立中山大學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國立臺灣海洋大學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國立中正大學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國立高雄師範大學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國立彰化師範大學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國立嘉義大學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國立東華大學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國立暨南國際大學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國立臺灣藝術大學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國立臺東大學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國立宜蘭大學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國立聯合大學</a:t>
                      </a:r>
                      <a:endParaRPr lang="en-US" altLang="zh-TW" sz="9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國立臺南藝術大學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國立臺北教育大學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國立臺中教育大學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國立體育大學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國立金門大學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國立臺灣體育運動大學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東海大學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輔仁大學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東吳大學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中原大學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淡江大學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中國文化大學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逢甲大學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靜宜大學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長庚大學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元智大學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大葉大學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華梵大學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義守大學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世新大學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銘傳大學</a:t>
                      </a:r>
                      <a:endParaRPr lang="en-US" altLang="zh-TW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實踐大學</a:t>
                      </a:r>
                      <a:endParaRPr lang="en-US" altLang="zh-TW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南華大學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真理大學</a:t>
                      </a:r>
                      <a:endParaRPr lang="en-US" altLang="zh-TW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大同大學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慈濟大學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臺北醫學大學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中山醫學大學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長榮大學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中國醫藥大學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玄奘大學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開南大學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佛光大學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中信金融管理學院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馬偕醫學院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國立雲林科技大學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國立澎湖科技大學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國立勤益科技大學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國立臺北護理健康大學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國立高雄餐旅大學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  <a:endParaRPr lang="en-US" altLang="zh-TW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國立臺南護理專科學校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國立臺東專科學校</a:t>
                      </a:r>
                    </a:p>
                    <a:p>
                      <a:pPr marL="72000"/>
                      <a:endParaRPr lang="zh-TW" altLang="en-US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endParaRPr lang="zh-TW" altLang="en-US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南臺科技大學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樹德科技大學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弘光科技大學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大仁科技大學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嶺東科技大學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中臺科技大學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台南應用科技大學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元培醫事科技大學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景文科技大學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僑光科技大學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美和科技大學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吳鳳科技大學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修平科技大學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敏實科技大學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臺北城市科技大學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宏國德霖科技大學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亞東科技大學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54356" y="6516665"/>
            <a:ext cx="34200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各項招生管道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招生名額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學年度各簡章為準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7FEA883-3492-4AA0-BF16-F00F00E51CF6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—112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學年度規劃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249910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青年儲蓄帳戶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準備金及就業津貼</a:t>
            </a:r>
          </a:p>
        </p:txBody>
      </p:sp>
      <p:grpSp>
        <p:nvGrpSpPr>
          <p:cNvPr id="65" name="群組 64"/>
          <p:cNvGrpSpPr/>
          <p:nvPr/>
        </p:nvGrpSpPr>
        <p:grpSpPr>
          <a:xfrm>
            <a:off x="589693" y="1632507"/>
            <a:ext cx="2552052" cy="3059999"/>
            <a:chOff x="740617" y="1630150"/>
            <a:chExt cx="2552052" cy="2794548"/>
          </a:xfrm>
        </p:grpSpPr>
        <p:sp>
          <p:nvSpPr>
            <p:cNvPr id="9" name="圓角矩形 8"/>
            <p:cNvSpPr/>
            <p:nvPr/>
          </p:nvSpPr>
          <p:spPr>
            <a:xfrm>
              <a:off x="740617" y="1630150"/>
              <a:ext cx="2552052" cy="27945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04206" y="1671491"/>
              <a:ext cx="2262416" cy="526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青年儲蓄帳戶</a:t>
              </a:r>
            </a:p>
          </p:txBody>
        </p:sp>
        <p:sp>
          <p:nvSpPr>
            <p:cNvPr id="14" name="圓角化同側角落矩形 13"/>
            <p:cNvSpPr/>
            <p:nvPr/>
          </p:nvSpPr>
          <p:spPr>
            <a:xfrm flipV="1">
              <a:off x="852126" y="2221410"/>
              <a:ext cx="2340299" cy="205993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937028" y="2343018"/>
              <a:ext cx="2160000" cy="173883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參與「青年就業領航計畫」將設青年儲蓄帳戶（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24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萬元、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36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萬元）</a:t>
              </a: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853833" y="1605346"/>
            <a:ext cx="4695363" cy="5080028"/>
            <a:chOff x="3623013" y="1605346"/>
            <a:chExt cx="4780370" cy="5080028"/>
          </a:xfrm>
        </p:grpSpPr>
        <p:grpSp>
          <p:nvGrpSpPr>
            <p:cNvPr id="54" name="群組 53"/>
            <p:cNvGrpSpPr/>
            <p:nvPr/>
          </p:nvGrpSpPr>
          <p:grpSpPr>
            <a:xfrm>
              <a:off x="3623013" y="1605346"/>
              <a:ext cx="4764729" cy="2232000"/>
              <a:chOff x="3580870" y="1605346"/>
              <a:chExt cx="4764729" cy="2232000"/>
            </a:xfrm>
          </p:grpSpPr>
          <p:sp>
            <p:nvSpPr>
              <p:cNvPr id="38" name="圓角矩形 37"/>
              <p:cNvSpPr/>
              <p:nvPr/>
            </p:nvSpPr>
            <p:spPr>
              <a:xfrm>
                <a:off x="3580870" y="1605346"/>
                <a:ext cx="4764729" cy="2232000"/>
              </a:xfrm>
              <a:prstGeom prst="roundRec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圓角化同側角落矩形 31"/>
              <p:cNvSpPr/>
              <p:nvPr/>
            </p:nvSpPr>
            <p:spPr>
              <a:xfrm flipV="1">
                <a:off x="3685228" y="2258067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735572" y="1682870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就學、就業及創業準備金</a:t>
                </a:r>
              </a:p>
            </p:txBody>
          </p:sp>
          <p:sp>
            <p:nvSpPr>
              <p:cNvPr id="44" name="內容版面配置區 8"/>
              <p:cNvSpPr txBox="1">
                <a:spLocks/>
              </p:cNvSpPr>
              <p:nvPr/>
            </p:nvSpPr>
            <p:spPr>
              <a:xfrm>
                <a:off x="3771189" y="2258942"/>
                <a:ext cx="4398211" cy="142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就學、就業及創業準備金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年累存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萬元（於受僱後，每二星期填報體驗學習雙週誌）</a:t>
                </a: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3623013" y="4453374"/>
              <a:ext cx="4780370" cy="2232000"/>
              <a:chOff x="2339752" y="4467813"/>
              <a:chExt cx="4780370" cy="2232000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2339752" y="4467813"/>
                <a:ext cx="4780370" cy="2232000"/>
              </a:xfrm>
              <a:prstGeom prst="roundRect">
                <a:avLst/>
              </a:prstGeom>
              <a:solidFill>
                <a:srgbClr val="8239A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圓角化同側角落矩形 48"/>
              <p:cNvSpPr/>
              <p:nvPr/>
            </p:nvSpPr>
            <p:spPr>
              <a:xfrm flipV="1">
                <a:off x="2444110" y="5136856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94454" y="4564941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穩定就業津貼</a:t>
                </a:r>
              </a:p>
            </p:txBody>
          </p:sp>
          <p:sp>
            <p:nvSpPr>
              <p:cNvPr id="51" name="內容版面配置區 8"/>
              <p:cNvSpPr txBox="1">
                <a:spLocks/>
              </p:cNvSpPr>
              <p:nvPr/>
            </p:nvSpPr>
            <p:spPr>
              <a:xfrm>
                <a:off x="2530071" y="5145390"/>
                <a:ext cx="4398211" cy="14406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穩定就業津貼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年領取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萬元（自就業保險日起，每滿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30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日為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個月發給）</a:t>
                </a:r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" y="4432040"/>
            <a:ext cx="2072822" cy="24259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17069" y="2135853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52367" y="3304869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491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一、前言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611560" y="1700808"/>
            <a:ext cx="7920880" cy="1800200"/>
            <a:chOff x="611560" y="1700808"/>
            <a:chExt cx="7920880" cy="1800200"/>
          </a:xfrm>
        </p:grpSpPr>
        <p:grpSp>
          <p:nvGrpSpPr>
            <p:cNvPr id="4" name="群組 3"/>
            <p:cNvGrpSpPr/>
            <p:nvPr/>
          </p:nvGrpSpPr>
          <p:grpSpPr>
            <a:xfrm>
              <a:off x="611560" y="1700808"/>
              <a:ext cx="7920880" cy="1800200"/>
              <a:chOff x="611560" y="1700808"/>
              <a:chExt cx="7920880" cy="18002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11560" y="1700808"/>
                <a:ext cx="7920880" cy="180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11560" y="1700808"/>
                <a:ext cx="7920880" cy="5040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11560" y="1700808"/>
                <a:ext cx="7920880" cy="467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學習可以分階段完成</a:t>
                </a:r>
              </a:p>
            </p:txBody>
          </p:sp>
        </p:grpSp>
        <p:sp>
          <p:nvSpPr>
            <p:cNvPr id="5" name="內容版面配置區 8"/>
            <p:cNvSpPr txBox="1">
              <a:spLocks/>
            </p:cNvSpPr>
            <p:nvPr/>
          </p:nvSpPr>
          <p:spPr>
            <a:xfrm>
              <a:off x="1149684" y="2348880"/>
              <a:ext cx="6840000" cy="936104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高等教育體系，應該以更開放的態度，珍惜這樣的年輕人，並且提供更多的誘因，吸引青年重返校園學習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11560" y="3789037"/>
            <a:ext cx="7920880" cy="2700000"/>
            <a:chOff x="611560" y="3789040"/>
            <a:chExt cx="7920880" cy="2231199"/>
          </a:xfrm>
        </p:grpSpPr>
        <p:sp>
          <p:nvSpPr>
            <p:cNvPr id="34" name="矩形 33"/>
            <p:cNvSpPr/>
            <p:nvPr/>
          </p:nvSpPr>
          <p:spPr>
            <a:xfrm>
              <a:off x="611560" y="3789040"/>
              <a:ext cx="7920880" cy="22311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11560" y="3789041"/>
              <a:ext cx="7920880" cy="4164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內容版面配置區 8"/>
            <p:cNvSpPr txBox="1">
              <a:spLocks/>
            </p:cNvSpPr>
            <p:nvPr/>
          </p:nvSpPr>
          <p:spPr>
            <a:xfrm>
              <a:off x="1147315" y="4437111"/>
              <a:ext cx="6840000" cy="13647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教育部為落實總統教育政策，透過跨部會合作推動「青年教育與就業儲蓄帳戶方案」，鼓勵高中職應屆畢業生透過職場體驗、學習及國際體驗，探索並確立人生規劃方向，再決定就學、就業或創業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611560" y="3789041"/>
            <a:ext cx="792088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職場、學習及國際體驗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5683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青年儲蓄帳戶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設總戶及分戶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603488" y="1728889"/>
            <a:ext cx="3600000" cy="2181649"/>
            <a:chOff x="740617" y="1575892"/>
            <a:chExt cx="3029130" cy="2968195"/>
          </a:xfrm>
        </p:grpSpPr>
        <p:sp>
          <p:nvSpPr>
            <p:cNvPr id="9" name="圓角矩形 8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化同側角落矩形 10"/>
            <p:cNvSpPr/>
            <p:nvPr/>
          </p:nvSpPr>
          <p:spPr>
            <a:xfrm flipV="1">
              <a:off x="839867" y="2337225"/>
              <a:ext cx="2830630" cy="205711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內容版面配置區 8"/>
            <p:cNvSpPr txBox="1">
              <a:spLocks/>
            </p:cNvSpPr>
            <p:nvPr/>
          </p:nvSpPr>
          <p:spPr>
            <a:xfrm>
              <a:off x="990689" y="2375700"/>
              <a:ext cx="2528986" cy="187788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教育部、勞動部分設總戶，其下各設青年虛擬分戶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63672" y="1575892"/>
              <a:ext cx="1690028" cy="749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設戶方式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936180" y="1735283"/>
            <a:ext cx="3600000" cy="2181649"/>
            <a:chOff x="740617" y="1575892"/>
            <a:chExt cx="3029130" cy="2968195"/>
          </a:xfrm>
        </p:grpSpPr>
        <p:sp>
          <p:nvSpPr>
            <p:cNvPr id="32" name="圓角矩形 31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rgbClr val="139B9B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 flipV="1">
              <a:off x="839867" y="2337225"/>
              <a:ext cx="2830630" cy="205711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內容版面配置區 8"/>
            <p:cNvSpPr txBox="1">
              <a:spLocks/>
            </p:cNvSpPr>
            <p:nvPr/>
          </p:nvSpPr>
          <p:spPr>
            <a:xfrm>
              <a:off x="990689" y="2568088"/>
              <a:ext cx="2528986" cy="14575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教育部方案填報系統，提供青年查詢儲蓄金情形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63672" y="1575892"/>
              <a:ext cx="1690028" cy="749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網路平臺</a:t>
              </a:r>
            </a:p>
          </p:txBody>
        </p:sp>
      </p:grpSp>
      <p:pic>
        <p:nvPicPr>
          <p:cNvPr id="40" name="圖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36" y="1356944"/>
            <a:ext cx="900000" cy="90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67" y="1355823"/>
            <a:ext cx="900000" cy="900000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922465" y="4149459"/>
            <a:ext cx="7305098" cy="2160000"/>
            <a:chOff x="1555965" y="4448317"/>
            <a:chExt cx="6540500" cy="1820527"/>
          </a:xfrm>
        </p:grpSpPr>
        <p:sp>
          <p:nvSpPr>
            <p:cNvPr id="26" name="圓角矩形 25"/>
            <p:cNvSpPr/>
            <p:nvPr/>
          </p:nvSpPr>
          <p:spPr>
            <a:xfrm>
              <a:off x="2405127" y="4448317"/>
              <a:ext cx="4834802" cy="1820527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圓角化同側角落矩形 26"/>
            <p:cNvSpPr/>
            <p:nvPr/>
          </p:nvSpPr>
          <p:spPr>
            <a:xfrm flipV="1">
              <a:off x="2495044" y="4910732"/>
              <a:ext cx="4641410" cy="127436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90732" y="4490855"/>
              <a:ext cx="4470967" cy="4175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儲蓄戶撥款方式</a:t>
              </a:r>
            </a:p>
          </p:txBody>
        </p:sp>
        <p:sp>
          <p:nvSpPr>
            <p:cNvPr id="29" name="內容版面配置區 8"/>
            <p:cNvSpPr txBox="1">
              <a:spLocks/>
            </p:cNvSpPr>
            <p:nvPr/>
          </p:nvSpPr>
          <p:spPr>
            <a:xfrm>
              <a:off x="1555965" y="4847165"/>
              <a:ext cx="6540500" cy="1342017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教育部與勞動部將按季撥入前</a:t>
              </a:r>
              <a:r>
                <a: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季儲蓄金，</a:t>
              </a:r>
              <a:endPara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由臺灣銀行辦理撥款手續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72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界定盤點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7167630-1E61-407B-AC25-56156E86D26D}"/>
              </a:ext>
            </a:extLst>
          </p:cNvPr>
          <p:cNvGrpSpPr/>
          <p:nvPr/>
        </p:nvGrpSpPr>
        <p:grpSpPr>
          <a:xfrm>
            <a:off x="616375" y="3511297"/>
            <a:ext cx="7920000" cy="2999234"/>
            <a:chOff x="1232086" y="2457526"/>
            <a:chExt cx="7129609" cy="2140138"/>
          </a:xfrm>
        </p:grpSpPr>
        <p:sp>
          <p:nvSpPr>
            <p:cNvPr id="17" name="圓角矩形 19">
              <a:extLst>
                <a:ext uri="{FF2B5EF4-FFF2-40B4-BE49-F238E27FC236}">
                  <a16:creationId xmlns:a16="http://schemas.microsoft.com/office/drawing/2014/main" id="{4BEE78EE-5AFD-4B50-8CCA-338223DB3B58}"/>
                </a:ext>
              </a:extLst>
            </p:cNvPr>
            <p:cNvSpPr/>
            <p:nvPr/>
          </p:nvSpPr>
          <p:spPr>
            <a:xfrm>
              <a:off x="1232086" y="2457526"/>
              <a:ext cx="7129609" cy="2140138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圓角化同側角落矩形 20">
              <a:extLst>
                <a:ext uri="{FF2B5EF4-FFF2-40B4-BE49-F238E27FC236}">
                  <a16:creationId xmlns:a16="http://schemas.microsoft.com/office/drawing/2014/main" id="{5CB64894-9F55-466D-BD1C-227D39FE2C62}"/>
                </a:ext>
              </a:extLst>
            </p:cNvPr>
            <p:cNvSpPr/>
            <p:nvPr/>
          </p:nvSpPr>
          <p:spPr>
            <a:xfrm flipV="1">
              <a:off x="1338940" y="2953412"/>
              <a:ext cx="6928695" cy="155458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683B49D-55D2-498A-AF63-1AD53600CF4C}"/>
                </a:ext>
              </a:extLst>
            </p:cNvPr>
            <p:cNvSpPr/>
            <p:nvPr/>
          </p:nvSpPr>
          <p:spPr>
            <a:xfrm>
              <a:off x="2563188" y="2508437"/>
              <a:ext cx="4470967" cy="326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優質職缺盤點與開發</a:t>
              </a:r>
            </a:p>
          </p:txBody>
        </p:sp>
        <p:sp>
          <p:nvSpPr>
            <p:cNvPr id="30" name="內容版面配置區 8">
              <a:extLst>
                <a:ext uri="{FF2B5EF4-FFF2-40B4-BE49-F238E27FC236}">
                  <a16:creationId xmlns:a16="http://schemas.microsoft.com/office/drawing/2014/main" id="{C5D6CD43-4BBD-4D45-B9A7-F57B487DC030}"/>
                </a:ext>
              </a:extLst>
            </p:cNvPr>
            <p:cNvSpPr txBox="1">
              <a:spLocks/>
            </p:cNvSpPr>
            <p:nvPr/>
          </p:nvSpPr>
          <p:spPr>
            <a:xfrm>
              <a:off x="1533603" y="3070857"/>
              <a:ext cx="6546277" cy="1294809"/>
            </a:xfrm>
            <a:prstGeom prst="rect">
              <a:avLst/>
            </a:prstGeom>
          </p:spPr>
          <p:txBody>
            <a:bodyPr vert="horz" lIns="91440" tIns="45720" rIns="91440" bIns="45720" rtlCol="0" anchor="t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ts val="28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TW" altLang="en-US" sz="1800" kern="0" dirty="0">
                  <a:ea typeface="微軟正黑體" panose="020B0604030504040204" pitchFamily="34" charset="-120"/>
                  <a:cs typeface="華康儷黑 Std W3"/>
                </a:rPr>
                <a:t>本部進行學生線上申請，瞭解學生</a:t>
              </a:r>
              <a:r>
                <a:rPr lang="zh-TW" altLang="en-US" sz="1800" b="1" kern="0" dirty="0">
                  <a:solidFill>
                    <a:srgbClr val="FF0000"/>
                  </a:solidFill>
                  <a:ea typeface="微軟正黑體" panose="020B0604030504040204" pitchFamily="34" charset="-120"/>
                  <a:cs typeface="華康儷黑 Std W3"/>
                </a:rPr>
                <a:t>希望職缺產業類別及就業縣市</a:t>
              </a:r>
              <a:endParaRPr lang="en-US" altLang="zh-TW" sz="1800" kern="0" dirty="0"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ts val="28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TW" altLang="en-US" sz="1800" kern="0" dirty="0">
                  <a:ea typeface="微軟正黑體" panose="020B0604030504040204" pitchFamily="34" charset="-120"/>
                  <a:cs typeface="華康儷黑 Std W3"/>
                </a:rPr>
                <a:t>本部邀集勞動部及</a:t>
              </a:r>
              <a:r>
                <a:rPr lang="zh-TW" altLang="en-US" sz="1800" u="sng" kern="0" dirty="0">
                  <a:ea typeface="微軟正黑體" panose="020B0604030504040204" pitchFamily="34" charset="-120"/>
                  <a:cs typeface="華康儷黑 Std W3"/>
                </a:rPr>
                <a:t>各目的事業主管機關（內政部、經濟部、交通部、農委會、衛福部、環保署、文化部、數位發展部、國科會、金管會、原民會、客委會等）</a:t>
              </a:r>
              <a:r>
                <a:rPr lang="zh-TW" altLang="en-US" sz="1800" b="1" kern="0" dirty="0">
                  <a:solidFill>
                    <a:srgbClr val="FF0000"/>
                  </a:solidFill>
                  <a:ea typeface="微軟正黑體" panose="020B0604030504040204" pitchFamily="34" charset="-120"/>
                  <a:cs typeface="華康儷黑 Std W3"/>
                </a:rPr>
                <a:t>召開跨部會職缺協商會議，請各部會依據學生需求，積極開發符合學生志趣之在地優質職缺</a:t>
              </a:r>
              <a:endParaRPr lang="en-US" altLang="zh-TW" sz="1800" kern="0" dirty="0"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DB0D0B2-A044-4A68-8FA8-7D7AD4008092}"/>
              </a:ext>
            </a:extLst>
          </p:cNvPr>
          <p:cNvGrpSpPr/>
          <p:nvPr/>
        </p:nvGrpSpPr>
        <p:grpSpPr>
          <a:xfrm>
            <a:off x="615844" y="1481328"/>
            <a:ext cx="7920000" cy="1756912"/>
            <a:chOff x="1248833" y="4448317"/>
            <a:chExt cx="7133167" cy="1228331"/>
          </a:xfrm>
        </p:grpSpPr>
        <p:sp>
          <p:nvSpPr>
            <p:cNvPr id="32" name="圓角矩形 24">
              <a:extLst>
                <a:ext uri="{FF2B5EF4-FFF2-40B4-BE49-F238E27FC236}">
                  <a16:creationId xmlns:a16="http://schemas.microsoft.com/office/drawing/2014/main" id="{BBD3CBF2-FAE9-45F8-B458-45B27EA95DFD}"/>
                </a:ext>
              </a:extLst>
            </p:cNvPr>
            <p:cNvSpPr/>
            <p:nvPr/>
          </p:nvSpPr>
          <p:spPr>
            <a:xfrm>
              <a:off x="1248833" y="4448317"/>
              <a:ext cx="7133167" cy="1228331"/>
            </a:xfrm>
            <a:prstGeom prst="roundRect">
              <a:avLst/>
            </a:prstGeom>
            <a:solidFill>
              <a:srgbClr val="139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化同側角落矩形 25">
              <a:extLst>
                <a:ext uri="{FF2B5EF4-FFF2-40B4-BE49-F238E27FC236}">
                  <a16:creationId xmlns:a16="http://schemas.microsoft.com/office/drawing/2014/main" id="{6D47DFBB-6767-4D1D-A909-66149AC5BA13}"/>
                </a:ext>
              </a:extLst>
            </p:cNvPr>
            <p:cNvSpPr/>
            <p:nvPr/>
          </p:nvSpPr>
          <p:spPr>
            <a:xfrm flipV="1">
              <a:off x="1364059" y="4871414"/>
              <a:ext cx="6924313" cy="68963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861D01C-20F3-49F5-973B-2F619707B1E1}"/>
                </a:ext>
              </a:extLst>
            </p:cNvPr>
            <p:cNvSpPr/>
            <p:nvPr/>
          </p:nvSpPr>
          <p:spPr>
            <a:xfrm>
              <a:off x="2573712" y="4513590"/>
              <a:ext cx="4470967" cy="300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優質職缺界定 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-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 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5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要件</a:t>
              </a:r>
            </a:p>
          </p:txBody>
        </p:sp>
        <p:sp>
          <p:nvSpPr>
            <p:cNvPr id="35" name="內容版面配置區 8">
              <a:extLst>
                <a:ext uri="{FF2B5EF4-FFF2-40B4-BE49-F238E27FC236}">
                  <a16:creationId xmlns:a16="http://schemas.microsoft.com/office/drawing/2014/main" id="{1BF97460-DFD9-4E04-A25A-87CEFF278A6F}"/>
                </a:ext>
              </a:extLst>
            </p:cNvPr>
            <p:cNvSpPr txBox="1">
              <a:spLocks/>
            </p:cNvSpPr>
            <p:nvPr/>
          </p:nvSpPr>
          <p:spPr>
            <a:xfrm>
              <a:off x="1540859" y="4888438"/>
              <a:ext cx="6549544" cy="587829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ts val="28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符合具發展性、技術性、安全性、</a:t>
              </a:r>
              <a:r>
                <a:rPr lang="zh-TW" altLang="en-US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優於最低工資水準、優良的勞動條件（含須具備勞健保）</a:t>
              </a:r>
              <a:r>
                <a: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；其中安全性與優良的勞動條件為必要條件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1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產業類別及特性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26258" y="1752479"/>
            <a:ext cx="8091485" cy="4078035"/>
            <a:chOff x="687290" y="1752479"/>
            <a:chExt cx="8091485" cy="4078035"/>
          </a:xfrm>
        </p:grpSpPr>
        <p:grpSp>
          <p:nvGrpSpPr>
            <p:cNvPr id="19" name="群組 18"/>
            <p:cNvGrpSpPr/>
            <p:nvPr/>
          </p:nvGrpSpPr>
          <p:grpSpPr>
            <a:xfrm>
              <a:off x="687290" y="1752479"/>
              <a:ext cx="3869769" cy="4078035"/>
              <a:chOff x="898851" y="1823729"/>
              <a:chExt cx="4016795" cy="4078035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898851" y="1823729"/>
                <a:ext cx="4016795" cy="4078035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化同側角落矩形 15"/>
              <p:cNvSpPr/>
              <p:nvPr/>
            </p:nvSpPr>
            <p:spPr>
              <a:xfrm flipV="1">
                <a:off x="1011248" y="2555600"/>
                <a:ext cx="3792001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1154861" y="2389464"/>
                <a:ext cx="3419956" cy="324156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傳統技藝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農業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文創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工業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商業</a:t>
                </a: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政府提倡之核心產業 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77314" y="1864260"/>
                <a:ext cx="3659868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產業類別</a:t>
                </a: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4909006" y="1752479"/>
              <a:ext cx="3869769" cy="4078035"/>
              <a:chOff x="5148064" y="1700808"/>
              <a:chExt cx="3869769" cy="4078035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5148064" y="1700808"/>
                <a:ext cx="3869769" cy="4078035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化同側角落矩形 27"/>
              <p:cNvSpPr/>
              <p:nvPr/>
            </p:nvSpPr>
            <p:spPr>
              <a:xfrm flipV="1">
                <a:off x="5256347" y="2432679"/>
                <a:ext cx="3653203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5586072" y="2449424"/>
                <a:ext cx="3086504" cy="28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具技術性及發展性</a:t>
                </a:r>
              </a:p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國家產業政策發展需要</a:t>
                </a:r>
              </a:p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文化技藝傳承</a:t>
                </a:r>
                <a:endPara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區域產業聚群特色</a:t>
                </a:r>
              </a:p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符合北、中、南、東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區域發展衡平性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319995" y="1741339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產業特性</a:t>
                </a: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5012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23AAA5-E84E-48B7-9F33-86299117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2B8B0D4-6B76-496E-BBAA-DC66B5EF5AD5}"/>
              </a:ext>
            </a:extLst>
          </p:cNvPr>
          <p:cNvSpPr txBox="1">
            <a:spLocks/>
          </p:cNvSpPr>
          <p:nvPr/>
        </p:nvSpPr>
        <p:spPr>
          <a:xfrm>
            <a:off x="0" y="56248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職缺媒合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28BA498-4918-4195-AECF-4CB47D913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07" y="358484"/>
            <a:ext cx="1497322" cy="12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7647A08A-0BF8-41E0-AA39-7BCDA03C037E}"/>
              </a:ext>
            </a:extLst>
          </p:cNvPr>
          <p:cNvGrpSpPr/>
          <p:nvPr/>
        </p:nvGrpSpPr>
        <p:grpSpPr>
          <a:xfrm>
            <a:off x="330528" y="2481358"/>
            <a:ext cx="8356272" cy="3018408"/>
            <a:chOff x="1447733" y="1926366"/>
            <a:chExt cx="7260635" cy="3095338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86E6EEB2-465D-4AC8-87FF-5158DE593686}"/>
                </a:ext>
              </a:extLst>
            </p:cNvPr>
            <p:cNvGrpSpPr/>
            <p:nvPr/>
          </p:nvGrpSpPr>
          <p:grpSpPr>
            <a:xfrm>
              <a:off x="1448604" y="1926366"/>
              <a:ext cx="6163343" cy="768370"/>
              <a:chOff x="1448604" y="1926366"/>
              <a:chExt cx="6163343" cy="768370"/>
            </a:xfrm>
          </p:grpSpPr>
          <p:sp>
            <p:nvSpPr>
              <p:cNvPr id="22" name="內容版面配置區 8">
                <a:extLst>
                  <a:ext uri="{FF2B5EF4-FFF2-40B4-BE49-F238E27FC236}">
                    <a16:creationId xmlns:a16="http://schemas.microsoft.com/office/drawing/2014/main" id="{6F85B5DC-8008-443D-9443-8741FED86A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3147" y="2042580"/>
                <a:ext cx="4348800" cy="5301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勞動部於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8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31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日前完成就業媒合（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6-8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月）</a:t>
                </a:r>
              </a:p>
            </p:txBody>
          </p:sp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id="{2D9F0262-B7E2-4AE8-B508-B49D216F8448}"/>
                  </a:ext>
                </a:extLst>
              </p:cNvPr>
              <p:cNvGrpSpPr/>
              <p:nvPr/>
            </p:nvGrpSpPr>
            <p:grpSpPr>
              <a:xfrm>
                <a:off x="1448604" y="1926366"/>
                <a:ext cx="1229238" cy="768370"/>
                <a:chOff x="1463512" y="1926366"/>
                <a:chExt cx="1229238" cy="768370"/>
              </a:xfrm>
            </p:grpSpPr>
            <p:sp>
              <p:nvSpPr>
                <p:cNvPr id="25" name="六邊形 24">
                  <a:extLst>
                    <a:ext uri="{FF2B5EF4-FFF2-40B4-BE49-F238E27FC236}">
                      <a16:creationId xmlns:a16="http://schemas.microsoft.com/office/drawing/2014/main" id="{79D239F7-A110-40F1-908A-B01F201D1335}"/>
                    </a:ext>
                  </a:extLst>
                </p:cNvPr>
                <p:cNvSpPr/>
                <p:nvPr/>
              </p:nvSpPr>
              <p:spPr>
                <a:xfrm>
                  <a:off x="1466385" y="1926366"/>
                  <a:ext cx="1226364" cy="768370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64930818-277F-428B-8879-F594710045B5}"/>
                    </a:ext>
                  </a:extLst>
                </p:cNvPr>
                <p:cNvSpPr/>
                <p:nvPr/>
              </p:nvSpPr>
              <p:spPr>
                <a:xfrm>
                  <a:off x="1463512" y="2031995"/>
                  <a:ext cx="1229238" cy="5486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媒合時間</a:t>
                  </a:r>
                </a:p>
              </p:txBody>
            </p:sp>
          </p:grpSp>
          <p:cxnSp>
            <p:nvCxnSpPr>
              <p:cNvPr id="24" name="直線箭頭接點 74">
                <a:extLst>
                  <a:ext uri="{FF2B5EF4-FFF2-40B4-BE49-F238E27FC236}">
                    <a16:creationId xmlns:a16="http://schemas.microsoft.com/office/drawing/2014/main" id="{8EC588E6-E6AE-4ADA-8AA5-D0680C6FEACB}"/>
                  </a:ext>
                </a:extLst>
              </p:cNvPr>
              <p:cNvCxnSpPr/>
              <p:nvPr/>
            </p:nvCxnSpPr>
            <p:spPr>
              <a:xfrm>
                <a:off x="2768411" y="2310179"/>
                <a:ext cx="470761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D313A7F6-EFC0-4E82-8F29-835952764A1F}"/>
                </a:ext>
              </a:extLst>
            </p:cNvPr>
            <p:cNvGrpSpPr/>
            <p:nvPr/>
          </p:nvGrpSpPr>
          <p:grpSpPr>
            <a:xfrm>
              <a:off x="1447733" y="2918614"/>
              <a:ext cx="7260635" cy="953852"/>
              <a:chOff x="1447733" y="2867400"/>
              <a:chExt cx="7260635" cy="953852"/>
            </a:xfrm>
          </p:grpSpPr>
          <p:sp>
            <p:nvSpPr>
              <p:cNvPr id="17" name="內容版面配置區 8">
                <a:extLst>
                  <a:ext uri="{FF2B5EF4-FFF2-40B4-BE49-F238E27FC236}">
                    <a16:creationId xmlns:a16="http://schemas.microsoft.com/office/drawing/2014/main" id="{361449E4-0C84-41DF-9F62-9A91B17DEB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1470" y="2867400"/>
                <a:ext cx="5446898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職缺媒合在地化</a:t>
                </a:r>
                <a:endParaRPr lang="en-US" altLang="zh-TW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辦理分區就業博覽會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、單一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或聯合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企業媒合、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專人就業媒合服務</a:t>
                </a:r>
              </a:p>
            </p:txBody>
          </p:sp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8B889D8E-B7E4-4110-B9DD-027C09E6EEED}"/>
                  </a:ext>
                </a:extLst>
              </p:cNvPr>
              <p:cNvGrpSpPr/>
              <p:nvPr/>
            </p:nvGrpSpPr>
            <p:grpSpPr>
              <a:xfrm>
                <a:off x="1447733" y="2960654"/>
                <a:ext cx="1254938" cy="768369"/>
                <a:chOff x="1462641" y="1807776"/>
                <a:chExt cx="1254938" cy="768369"/>
              </a:xfrm>
            </p:grpSpPr>
            <p:sp>
              <p:nvSpPr>
                <p:cNvPr id="20" name="六邊形 19">
                  <a:extLst>
                    <a:ext uri="{FF2B5EF4-FFF2-40B4-BE49-F238E27FC236}">
                      <a16:creationId xmlns:a16="http://schemas.microsoft.com/office/drawing/2014/main" id="{1A96175A-B85E-4F50-85C0-708C7BDDB827}"/>
                    </a:ext>
                  </a:extLst>
                </p:cNvPr>
                <p:cNvSpPr/>
                <p:nvPr/>
              </p:nvSpPr>
              <p:spPr>
                <a:xfrm>
                  <a:off x="1466385" y="1807776"/>
                  <a:ext cx="1251194" cy="768369"/>
                </a:xfrm>
                <a:prstGeom prst="hexagon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C14F080D-6978-4217-971F-BDBE6F170359}"/>
                    </a:ext>
                  </a:extLst>
                </p:cNvPr>
                <p:cNvSpPr/>
                <p:nvPr/>
              </p:nvSpPr>
              <p:spPr>
                <a:xfrm>
                  <a:off x="1462641" y="1924126"/>
                  <a:ext cx="1230109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媒合方式</a:t>
                  </a:r>
                </a:p>
              </p:txBody>
            </p:sp>
          </p:grpSp>
          <p:cxnSp>
            <p:nvCxnSpPr>
              <p:cNvPr id="19" name="直線箭頭接點 81">
                <a:extLst>
                  <a:ext uri="{FF2B5EF4-FFF2-40B4-BE49-F238E27FC236}">
                    <a16:creationId xmlns:a16="http://schemas.microsoft.com/office/drawing/2014/main" id="{13CB5DFF-8B2D-41C7-9E43-93888C1AA5CC}"/>
                  </a:ext>
                </a:extLst>
              </p:cNvPr>
              <p:cNvCxnSpPr/>
              <p:nvPr/>
            </p:nvCxnSpPr>
            <p:spPr>
              <a:xfrm>
                <a:off x="2772646" y="3351586"/>
                <a:ext cx="470761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493BA0E6-E974-4194-B6DE-2109252FE398}"/>
                </a:ext>
              </a:extLst>
            </p:cNvPr>
            <p:cNvGrpSpPr/>
            <p:nvPr/>
          </p:nvGrpSpPr>
          <p:grpSpPr>
            <a:xfrm>
              <a:off x="1450595" y="4067853"/>
              <a:ext cx="6223339" cy="953851"/>
              <a:chOff x="1450595" y="4024057"/>
              <a:chExt cx="6223339" cy="953851"/>
            </a:xfrm>
          </p:grpSpPr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11926F37-2230-468E-A193-5D8A3748CAE3}"/>
                  </a:ext>
                </a:extLst>
              </p:cNvPr>
              <p:cNvGrpSpPr/>
              <p:nvPr/>
            </p:nvGrpSpPr>
            <p:grpSpPr>
              <a:xfrm>
                <a:off x="1450595" y="4105190"/>
                <a:ext cx="1252076" cy="768369"/>
                <a:chOff x="1465503" y="1728176"/>
                <a:chExt cx="1252076" cy="768369"/>
              </a:xfrm>
            </p:grpSpPr>
            <p:sp>
              <p:nvSpPr>
                <p:cNvPr id="15" name="六邊形 14">
                  <a:extLst>
                    <a:ext uri="{FF2B5EF4-FFF2-40B4-BE49-F238E27FC236}">
                      <a16:creationId xmlns:a16="http://schemas.microsoft.com/office/drawing/2014/main" id="{DEDF2C15-16D8-46D0-A066-74E51C110774}"/>
                    </a:ext>
                  </a:extLst>
                </p:cNvPr>
                <p:cNvSpPr/>
                <p:nvPr/>
              </p:nvSpPr>
              <p:spPr>
                <a:xfrm>
                  <a:off x="1466385" y="1728176"/>
                  <a:ext cx="1251194" cy="768369"/>
                </a:xfrm>
                <a:prstGeom prst="hexagon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2BB01A2-78CB-4862-B9C4-9BD7B86BAB23}"/>
                    </a:ext>
                  </a:extLst>
                </p:cNvPr>
                <p:cNvSpPr/>
                <p:nvPr/>
              </p:nvSpPr>
              <p:spPr>
                <a:xfrm>
                  <a:off x="1465503" y="1836371"/>
                  <a:ext cx="1227245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職場轉銜</a:t>
                  </a:r>
                </a:p>
              </p:txBody>
            </p:sp>
          </p:grpSp>
          <p:cxnSp>
            <p:nvCxnSpPr>
              <p:cNvPr id="13" name="直線箭頭接點 86">
                <a:extLst>
                  <a:ext uri="{FF2B5EF4-FFF2-40B4-BE49-F238E27FC236}">
                    <a16:creationId xmlns:a16="http://schemas.microsoft.com/office/drawing/2014/main" id="{5A5B974D-40E4-46DF-AEB5-53D5FF3AA9B2}"/>
                  </a:ext>
                </a:extLst>
              </p:cNvPr>
              <p:cNvCxnSpPr/>
              <p:nvPr/>
            </p:nvCxnSpPr>
            <p:spPr>
              <a:xfrm>
                <a:off x="2760427" y="4491875"/>
                <a:ext cx="470761" cy="0"/>
              </a:xfrm>
              <a:prstGeom prst="straightConnector1">
                <a:avLst/>
              </a:prstGeom>
              <a:ln>
                <a:solidFill>
                  <a:srgbClr val="8239A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內容版面配置區 8">
                <a:extLst>
                  <a:ext uri="{FF2B5EF4-FFF2-40B4-BE49-F238E27FC236}">
                    <a16:creationId xmlns:a16="http://schemas.microsoft.com/office/drawing/2014/main" id="{69775B7F-9E5B-4242-83A4-027EB42D30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5523" y="4024057"/>
                <a:ext cx="4418411" cy="9538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defPPr>
                  <a:defRPr lang="zh-TW"/>
                </a:defPPr>
                <a:lvl1pPr indent="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Arial"/>
                  <a:buNone/>
                  <a:defRPr sz="5000" ker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/>
                  <a:buChar char="–"/>
                  <a:defRPr sz="2800"/>
                </a:lvl2pPr>
                <a:lvl3pPr marL="1143000" indent="-228600" defTabSz="457200">
                  <a:spcBef>
                    <a:spcPct val="20000"/>
                  </a:spcBef>
                  <a:buFont typeface="Arial"/>
                  <a:buChar char="•"/>
                  <a:defRPr sz="2400"/>
                </a:lvl3pPr>
                <a:lvl4pPr marL="1600200" indent="-228600" defTabSz="457200">
                  <a:spcBef>
                    <a:spcPct val="20000"/>
                  </a:spcBef>
                  <a:buFont typeface="Arial"/>
                  <a:buChar char="–"/>
                  <a:defRPr sz="2000"/>
                </a:lvl4pPr>
                <a:lvl5pPr marL="2057400" indent="-228600" defTabSz="457200">
                  <a:spcBef>
                    <a:spcPct val="20000"/>
                  </a:spcBef>
                  <a:buFont typeface="Arial"/>
                  <a:buChar char="»"/>
                  <a:defRPr sz="2000"/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年限</a:t>
                </a:r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次</a:t>
                </a:r>
                <a:r>
                  <a:rPr lang="zh-TW" altLang="en-US" sz="1700" b="1" dirty="0"/>
                  <a:t>（</a:t>
                </a:r>
                <a:r>
                  <a:rPr lang="zh-TW" altLang="zh-TW" sz="1700" b="1" dirty="0"/>
                  <a:t>不可歸責於青年之事由者，不在此限</a:t>
                </a:r>
                <a:r>
                  <a:rPr lang="zh-TW" altLang="en-US" sz="1700" b="1" dirty="0"/>
                  <a:t>）</a:t>
                </a:r>
                <a:endParaRPr lang="zh-TW" altLang="zh-TW" sz="1700" b="1" dirty="0"/>
              </a:p>
              <a:p>
                <a:r>
                  <a:rPr lang="zh-TW" altLang="zh-TW" sz="1700" b="1" dirty="0">
                    <a:solidFill>
                      <a:srgbClr val="FF0000"/>
                    </a:solidFill>
                  </a:rPr>
                  <a:t>每次</a:t>
                </a:r>
                <a:r>
                  <a:rPr lang="zh-TW" altLang="en-US" sz="1700" b="1" dirty="0">
                    <a:solidFill>
                      <a:srgbClr val="FF0000"/>
                    </a:solidFill>
                  </a:rPr>
                  <a:t>職場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轉銜時間不能超過</a:t>
                </a:r>
                <a:r>
                  <a:rPr lang="en-US" altLang="zh-TW" sz="1700" b="1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個月</a:t>
                </a:r>
                <a:endParaRPr lang="zh-TW" altLang="en-US" sz="17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7" name="內容版面配置區 8">
            <a:extLst>
              <a:ext uri="{FF2B5EF4-FFF2-40B4-BE49-F238E27FC236}">
                <a16:creationId xmlns:a16="http://schemas.microsoft.com/office/drawing/2014/main" id="{E9CCFC4D-AF1E-4C9C-B9E6-986B23192EF7}"/>
              </a:ext>
            </a:extLst>
          </p:cNvPr>
          <p:cNvSpPr txBox="1">
            <a:spLocks/>
          </p:cNvSpPr>
          <p:nvPr/>
        </p:nvSpPr>
        <p:spPr>
          <a:xfrm>
            <a:off x="2411116" y="1283561"/>
            <a:ext cx="6370745" cy="93014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112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月公布職缺類別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112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4-5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月適時分批公布優質職缺名額、職稱、工作內容及薪資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28" name="六邊形 27">
            <a:extLst>
              <a:ext uri="{FF2B5EF4-FFF2-40B4-BE49-F238E27FC236}">
                <a16:creationId xmlns:a16="http://schemas.microsoft.com/office/drawing/2014/main" id="{B68F833F-768E-444C-9509-B408415CB737}"/>
              </a:ext>
            </a:extLst>
          </p:cNvPr>
          <p:cNvSpPr/>
          <p:nvPr/>
        </p:nvSpPr>
        <p:spPr>
          <a:xfrm>
            <a:off x="321225" y="1392252"/>
            <a:ext cx="1440000" cy="749274"/>
          </a:xfrm>
          <a:prstGeom prst="hexagon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箭頭接點 81">
            <a:extLst>
              <a:ext uri="{FF2B5EF4-FFF2-40B4-BE49-F238E27FC236}">
                <a16:creationId xmlns:a16="http://schemas.microsoft.com/office/drawing/2014/main" id="{4285D85A-3012-48A6-B646-CE5F26F81D32}"/>
              </a:ext>
            </a:extLst>
          </p:cNvPr>
          <p:cNvCxnSpPr/>
          <p:nvPr/>
        </p:nvCxnSpPr>
        <p:spPr>
          <a:xfrm>
            <a:off x="1871741" y="1755717"/>
            <a:ext cx="523356" cy="0"/>
          </a:xfrm>
          <a:prstGeom prst="straightConnector1">
            <a:avLst/>
          </a:prstGeom>
          <a:ln>
            <a:solidFill>
              <a:srgbClr val="139B9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14D62A51-8ED2-42A2-996B-6F6B3C5DA042}"/>
              </a:ext>
            </a:extLst>
          </p:cNvPr>
          <p:cNvSpPr/>
          <p:nvPr/>
        </p:nvSpPr>
        <p:spPr>
          <a:xfrm>
            <a:off x="397472" y="1505279"/>
            <a:ext cx="1377365" cy="4743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職缺公告</a:t>
            </a: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59F86F61-B64C-44AC-8786-8B31990C65E6}"/>
              </a:ext>
            </a:extLst>
          </p:cNvPr>
          <p:cNvGrpSpPr/>
          <p:nvPr/>
        </p:nvGrpSpPr>
        <p:grpSpPr>
          <a:xfrm>
            <a:off x="212403" y="5560651"/>
            <a:ext cx="8967798" cy="930145"/>
            <a:chOff x="212403" y="5560651"/>
            <a:chExt cx="8967798" cy="930145"/>
          </a:xfrm>
        </p:grpSpPr>
        <p:sp>
          <p:nvSpPr>
            <p:cNvPr id="31" name="六邊形 30">
              <a:extLst>
                <a:ext uri="{FF2B5EF4-FFF2-40B4-BE49-F238E27FC236}">
                  <a16:creationId xmlns:a16="http://schemas.microsoft.com/office/drawing/2014/main" id="{343ACBED-994C-4FDA-B6E2-A556AED40347}"/>
                </a:ext>
              </a:extLst>
            </p:cNvPr>
            <p:cNvSpPr/>
            <p:nvPr/>
          </p:nvSpPr>
          <p:spPr>
            <a:xfrm>
              <a:off x="321224" y="5676981"/>
              <a:ext cx="2947077" cy="74927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9E30404-2002-4E6F-A9EC-04036905993D}"/>
                </a:ext>
              </a:extLst>
            </p:cNvPr>
            <p:cNvSpPr/>
            <p:nvPr/>
          </p:nvSpPr>
          <p:spPr>
            <a:xfrm>
              <a:off x="212403" y="5844981"/>
              <a:ext cx="31647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青年跨域就業促進補助</a:t>
              </a:r>
            </a:p>
          </p:txBody>
        </p:sp>
        <p:sp>
          <p:nvSpPr>
            <p:cNvPr id="33" name="內容版面配置區 8">
              <a:extLst>
                <a:ext uri="{FF2B5EF4-FFF2-40B4-BE49-F238E27FC236}">
                  <a16:creationId xmlns:a16="http://schemas.microsoft.com/office/drawing/2014/main" id="{F1FC832B-EEF3-42CD-9F62-6353445A181D}"/>
                </a:ext>
              </a:extLst>
            </p:cNvPr>
            <p:cNvSpPr txBox="1">
              <a:spLocks/>
            </p:cNvSpPr>
            <p:nvPr/>
          </p:nvSpPr>
          <p:spPr>
            <a:xfrm>
              <a:off x="2911361" y="5560651"/>
              <a:ext cx="6268840" cy="93014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勞動部參考網址：</a:t>
              </a:r>
            </a:p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en-US" altLang="zh-TW" sz="1050" b="1" u="sng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  <a:hlinkClick r:id="rId3"/>
                </a:rPr>
                <a:t>https://www.wda.gov.tw/cp.aspx?n=A25A31DE8D66F1C6&amp;s=7169BDFE5385FB1E</a:t>
              </a:r>
              <a:endParaRPr lang="en-US" altLang="zh-TW" sz="105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088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5962BC-4FC4-47AB-B1F0-B15FFDE6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C036016-9565-4BE7-8171-25A95ADFCB60}"/>
              </a:ext>
            </a:extLst>
          </p:cNvPr>
          <p:cNvSpPr txBox="1">
            <a:spLocks/>
          </p:cNvSpPr>
          <p:nvPr/>
        </p:nvSpPr>
        <p:spPr>
          <a:xfrm>
            <a:off x="0" y="56248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9.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體驗期間進修方式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A9EEBAD-824A-4DBD-8475-FA4CC1732A4C}"/>
              </a:ext>
            </a:extLst>
          </p:cNvPr>
          <p:cNvGrpSpPr/>
          <p:nvPr/>
        </p:nvGrpSpPr>
        <p:grpSpPr>
          <a:xfrm>
            <a:off x="525208" y="1345071"/>
            <a:ext cx="8092246" cy="3528003"/>
            <a:chOff x="471940" y="1752476"/>
            <a:chExt cx="8092246" cy="3528003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DE0C741-034F-4258-B256-DEC919D3261C}"/>
                </a:ext>
              </a:extLst>
            </p:cNvPr>
            <p:cNvGrpSpPr/>
            <p:nvPr/>
          </p:nvGrpSpPr>
          <p:grpSpPr>
            <a:xfrm>
              <a:off x="471940" y="1752479"/>
              <a:ext cx="3780000" cy="3528000"/>
              <a:chOff x="471940" y="1752479"/>
              <a:chExt cx="3780000" cy="3528000"/>
            </a:xfrm>
          </p:grpSpPr>
          <p:sp>
            <p:nvSpPr>
              <p:cNvPr id="13" name="圓角矩形 29">
                <a:extLst>
                  <a:ext uri="{FF2B5EF4-FFF2-40B4-BE49-F238E27FC236}">
                    <a16:creationId xmlns:a16="http://schemas.microsoft.com/office/drawing/2014/main" id="{CA2D8DE7-F05D-421D-A848-D8D3EF2DEDC8}"/>
                  </a:ext>
                </a:extLst>
              </p:cNvPr>
              <p:cNvSpPr/>
              <p:nvPr/>
            </p:nvSpPr>
            <p:spPr>
              <a:xfrm>
                <a:off x="471940" y="1752479"/>
                <a:ext cx="3780000" cy="3528000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圓角化同側角落矩形 30">
                <a:extLst>
                  <a:ext uri="{FF2B5EF4-FFF2-40B4-BE49-F238E27FC236}">
                    <a16:creationId xmlns:a16="http://schemas.microsoft.com/office/drawing/2014/main" id="{EA976B8E-CCE5-4D60-B8F7-5A0A86B4CEF8}"/>
                  </a:ext>
                </a:extLst>
              </p:cNvPr>
              <p:cNvSpPr/>
              <p:nvPr/>
            </p:nvSpPr>
            <p:spPr>
              <a:xfrm flipV="1">
                <a:off x="588748" y="2484349"/>
                <a:ext cx="3528000" cy="2630859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>
                <a:extLst>
                  <a:ext uri="{FF2B5EF4-FFF2-40B4-BE49-F238E27FC236}">
                    <a16:creationId xmlns:a16="http://schemas.microsoft.com/office/drawing/2014/main" id="{C93B229F-A04A-4B46-AE83-772C145A23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06" y="2535542"/>
                <a:ext cx="309600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6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為鼓勵青年在職場、學習及國際體驗期間持續探索及提升知能，青年可於徵得雇主同意後，利用非工作時間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修讀未具正式學籍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之進修推廣學分課程、技能（證照）課程或在職訓練等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7934EEB-2B6C-42AF-BCA6-004A908AFC32}"/>
                  </a:ext>
                </a:extLst>
              </p:cNvPr>
              <p:cNvSpPr/>
              <p:nvPr/>
            </p:nvSpPr>
            <p:spPr>
              <a:xfrm>
                <a:off x="598605" y="1793010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修讀推廣學分課程</a:t>
                </a: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0649D89C-ABD2-4416-BB7C-653CB1503218}"/>
                </a:ext>
              </a:extLst>
            </p:cNvPr>
            <p:cNvGrpSpPr/>
            <p:nvPr/>
          </p:nvGrpSpPr>
          <p:grpSpPr>
            <a:xfrm>
              <a:off x="4784186" y="1752476"/>
              <a:ext cx="3780000" cy="3528000"/>
              <a:chOff x="4784186" y="1752476"/>
              <a:chExt cx="3780000" cy="3528000"/>
            </a:xfrm>
          </p:grpSpPr>
          <p:sp>
            <p:nvSpPr>
              <p:cNvPr id="9" name="圓角矩形 25">
                <a:extLst>
                  <a:ext uri="{FF2B5EF4-FFF2-40B4-BE49-F238E27FC236}">
                    <a16:creationId xmlns:a16="http://schemas.microsoft.com/office/drawing/2014/main" id="{E9F52749-037D-4AF5-B9B3-5CEB60AF4D87}"/>
                  </a:ext>
                </a:extLst>
              </p:cNvPr>
              <p:cNvSpPr/>
              <p:nvPr/>
            </p:nvSpPr>
            <p:spPr>
              <a:xfrm>
                <a:off x="4784186" y="1752476"/>
                <a:ext cx="3780000" cy="3528000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化同側角落矩形 26">
                <a:extLst>
                  <a:ext uri="{FF2B5EF4-FFF2-40B4-BE49-F238E27FC236}">
                    <a16:creationId xmlns:a16="http://schemas.microsoft.com/office/drawing/2014/main" id="{12EA7F5B-1841-4247-A7DC-E2E47AEDD1DA}"/>
                  </a:ext>
                </a:extLst>
              </p:cNvPr>
              <p:cNvSpPr/>
              <p:nvPr/>
            </p:nvSpPr>
            <p:spPr>
              <a:xfrm flipV="1">
                <a:off x="4910050" y="2484348"/>
                <a:ext cx="3528000" cy="2630859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內容版面配置區 8">
                <a:extLst>
                  <a:ext uri="{FF2B5EF4-FFF2-40B4-BE49-F238E27FC236}">
                    <a16:creationId xmlns:a16="http://schemas.microsoft.com/office/drawing/2014/main" id="{BA19C3F3-1496-4A88-8DFD-BC595B92F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41108" y="2535542"/>
                <a:ext cx="297995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6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青年可於徵得雇主同意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後，僅可報考就讀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大專校院進修學制，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或參加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「大學進修部四年制學士班彈性試辦方案」</a:t>
                </a:r>
                <a:endParaRPr lang="en-US" altLang="zh-TW" sz="1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2"/>
                  </a:rPr>
                  <a:t>https://me.moe.edu.tw/open/page_2_0.php 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</a:p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endParaRPr lang="zh-TW" altLang="en-US" sz="18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FB5A659-3F1F-4648-9D71-761913C35CBD}"/>
                  </a:ext>
                </a:extLst>
              </p:cNvPr>
              <p:cNvSpPr/>
              <p:nvPr/>
            </p:nvSpPr>
            <p:spPr>
              <a:xfrm>
                <a:off x="4919905" y="1854565"/>
                <a:ext cx="3525907" cy="49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於執行計畫第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年起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449021C-8E67-4765-8EA8-C3C714E0FB5A}"/>
              </a:ext>
            </a:extLst>
          </p:cNvPr>
          <p:cNvGrpSpPr/>
          <p:nvPr/>
        </p:nvGrpSpPr>
        <p:grpSpPr>
          <a:xfrm>
            <a:off x="525945" y="5125224"/>
            <a:ext cx="8092110" cy="1366592"/>
            <a:chOff x="525208" y="5362163"/>
            <a:chExt cx="8092110" cy="1366592"/>
          </a:xfrm>
        </p:grpSpPr>
        <p:sp>
          <p:nvSpPr>
            <p:cNvPr id="18" name="圓角矩形 15">
              <a:extLst>
                <a:ext uri="{FF2B5EF4-FFF2-40B4-BE49-F238E27FC236}">
                  <a16:creationId xmlns:a16="http://schemas.microsoft.com/office/drawing/2014/main" id="{F0BD12D3-7255-498A-9E10-31A3B6DCA5EE}"/>
                </a:ext>
              </a:extLst>
            </p:cNvPr>
            <p:cNvSpPr/>
            <p:nvPr/>
          </p:nvSpPr>
          <p:spPr>
            <a:xfrm>
              <a:off x="525208" y="5362163"/>
              <a:ext cx="8092110" cy="136659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圓角化同側角落矩形 16">
              <a:extLst>
                <a:ext uri="{FF2B5EF4-FFF2-40B4-BE49-F238E27FC236}">
                  <a16:creationId xmlns:a16="http://schemas.microsoft.com/office/drawing/2014/main" id="{C3220CDC-B59A-40DF-B86B-7BEB37B283B4}"/>
                </a:ext>
              </a:extLst>
            </p:cNvPr>
            <p:cNvSpPr/>
            <p:nvPr/>
          </p:nvSpPr>
          <p:spPr>
            <a:xfrm flipV="1">
              <a:off x="651873" y="5977798"/>
              <a:ext cx="7839445" cy="6040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</a:t>
              </a:r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>
              <a:extLst>
                <a:ext uri="{FF2B5EF4-FFF2-40B4-BE49-F238E27FC236}">
                  <a16:creationId xmlns:a16="http://schemas.microsoft.com/office/drawing/2014/main" id="{9DEF101D-7BF2-4B91-8ACF-C5E6A08D6E32}"/>
                </a:ext>
              </a:extLst>
            </p:cNvPr>
            <p:cNvSpPr txBox="1">
              <a:spLocks/>
            </p:cNvSpPr>
            <p:nvPr/>
          </p:nvSpPr>
          <p:spPr>
            <a:xfrm>
              <a:off x="648681" y="5977797"/>
              <a:ext cx="7849662" cy="604008"/>
            </a:xfrm>
            <a:prstGeom prst="rect">
              <a:avLst/>
            </a:prstGeom>
          </p:spPr>
          <p:txBody>
            <a:bodyPr vert="horz" lIns="91440" tIns="45720" rIns="91440" bIns="45720" rtlCol="0" anchor="t" anchorCtr="1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勞動部參考網址：</a:t>
              </a:r>
              <a:r>
                <a:rPr lang="en-US" altLang="zh-TW" sz="1400" u="sng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3"/>
                </a:rPr>
                <a:t>https://www.wda.gov.tw/News_Content.aspx?n=C3D5B0EEB25C0694&amp;sms=6CA2172C29FEDCE9&amp;s=28C0591BBA1BB1DB</a:t>
              </a:r>
              <a:endParaRPr lang="zh-TW" altLang="en-US" sz="1800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9D83E2D-BBEC-4AE5-A186-EB850C3806BA}"/>
                </a:ext>
              </a:extLst>
            </p:cNvPr>
            <p:cNvSpPr/>
            <p:nvPr/>
          </p:nvSpPr>
          <p:spPr>
            <a:xfrm>
              <a:off x="651873" y="5453454"/>
              <a:ext cx="7839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產業人才投資方案（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21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5"/>
            <a:ext cx="9144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兵役配套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暫緩徵兵處理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585279" y="1757858"/>
            <a:ext cx="8082469" cy="3761645"/>
            <a:chOff x="1552236" y="2076436"/>
            <a:chExt cx="5519875" cy="3761645"/>
          </a:xfrm>
        </p:grpSpPr>
        <p:grpSp>
          <p:nvGrpSpPr>
            <p:cNvPr id="33" name="群組 32"/>
            <p:cNvGrpSpPr/>
            <p:nvPr/>
          </p:nvGrpSpPr>
          <p:grpSpPr>
            <a:xfrm>
              <a:off x="1555632" y="2076436"/>
              <a:ext cx="5516479" cy="1886096"/>
              <a:chOff x="1555632" y="2076436"/>
              <a:chExt cx="5516479" cy="1886096"/>
            </a:xfrm>
          </p:grpSpPr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3722015" y="2076436"/>
                <a:ext cx="3350096" cy="1886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未出國者：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參與本方案役齡青年，可專案延期徵集至計畫結束或計畫中止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出國者：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參加教育部</a:t>
                </a:r>
                <a:r>
                  <a:rPr lang="zh-TW" altLang="zh-TW" sz="20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，經審查通過之企劃出國者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准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許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出境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27" name="群組 26"/>
              <p:cNvGrpSpPr/>
              <p:nvPr/>
            </p:nvGrpSpPr>
            <p:grpSpPr>
              <a:xfrm>
                <a:off x="1555632" y="2387950"/>
                <a:ext cx="1598089" cy="1260000"/>
                <a:chOff x="1555632" y="1977454"/>
                <a:chExt cx="1598089" cy="1260000"/>
              </a:xfrm>
            </p:grpSpPr>
            <p:sp>
              <p:nvSpPr>
                <p:cNvPr id="25" name="五邊形 24"/>
                <p:cNvSpPr/>
                <p:nvPr/>
              </p:nvSpPr>
              <p:spPr>
                <a:xfrm>
                  <a:off x="1555632" y="1977454"/>
                  <a:ext cx="1598089" cy="1260000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555633" y="2305753"/>
                  <a:ext cx="1418302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內政部修法</a:t>
                  </a:r>
                </a:p>
              </p:txBody>
            </p:sp>
          </p:grpSp>
          <p:cxnSp>
            <p:nvCxnSpPr>
              <p:cNvPr id="24" name="直線箭頭接點 23"/>
              <p:cNvCxnSpPr/>
              <p:nvPr/>
            </p:nvCxnSpPr>
            <p:spPr>
              <a:xfrm>
                <a:off x="3177966" y="3025880"/>
                <a:ext cx="372289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群組 31"/>
            <p:cNvGrpSpPr/>
            <p:nvPr/>
          </p:nvGrpSpPr>
          <p:grpSpPr>
            <a:xfrm>
              <a:off x="1552236" y="4578081"/>
              <a:ext cx="5376766" cy="1260000"/>
              <a:chOff x="1552236" y="4475457"/>
              <a:chExt cx="5376766" cy="1260000"/>
            </a:xfrm>
          </p:grpSpPr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3695995" y="4597555"/>
                <a:ext cx="3233007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青年就業領航計畫（職場體驗）</a:t>
                </a: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青年體驗學習計畫（學習及國際體驗）</a:t>
                </a:r>
              </a:p>
            </p:txBody>
          </p:sp>
          <p:cxnSp>
            <p:nvCxnSpPr>
              <p:cNvPr id="19" name="直線箭頭接點 18"/>
              <p:cNvCxnSpPr/>
              <p:nvPr/>
            </p:nvCxnSpPr>
            <p:spPr>
              <a:xfrm>
                <a:off x="3189754" y="5088236"/>
                <a:ext cx="372289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群組 27"/>
              <p:cNvGrpSpPr/>
              <p:nvPr/>
            </p:nvGrpSpPr>
            <p:grpSpPr>
              <a:xfrm>
                <a:off x="1552236" y="4475457"/>
                <a:ext cx="1601487" cy="1260000"/>
                <a:chOff x="1552236" y="2302623"/>
                <a:chExt cx="1601487" cy="1260000"/>
              </a:xfrm>
            </p:grpSpPr>
            <p:sp>
              <p:nvSpPr>
                <p:cNvPr id="29" name="五邊形 28"/>
                <p:cNvSpPr/>
                <p:nvPr/>
              </p:nvSpPr>
              <p:spPr>
                <a:xfrm>
                  <a:off x="1555633" y="2302623"/>
                  <a:ext cx="1598090" cy="1260000"/>
                </a:xfrm>
                <a:prstGeom prst="homePlate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552236" y="2642867"/>
                  <a:ext cx="1421699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適用範圍</a:t>
                  </a:r>
                </a:p>
              </p:txBody>
            </p:sp>
          </p:grp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1017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151BD3-0D4F-43FD-B894-71F625F1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36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064E42B-C20B-4143-AB20-851FDD58F919}"/>
              </a:ext>
            </a:extLst>
          </p:cNvPr>
          <p:cNvSpPr txBox="1">
            <a:spLocks/>
          </p:cNvSpPr>
          <p:nvPr/>
        </p:nvSpPr>
        <p:spPr>
          <a:xfrm>
            <a:off x="0" y="564065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青年職場輔導及追蹤</a:t>
            </a:r>
            <a:endPara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8356DD6-89A8-4EDB-B841-57422BFAB537}"/>
              </a:ext>
            </a:extLst>
          </p:cNvPr>
          <p:cNvSpPr txBox="1">
            <a:spLocks/>
          </p:cNvSpPr>
          <p:nvPr/>
        </p:nvSpPr>
        <p:spPr>
          <a:xfrm>
            <a:off x="2290272" y="2391407"/>
            <a:ext cx="4563455" cy="78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F97C93B-CCFD-4797-B527-BA378951047B}"/>
              </a:ext>
            </a:extLst>
          </p:cNvPr>
          <p:cNvGrpSpPr/>
          <p:nvPr/>
        </p:nvGrpSpPr>
        <p:grpSpPr>
          <a:xfrm>
            <a:off x="460294" y="1535865"/>
            <a:ext cx="930250" cy="1800000"/>
            <a:chOff x="3094" y="2834"/>
            <a:chExt cx="930250" cy="2340006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圓角矩形 43">
              <a:extLst>
                <a:ext uri="{FF2B5EF4-FFF2-40B4-BE49-F238E27FC236}">
                  <a16:creationId xmlns:a16="http://schemas.microsoft.com/office/drawing/2014/main" id="{83F99F55-FC72-4597-926A-453EA0E309B1}"/>
                </a:ext>
              </a:extLst>
            </p:cNvPr>
            <p:cNvSpPr/>
            <p:nvPr/>
          </p:nvSpPr>
          <p:spPr>
            <a:xfrm>
              <a:off x="3094" y="2834"/>
              <a:ext cx="930250" cy="234000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>
              <a:extLst>
                <a:ext uri="{FF2B5EF4-FFF2-40B4-BE49-F238E27FC236}">
                  <a16:creationId xmlns:a16="http://schemas.microsoft.com/office/drawing/2014/main" id="{FEB79284-9194-4F6B-9DAD-D16866492D12}"/>
                </a:ext>
              </a:extLst>
            </p:cNvPr>
            <p:cNvSpPr/>
            <p:nvPr/>
          </p:nvSpPr>
          <p:spPr>
            <a:xfrm>
              <a:off x="21462" y="85194"/>
              <a:ext cx="864000" cy="2234833"/>
            </a:xfrm>
            <a:prstGeom prst="rect">
              <a:avLst/>
            </a:prstGeom>
            <a:solidFill>
              <a:srgbClr val="19A6A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外聘學者專家</a:t>
              </a:r>
            </a:p>
          </p:txBody>
        </p:sp>
      </p:grpSp>
      <p:sp>
        <p:nvSpPr>
          <p:cNvPr id="11" name="五邊形 41">
            <a:extLst>
              <a:ext uri="{FF2B5EF4-FFF2-40B4-BE49-F238E27FC236}">
                <a16:creationId xmlns:a16="http://schemas.microsoft.com/office/drawing/2014/main" id="{E4187902-3098-48DC-80F7-33B2C693FF60}"/>
              </a:ext>
            </a:extLst>
          </p:cNvPr>
          <p:cNvSpPr/>
          <p:nvPr/>
        </p:nvSpPr>
        <p:spPr>
          <a:xfrm>
            <a:off x="1546826" y="1795351"/>
            <a:ext cx="1938641" cy="1368000"/>
          </a:xfrm>
          <a:prstGeom prst="homePlate">
            <a:avLst>
              <a:gd name="adj" fmla="val 49062"/>
            </a:avLst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803FBDD-E04C-4B30-997D-D35825496E87}"/>
              </a:ext>
            </a:extLst>
          </p:cNvPr>
          <p:cNvGrpSpPr/>
          <p:nvPr/>
        </p:nvGrpSpPr>
        <p:grpSpPr>
          <a:xfrm>
            <a:off x="1546826" y="3917331"/>
            <a:ext cx="930250" cy="2117555"/>
            <a:chOff x="1089626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圓角矩形 39">
              <a:extLst>
                <a:ext uri="{FF2B5EF4-FFF2-40B4-BE49-F238E27FC236}">
                  <a16:creationId xmlns:a16="http://schemas.microsoft.com/office/drawing/2014/main" id="{ACE28433-C39E-4AEE-A89D-AA66AEC5C3FB}"/>
                </a:ext>
              </a:extLst>
            </p:cNvPr>
            <p:cNvSpPr/>
            <p:nvPr/>
          </p:nvSpPr>
          <p:spPr>
            <a:xfrm>
              <a:off x="1089626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8">
              <a:extLst>
                <a:ext uri="{FF2B5EF4-FFF2-40B4-BE49-F238E27FC236}">
                  <a16:creationId xmlns:a16="http://schemas.microsoft.com/office/drawing/2014/main" id="{4F1D7CEC-1438-4433-A1A8-B3E6CB091D64}"/>
                </a:ext>
              </a:extLst>
            </p:cNvPr>
            <p:cNvSpPr/>
            <p:nvPr/>
          </p:nvSpPr>
          <p:spPr>
            <a:xfrm>
              <a:off x="1116872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教育學習輔導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7E0311F2-09F2-4417-982B-C5ADD1FCFB0A}"/>
              </a:ext>
            </a:extLst>
          </p:cNvPr>
          <p:cNvGrpSpPr/>
          <p:nvPr/>
        </p:nvGrpSpPr>
        <p:grpSpPr>
          <a:xfrm>
            <a:off x="2555217" y="3917331"/>
            <a:ext cx="930250" cy="2117555"/>
            <a:chOff x="2098017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圓角矩形 37">
              <a:extLst>
                <a:ext uri="{FF2B5EF4-FFF2-40B4-BE49-F238E27FC236}">
                  <a16:creationId xmlns:a16="http://schemas.microsoft.com/office/drawing/2014/main" id="{160D7764-BC39-4439-8A0C-E293F22A3CC1}"/>
                </a:ext>
              </a:extLst>
            </p:cNvPr>
            <p:cNvSpPr/>
            <p:nvPr/>
          </p:nvSpPr>
          <p:spPr>
            <a:xfrm>
              <a:off x="2098017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圓角矩形 10">
              <a:extLst>
                <a:ext uri="{FF2B5EF4-FFF2-40B4-BE49-F238E27FC236}">
                  <a16:creationId xmlns:a16="http://schemas.microsoft.com/office/drawing/2014/main" id="{A5C68A24-8423-415B-A3A6-B7DD755AF5A5}"/>
                </a:ext>
              </a:extLst>
            </p:cNvPr>
            <p:cNvSpPr/>
            <p:nvPr/>
          </p:nvSpPr>
          <p:spPr>
            <a:xfrm>
              <a:off x="2125263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工作職場輔導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五邊形 35">
            <a:extLst>
              <a:ext uri="{FF2B5EF4-FFF2-40B4-BE49-F238E27FC236}">
                <a16:creationId xmlns:a16="http://schemas.microsoft.com/office/drawing/2014/main" id="{9147B40D-CEBD-4CD5-B090-2CBF783850F3}"/>
              </a:ext>
            </a:extLst>
          </p:cNvPr>
          <p:cNvSpPr/>
          <p:nvPr/>
        </p:nvSpPr>
        <p:spPr>
          <a:xfrm>
            <a:off x="3641138" y="1797506"/>
            <a:ext cx="2947032" cy="1368000"/>
          </a:xfrm>
          <a:prstGeom prst="homePlate">
            <a:avLst/>
          </a:prstGeom>
          <a:solidFill>
            <a:srgbClr val="E46C0A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EC82C529-5541-47F9-B5BD-3776CB9E4294}"/>
              </a:ext>
            </a:extLst>
          </p:cNvPr>
          <p:cNvGrpSpPr/>
          <p:nvPr/>
        </p:nvGrpSpPr>
        <p:grpSpPr>
          <a:xfrm>
            <a:off x="3641749" y="3915885"/>
            <a:ext cx="930250" cy="2117555"/>
            <a:chOff x="3184549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圓角矩形 33">
              <a:extLst>
                <a:ext uri="{FF2B5EF4-FFF2-40B4-BE49-F238E27FC236}">
                  <a16:creationId xmlns:a16="http://schemas.microsoft.com/office/drawing/2014/main" id="{3234A6DF-58DF-4DB9-9C6E-9BED9F64EA41}"/>
                </a:ext>
              </a:extLst>
            </p:cNvPr>
            <p:cNvSpPr/>
            <p:nvPr/>
          </p:nvSpPr>
          <p:spPr>
            <a:xfrm>
              <a:off x="3184549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角矩形 14">
              <a:extLst>
                <a:ext uri="{FF2B5EF4-FFF2-40B4-BE49-F238E27FC236}">
                  <a16:creationId xmlns:a16="http://schemas.microsoft.com/office/drawing/2014/main" id="{E9463736-B6FF-4BC3-A953-DC24CE26D01B}"/>
                </a:ext>
              </a:extLst>
            </p:cNvPr>
            <p:cNvSpPr/>
            <p:nvPr/>
          </p:nvSpPr>
          <p:spPr>
            <a:xfrm>
              <a:off x="3211795" y="2611306"/>
              <a:ext cx="875758" cy="257461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線上諮商輔導</a:t>
              </a: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E5304BDF-D823-45B1-AC8C-DD45C0733A20}"/>
              </a:ext>
            </a:extLst>
          </p:cNvPr>
          <p:cNvGrpSpPr/>
          <p:nvPr/>
        </p:nvGrpSpPr>
        <p:grpSpPr>
          <a:xfrm>
            <a:off x="4650141" y="3915885"/>
            <a:ext cx="930250" cy="2117555"/>
            <a:chOff x="4192941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圓角矩形 30">
              <a:extLst>
                <a:ext uri="{FF2B5EF4-FFF2-40B4-BE49-F238E27FC236}">
                  <a16:creationId xmlns:a16="http://schemas.microsoft.com/office/drawing/2014/main" id="{68821BED-3353-4F07-B409-AD581C91E884}"/>
                </a:ext>
              </a:extLst>
            </p:cNvPr>
            <p:cNvSpPr/>
            <p:nvPr/>
          </p:nvSpPr>
          <p:spPr>
            <a:xfrm>
              <a:off x="4192941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圓角矩形 16">
              <a:extLst>
                <a:ext uri="{FF2B5EF4-FFF2-40B4-BE49-F238E27FC236}">
                  <a16:creationId xmlns:a16="http://schemas.microsoft.com/office/drawing/2014/main" id="{AB12CF52-09B5-47BC-B64E-23B320A22A58}"/>
                </a:ext>
              </a:extLst>
            </p:cNvPr>
            <p:cNvSpPr/>
            <p:nvPr/>
          </p:nvSpPr>
          <p:spPr>
            <a:xfrm>
              <a:off x="4220187" y="2611306"/>
              <a:ext cx="875758" cy="2574610"/>
            </a:xfrm>
            <a:prstGeom prst="rect">
              <a:avLst/>
            </a:prstGeom>
            <a:solidFill>
              <a:srgbClr val="F2750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預約諮商輔導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3BE6BFD3-EF9F-4FB6-8CFD-2A4B1A74B075}"/>
              </a:ext>
            </a:extLst>
          </p:cNvPr>
          <p:cNvGrpSpPr/>
          <p:nvPr/>
        </p:nvGrpSpPr>
        <p:grpSpPr>
          <a:xfrm>
            <a:off x="5658532" y="3915885"/>
            <a:ext cx="930250" cy="2117555"/>
            <a:chOff x="5201332" y="2584060"/>
            <a:chExt cx="930250" cy="2629102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圓角矩形 27">
              <a:extLst>
                <a:ext uri="{FF2B5EF4-FFF2-40B4-BE49-F238E27FC236}">
                  <a16:creationId xmlns:a16="http://schemas.microsoft.com/office/drawing/2014/main" id="{97773BA0-D12E-4FCA-A7CA-2EF6A0D68AA4}"/>
                </a:ext>
              </a:extLst>
            </p:cNvPr>
            <p:cNvSpPr/>
            <p:nvPr/>
          </p:nvSpPr>
          <p:spPr>
            <a:xfrm>
              <a:off x="5201332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圓角矩形 18">
              <a:extLst>
                <a:ext uri="{FF2B5EF4-FFF2-40B4-BE49-F238E27FC236}">
                  <a16:creationId xmlns:a16="http://schemas.microsoft.com/office/drawing/2014/main" id="{6804EFA1-926E-42A8-90B0-FC6DBB18FBEC}"/>
                </a:ext>
              </a:extLst>
            </p:cNvPr>
            <p:cNvSpPr/>
            <p:nvPr/>
          </p:nvSpPr>
          <p:spPr>
            <a:xfrm>
              <a:off x="5228578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實地訪問</a:t>
              </a:r>
            </a:p>
          </p:txBody>
        </p:sp>
      </p:grpSp>
      <p:sp>
        <p:nvSpPr>
          <p:cNvPr id="28" name="五邊形 25">
            <a:extLst>
              <a:ext uri="{FF2B5EF4-FFF2-40B4-BE49-F238E27FC236}">
                <a16:creationId xmlns:a16="http://schemas.microsoft.com/office/drawing/2014/main" id="{022CFD6A-BE1B-4161-94A5-432B748956D9}"/>
              </a:ext>
            </a:extLst>
          </p:cNvPr>
          <p:cNvSpPr/>
          <p:nvPr/>
        </p:nvSpPr>
        <p:spPr>
          <a:xfrm>
            <a:off x="6780576" y="1805383"/>
            <a:ext cx="1938641" cy="1368000"/>
          </a:xfrm>
          <a:prstGeom prst="homePlate">
            <a:avLst/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E8F5A6AB-AFEE-408D-8348-78B0EDFB227C}"/>
              </a:ext>
            </a:extLst>
          </p:cNvPr>
          <p:cNvGrpSpPr/>
          <p:nvPr/>
        </p:nvGrpSpPr>
        <p:grpSpPr>
          <a:xfrm>
            <a:off x="6745064" y="3915885"/>
            <a:ext cx="930250" cy="2117555"/>
            <a:chOff x="6287864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圓角矩形 22">
              <a:extLst>
                <a:ext uri="{FF2B5EF4-FFF2-40B4-BE49-F238E27FC236}">
                  <a16:creationId xmlns:a16="http://schemas.microsoft.com/office/drawing/2014/main" id="{57A2F869-4B8D-442F-857D-C21DC90BED75}"/>
                </a:ext>
              </a:extLst>
            </p:cNvPr>
            <p:cNvSpPr/>
            <p:nvPr/>
          </p:nvSpPr>
          <p:spPr>
            <a:xfrm>
              <a:off x="6287864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圓角矩形 22">
              <a:extLst>
                <a:ext uri="{FF2B5EF4-FFF2-40B4-BE49-F238E27FC236}">
                  <a16:creationId xmlns:a16="http://schemas.microsoft.com/office/drawing/2014/main" id="{5CD8D583-B2E8-4D52-ACCE-B1EEB1B4210C}"/>
                </a:ext>
              </a:extLst>
            </p:cNvPr>
            <p:cNvSpPr/>
            <p:nvPr/>
          </p:nvSpPr>
          <p:spPr>
            <a:xfrm>
              <a:off x="6315110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個案輔導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3C9C03DB-B070-4F7F-9FC5-14850D098FDE}"/>
              </a:ext>
            </a:extLst>
          </p:cNvPr>
          <p:cNvGrpSpPr/>
          <p:nvPr/>
        </p:nvGrpSpPr>
        <p:grpSpPr>
          <a:xfrm>
            <a:off x="7753455" y="3915885"/>
            <a:ext cx="930250" cy="2117555"/>
            <a:chOff x="7296255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圓角矩形 20">
              <a:extLst>
                <a:ext uri="{FF2B5EF4-FFF2-40B4-BE49-F238E27FC236}">
                  <a16:creationId xmlns:a16="http://schemas.microsoft.com/office/drawing/2014/main" id="{86C20C8B-3DF3-4A81-B030-C6372D5C28E6}"/>
                </a:ext>
              </a:extLst>
            </p:cNvPr>
            <p:cNvSpPr/>
            <p:nvPr/>
          </p:nvSpPr>
          <p:spPr>
            <a:xfrm>
              <a:off x="7296255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圓角矩形 24">
              <a:extLst>
                <a:ext uri="{FF2B5EF4-FFF2-40B4-BE49-F238E27FC236}">
                  <a16:creationId xmlns:a16="http://schemas.microsoft.com/office/drawing/2014/main" id="{B02A37CD-1D65-4832-8D8F-9F5A673B42B1}"/>
                </a:ext>
              </a:extLst>
            </p:cNvPr>
            <p:cNvSpPr/>
            <p:nvPr/>
          </p:nvSpPr>
          <p:spPr>
            <a:xfrm>
              <a:off x="7323501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轉介輔導</a:t>
              </a:r>
            </a:p>
          </p:txBody>
        </p:sp>
      </p:grpSp>
      <p:sp>
        <p:nvSpPr>
          <p:cNvPr id="35" name="向下箭號 3">
            <a:extLst>
              <a:ext uri="{FF2B5EF4-FFF2-40B4-BE49-F238E27FC236}">
                <a16:creationId xmlns:a16="http://schemas.microsoft.com/office/drawing/2014/main" id="{8B39908D-E2E1-40A1-80BF-96B79E7ECFE7}"/>
              </a:ext>
            </a:extLst>
          </p:cNvPr>
          <p:cNvSpPr/>
          <p:nvPr/>
        </p:nvSpPr>
        <p:spPr>
          <a:xfrm>
            <a:off x="2470426" y="3192304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6" name="向下箭號 45">
            <a:extLst>
              <a:ext uri="{FF2B5EF4-FFF2-40B4-BE49-F238E27FC236}">
                <a16:creationId xmlns:a16="http://schemas.microsoft.com/office/drawing/2014/main" id="{867815D5-7A2F-43E0-9BFE-E491A66D9BE0}"/>
              </a:ext>
            </a:extLst>
          </p:cNvPr>
          <p:cNvSpPr/>
          <p:nvPr/>
        </p:nvSpPr>
        <p:spPr>
          <a:xfrm flipH="1">
            <a:off x="7668665" y="3215695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7" name="向下箭號 46">
            <a:extLst>
              <a:ext uri="{FF2B5EF4-FFF2-40B4-BE49-F238E27FC236}">
                <a16:creationId xmlns:a16="http://schemas.microsoft.com/office/drawing/2014/main" id="{614B2C8A-3947-4C4B-B8D7-3E11A4A74D66}"/>
              </a:ext>
            </a:extLst>
          </p:cNvPr>
          <p:cNvSpPr/>
          <p:nvPr/>
        </p:nvSpPr>
        <p:spPr>
          <a:xfrm flipH="1">
            <a:off x="5042105" y="3215696"/>
            <a:ext cx="45914" cy="6301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8" name="圓角矩形 5">
            <a:extLst>
              <a:ext uri="{FF2B5EF4-FFF2-40B4-BE49-F238E27FC236}">
                <a16:creationId xmlns:a16="http://schemas.microsoft.com/office/drawing/2014/main" id="{0B842E46-F146-4DBD-AE52-008A1492B47F}"/>
              </a:ext>
            </a:extLst>
          </p:cNvPr>
          <p:cNvSpPr/>
          <p:nvPr/>
        </p:nvSpPr>
        <p:spPr>
          <a:xfrm>
            <a:off x="1519581" y="1547927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教育部與勞動部共同組成</a:t>
            </a:r>
            <a:endParaRPr lang="zh-TW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圓角矩形 47">
            <a:extLst>
              <a:ext uri="{FF2B5EF4-FFF2-40B4-BE49-F238E27FC236}">
                <a16:creationId xmlns:a16="http://schemas.microsoft.com/office/drawing/2014/main" id="{0737246D-017D-4F16-9F87-A4CB135605DB}"/>
              </a:ext>
            </a:extLst>
          </p:cNvPr>
          <p:cNvSpPr/>
          <p:nvPr/>
        </p:nvSpPr>
        <p:spPr>
          <a:xfrm>
            <a:off x="6745676" y="1571374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</a:p>
        </p:txBody>
      </p:sp>
      <p:sp>
        <p:nvSpPr>
          <p:cNvPr id="40" name="圓角矩形 48">
            <a:extLst>
              <a:ext uri="{FF2B5EF4-FFF2-40B4-BE49-F238E27FC236}">
                <a16:creationId xmlns:a16="http://schemas.microsoft.com/office/drawing/2014/main" id="{51865451-BBBE-4707-8580-F178E2A8898E}"/>
              </a:ext>
            </a:extLst>
          </p:cNvPr>
          <p:cNvSpPr/>
          <p:nvPr/>
        </p:nvSpPr>
        <p:spPr>
          <a:xfrm>
            <a:off x="3614504" y="1557386"/>
            <a:ext cx="2356550" cy="1800000"/>
          </a:xfrm>
          <a:prstGeom prst="roundRect">
            <a:avLst/>
          </a:prstGeom>
          <a:solidFill>
            <a:srgbClr val="F2750F"/>
          </a:solidFill>
          <a:ln>
            <a:solidFill>
              <a:srgbClr val="F27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</p:txBody>
      </p:sp>
    </p:spTree>
    <p:extLst>
      <p:ext uri="{BB962C8B-B14F-4D97-AF65-F5344CB8AC3E}">
        <p14:creationId xmlns:p14="http://schemas.microsoft.com/office/powerpoint/2010/main" val="3755547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4741091" y="1501417"/>
            <a:ext cx="399281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工作職場輔導</a:t>
            </a: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131737" y="1490949"/>
            <a:ext cx="456345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教育學習輔導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6130418"/>
              </p:ext>
            </p:extLst>
          </p:nvPr>
        </p:nvGraphicFramePr>
        <p:xfrm>
          <a:off x="4845659" y="2408955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28603896"/>
              </p:ext>
            </p:extLst>
          </p:nvPr>
        </p:nvGraphicFramePr>
        <p:xfrm>
          <a:off x="539069" y="2408955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872292" y="2617180"/>
            <a:ext cx="298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工作崗位訓練內容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0" y="564065"/>
            <a:ext cx="9144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青年職場輔導及追蹤</a:t>
            </a:r>
            <a:endPara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9885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56511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七、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年度方案推動時程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59976"/>
              </p:ext>
            </p:extLst>
          </p:nvPr>
        </p:nvGraphicFramePr>
        <p:xfrm>
          <a:off x="709195" y="1279310"/>
          <a:ext cx="7740000" cy="525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完成時間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/9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推薦校園種子教師（原種子教師表現佳者，可再推薦）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校園種子教師完成培訓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訂定學校執行小組設置要點與組成該小組（若已訂有該要點且無須修改，本項可略）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推動學生生涯輔導，並對校內高三學生、導師與家長展開方案宣導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教育部辦理方案宣導輔導團共識會議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教育部辦理種子教師培訓營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/11~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5"/>
                      </a:pP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學生填寫線上申請書</a:t>
                      </a: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學校輔導有意願學生撰寫申請書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111/11/1~112/3/16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3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教育部辦理學生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家長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說明及學校入校宣導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/12~112/1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5"/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4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教育部回饋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目前申請結果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給勞動部及各部會</a:t>
                      </a:r>
                    </a:p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4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教育部邀集各部會召開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年度執行情形檢討與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年度職缺開發及就業媒合協商會議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112/1~112/3/16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5"/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6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勞動部開放職缺提報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824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56511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七、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年度方案推動時程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31346"/>
              </p:ext>
            </p:extLst>
          </p:nvPr>
        </p:nvGraphicFramePr>
        <p:xfrm>
          <a:off x="700142" y="1297416"/>
          <a:ext cx="7740000" cy="432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完成時間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112/3/16~112/4/14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執行小組指派學校教師完成輔導綜合考評</a:t>
                      </a:r>
                    </a:p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執行小組進行初審，上傳執行小組會議紀錄與簽到表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7"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勞動部公布職缺類別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教育部邀集各部會召開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年度職缺開發及就業媒合協商會議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112/4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底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~112/5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底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學校通知學生複審結果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教育部辦理複審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教育部提供學生推薦名單給勞動部及學校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勞動部分批公布職缺內容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112/6~112/8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10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青年參與職缺媒合成功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1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勞動部辦理青年就業媒合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112/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11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青年展開生涯探索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13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教育部及勞動部進行職場輔導及追蹤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344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84401" y="69144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華康儷黑 Std W5"/>
                <a:ea typeface="華康儷黑 Std W5"/>
                <a:cs typeface="華康儷黑 Std W5"/>
              </a:rPr>
              <a:t>二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zh-TW" altLang="en-US" sz="4000" b="1" dirty="0">
                <a:solidFill>
                  <a:srgbClr val="002060"/>
                </a:solidFill>
                <a:latin typeface="華康儷黑 Std W5"/>
                <a:ea typeface="華康儷黑 Std W5"/>
                <a:cs typeface="華康儷黑 Std W5"/>
              </a:rPr>
              <a:t>方案目標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11560" y="1772816"/>
            <a:ext cx="7920880" cy="1008112"/>
            <a:chOff x="611560" y="1772816"/>
            <a:chExt cx="7920880" cy="1008112"/>
          </a:xfrm>
        </p:grpSpPr>
        <p:sp>
          <p:nvSpPr>
            <p:cNvPr id="7" name="矩形 6"/>
            <p:cNvSpPr/>
            <p:nvPr/>
          </p:nvSpPr>
          <p:spPr>
            <a:xfrm>
              <a:off x="611560" y="177281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內容版面配置區 8"/>
            <p:cNvSpPr txBox="1">
              <a:spLocks/>
            </p:cNvSpPr>
            <p:nvPr/>
          </p:nvSpPr>
          <p:spPr>
            <a:xfrm>
              <a:off x="2051720" y="184482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協助青年適才適性發展，提供學生職業試探機會，以建立正確之職業價值觀 </a:t>
              </a: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11560" y="1772816"/>
              <a:ext cx="1224136" cy="1008112"/>
              <a:chOff x="611560" y="1772816"/>
              <a:chExt cx="1224136" cy="100811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11560" y="1772816"/>
                <a:ext cx="1224136" cy="1008112"/>
              </a:xfrm>
              <a:prstGeom prst="rect">
                <a:avLst/>
              </a:prstGeom>
              <a:solidFill>
                <a:srgbClr val="CD2C5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11560" y="2030651"/>
                <a:ext cx="1224136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Hant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目標</a:t>
                </a:r>
                <a:r>
                  <a:rPr lang="en-US" altLang="zh-Hant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</a:t>
                </a: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611560" y="2900941"/>
            <a:ext cx="7920880" cy="1008112"/>
            <a:chOff x="611560" y="2852936"/>
            <a:chExt cx="7920880" cy="1008112"/>
          </a:xfrm>
        </p:grpSpPr>
        <p:sp>
          <p:nvSpPr>
            <p:cNvPr id="18" name="矩形 17"/>
            <p:cNvSpPr/>
            <p:nvPr/>
          </p:nvSpPr>
          <p:spPr>
            <a:xfrm>
              <a:off x="611560" y="285293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1560" y="2852936"/>
              <a:ext cx="1224136" cy="1008112"/>
            </a:xfrm>
            <a:prstGeom prst="rect">
              <a:avLst/>
            </a:prstGeom>
            <a:solidFill>
              <a:srgbClr val="38B7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/>
            <p:cNvSpPr txBox="1">
              <a:spLocks/>
            </p:cNvSpPr>
            <p:nvPr/>
          </p:nvSpPr>
          <p:spPr>
            <a:xfrm>
              <a:off x="2051720" y="292494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培養臺灣傳統技藝及區域產業人才，提升高中職畢業生就業率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1560" y="3110771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2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1560" y="4029066"/>
            <a:ext cx="7920880" cy="1008112"/>
            <a:chOff x="611560" y="4005064"/>
            <a:chExt cx="7920880" cy="1008112"/>
          </a:xfrm>
        </p:grpSpPr>
        <p:sp>
          <p:nvSpPr>
            <p:cNvPr id="23" name="矩形 22"/>
            <p:cNvSpPr/>
            <p:nvPr/>
          </p:nvSpPr>
          <p:spPr>
            <a:xfrm>
              <a:off x="611560" y="4005064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11560" y="4005064"/>
              <a:ext cx="1224136" cy="1008112"/>
            </a:xfrm>
            <a:prstGeom prst="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內容版面配置區 8"/>
            <p:cNvSpPr txBox="1">
              <a:spLocks/>
            </p:cNvSpPr>
            <p:nvPr/>
          </p:nvSpPr>
          <p:spPr>
            <a:xfrm>
              <a:off x="2051720" y="4077072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拓展青年國際體驗學習機會及多元生活體驗，提升青年國際競爭力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11560" y="4262899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3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11560" y="5157192"/>
            <a:ext cx="7920880" cy="1008112"/>
            <a:chOff x="611560" y="5157192"/>
            <a:chExt cx="7920880" cy="1008112"/>
          </a:xfrm>
        </p:grpSpPr>
        <p:sp>
          <p:nvSpPr>
            <p:cNvPr id="28" name="矩形 27"/>
            <p:cNvSpPr/>
            <p:nvPr/>
          </p:nvSpPr>
          <p:spPr>
            <a:xfrm>
              <a:off x="611560" y="5157192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1560" y="5157192"/>
              <a:ext cx="1224136" cy="1008112"/>
            </a:xfrm>
            <a:prstGeom prst="rect">
              <a:avLst/>
            </a:prstGeom>
            <a:solidFill>
              <a:srgbClr val="359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內容版面配置區 8"/>
            <p:cNvSpPr txBox="1">
              <a:spLocks/>
            </p:cNvSpPr>
            <p:nvPr/>
          </p:nvSpPr>
          <p:spPr>
            <a:xfrm>
              <a:off x="2051720" y="5264712"/>
              <a:ext cx="6336704" cy="79208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儲備青年未來接受高等教育及發展經費，暢通技術人才回流就學管道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11560" y="5415027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4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952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6" y="2006694"/>
            <a:ext cx="756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種子教師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112-114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年度續辦本方案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請注意方案推動時程（學生線上申請時間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111.11.1-112.3.16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   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協助學校成立執行小組及方案宣導、落實學生生涯輔導工作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協助輔導學生線上填寫申請書（</a:t>
            </a:r>
            <a:r>
              <a:rPr lang="zh-TW" altLang="en-US" sz="19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請確認聯繫資料正確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協助學校初審及決定推薦名單，並通知學生複審結果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鼓勵學校建教合作或產學合作廠商及在地產業公協會提供優質職缺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宣導青年媒合成功後辦理保留入學資格或休學，及進修規定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宣導就學配套管道、時程及成果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請與方案宣導輔導團保持聯繫及交流意見</a:t>
            </a:r>
            <a:endParaRPr lang="en-US" altLang="zh-TW" sz="19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八、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年度協助辦理</a:t>
            </a:r>
            <a:r>
              <a:rPr lang="zh-TW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228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806DC8-5FE5-437A-A782-93E27642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2926080"/>
            <a:ext cx="7205472" cy="4525963"/>
          </a:xfrm>
        </p:spPr>
        <p:txBody>
          <a:bodyPr>
            <a:noAutofit/>
          </a:bodyPr>
          <a:lstStyle/>
          <a:p>
            <a:pPr lvl="0"/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教育部及勞動部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「未委託或授權任何人力仲介公司、協會、大專校院等辦理就業媒合」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，「青年就業領航計畫」將由勞動部各分署之就業服務員協助青年媒合，並請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參加分署所辦理之就業媒合活動，相關就業媒合活動注意事項可至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青年就業領航計畫網站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查詢。</a:t>
            </a:r>
          </a:p>
          <a:p>
            <a:pPr lvl="0">
              <a:spcBef>
                <a:spcPts val="1200"/>
              </a:spcBef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就學與就業皆屬青年個人意願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，方案沒有限制必須就讀特定學分班，或於特定企業工作，始得正式加入「青年就業領航計畫」。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請學校婉拒非教育部或教育部委託辦理之相關單位入校宣導，或出借場地辦理相關媒合徵才活動；如有疑義，請洽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專案辦公室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確認。</a:t>
            </a:r>
          </a:p>
          <a:p>
            <a:pPr lvl="0">
              <a:lnSpc>
                <a:spcPct val="120000"/>
              </a:lnSpc>
            </a:pP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200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1BFAE3-6035-4EC9-80AC-A3631773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8F2438A-67D7-4732-885C-10AA3D5A9AAE}"/>
              </a:ext>
            </a:extLst>
          </p:cNvPr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★ 重要提醒事項 ★ 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:a16="http://schemas.microsoft.com/office/drawing/2014/main" id="{0BDE7A07-2ABB-47E7-9D99-E843F80F2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02" y="1765170"/>
            <a:ext cx="43197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方案宣導及就業媒合</a:t>
            </a:r>
          </a:p>
        </p:txBody>
      </p:sp>
    </p:spTree>
    <p:extLst>
      <p:ext uri="{BB962C8B-B14F-4D97-AF65-F5344CB8AC3E}">
        <p14:creationId xmlns:p14="http://schemas.microsoft.com/office/powerpoint/2010/main" val="1471405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806DC8-5FE5-437A-A782-93E27642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5705857"/>
            <a:ext cx="7205472" cy="1042415"/>
          </a:xfrm>
        </p:spPr>
        <p:txBody>
          <a:bodyPr>
            <a:noAutofit/>
          </a:bodyPr>
          <a:lstStyle/>
          <a:p>
            <a:pPr lvl="0"/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期間內若有違反進修規定，經查證屬實者，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違反期間不予補助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；且經通知限期改善而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未屆時改善者，視同退出本方案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1BFAE3-6035-4EC9-80AC-A3631773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8F2438A-67D7-4732-885C-10AA3D5A9AAE}"/>
              </a:ext>
            </a:extLst>
          </p:cNvPr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★ 重要提醒事項 ★ 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:a16="http://schemas.microsoft.com/office/drawing/2014/main" id="{0BDE7A07-2ABB-47E7-9D99-E843F80F2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02" y="1765170"/>
            <a:ext cx="50147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進修規定及儲蓄金補助規定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1E21716-AEDC-4E2F-8396-5E30B010C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15190"/>
              </p:ext>
            </p:extLst>
          </p:nvPr>
        </p:nvGraphicFramePr>
        <p:xfrm>
          <a:off x="791758" y="2475579"/>
          <a:ext cx="7560000" cy="291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62266834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3445794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88041820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方案執行期間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467792"/>
                  </a:ext>
                </a:extLst>
              </a:tr>
              <a:tr h="7920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具有正式學籍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之學位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日間學制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進修學制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未具正式學籍之學位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altLang="en-US" sz="1400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儷黑 Std W3"/>
                        </a:rPr>
                        <a:t>進修推廣學分課程、技能證照課程</a:t>
                      </a:r>
                      <a:endParaRPr lang="en-US" altLang="zh-TW" sz="1400" kern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3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儷黑 Std W3"/>
                        </a:rPr>
                        <a:t>或在職訓練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30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806DC8-5FE5-437A-A782-93E27642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2926080"/>
            <a:ext cx="7205472" cy="4525963"/>
          </a:xfrm>
        </p:spPr>
        <p:txBody>
          <a:bodyPr>
            <a:noAutofit/>
          </a:bodyPr>
          <a:lstStyle/>
          <a:p>
            <a:pPr lvl="0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就學配套及完成計畫資格認定以「日」方式計算，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年計畫者，至少應累計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日以上；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年計畫者，至少應累計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日以上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。其中就學配套計算至入學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當年度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止。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如青年提出變更計畫期程申請並經審查通過，以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「審查通過後之計畫期程」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為報名及入學資格認定。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本方案參與青年得報名或申請上述各就學管道，以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次為限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，且應於完成方案之日起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年內報名或申請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200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1BFAE3-6035-4EC9-80AC-A3631773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8F2438A-67D7-4732-885C-10AA3D5A9AAE}"/>
              </a:ext>
            </a:extLst>
          </p:cNvPr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★ 重要提醒事項 ★ 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:a16="http://schemas.microsoft.com/office/drawing/2014/main" id="{0BDE7A07-2ABB-47E7-9D99-E843F80F2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02" y="1765170"/>
            <a:ext cx="38077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就學配套及完成計畫</a:t>
            </a:r>
          </a:p>
        </p:txBody>
      </p:sp>
    </p:spTree>
    <p:extLst>
      <p:ext uri="{BB962C8B-B14F-4D97-AF65-F5344CB8AC3E}">
        <p14:creationId xmlns:p14="http://schemas.microsoft.com/office/powerpoint/2010/main" val="516344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44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FBED96-683D-48E8-B047-4E4F20DD0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1" r="2778" b="16100"/>
          <a:stretch/>
        </p:blipFill>
        <p:spPr>
          <a:xfrm>
            <a:off x="972000" y="4438752"/>
            <a:ext cx="7200000" cy="196570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249BC8A-B632-45ED-92BB-E878B8B391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23" r="1100" b="17685"/>
          <a:stretch/>
        </p:blipFill>
        <p:spPr>
          <a:xfrm>
            <a:off x="972000" y="554183"/>
            <a:ext cx="7200000" cy="197290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425F354-A889-42E1-B711-E24CA4F75E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39" t="-21056" r="2777" b="24138"/>
          <a:stretch/>
        </p:blipFill>
        <p:spPr>
          <a:xfrm>
            <a:off x="2992767" y="1977027"/>
            <a:ext cx="5148000" cy="25513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CCB2B08-746D-4722-AD3A-B7B0D4F5B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2410417"/>
            <a:ext cx="7200000" cy="20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2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0" y="2879263"/>
            <a:ext cx="9144000" cy="2286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簡報結束</a:t>
            </a:r>
            <a:br>
              <a:rPr lang="en-US" altLang="zh-TW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</a:b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敬請指教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551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 txBox="1">
            <a:spLocks/>
          </p:cNvSpPr>
          <p:nvPr/>
        </p:nvSpPr>
        <p:spPr>
          <a:xfrm>
            <a:off x="-1" y="6163533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青年教育與就業儲蓄帳戶方案架構圖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三、方案說明</a:t>
            </a:r>
          </a:p>
        </p:txBody>
      </p:sp>
      <p:pic>
        <p:nvPicPr>
          <p:cNvPr id="9" name="Picture 2" descr="D:\jpg\擷取_2017_07_04_15_18_36_7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6" y="1415883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jpg\擷取_2017_07_04_15_18_45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66" y="1415882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jpg\擷取_2017_07_04_15_18_50_57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37" y="5756019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jpg\擷取_2017_07_04_15_18_54_6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67" y="1415881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E61634B-0F1E-4C7A-9629-E98C9F6B47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1280" r="1665" b="19808"/>
          <a:stretch/>
        </p:blipFill>
        <p:spPr>
          <a:xfrm>
            <a:off x="78866" y="1871981"/>
            <a:ext cx="9000000" cy="387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582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「青年就業領航計畫」申請途徑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6AB102C-6D2A-4D62-82BA-38962BF32806}"/>
              </a:ext>
            </a:extLst>
          </p:cNvPr>
          <p:cNvSpPr/>
          <p:nvPr/>
        </p:nvSpPr>
        <p:spPr>
          <a:xfrm>
            <a:off x="4424078" y="4287631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教育部受理申請書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、學校持續輔導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EC6867A-C19A-41F2-8C32-DE5F275828EB}"/>
              </a:ext>
            </a:extLst>
          </p:cNvPr>
          <p:cNvSpPr/>
          <p:nvPr/>
        </p:nvSpPr>
        <p:spPr>
          <a:xfrm>
            <a:off x="6491389" y="1797176"/>
            <a:ext cx="1116000" cy="447045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媒合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事業單位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面試甄選錄用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707B656-34C0-44CE-A075-BA757ADB5E06}"/>
              </a:ext>
            </a:extLst>
          </p:cNvPr>
          <p:cNvSpPr/>
          <p:nvPr/>
        </p:nvSpPr>
        <p:spPr>
          <a:xfrm>
            <a:off x="7905799" y="2675065"/>
            <a:ext cx="792000" cy="1440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正式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EA824F1-417C-4727-A185-9B554ED2784B}"/>
              </a:ext>
            </a:extLst>
          </p:cNvPr>
          <p:cNvSpPr/>
          <p:nvPr/>
        </p:nvSpPr>
        <p:spPr>
          <a:xfrm>
            <a:off x="3254342" y="1803077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主管機關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b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</a:b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59" name="圖片 23">
            <a:extLst>
              <a:ext uri="{FF2B5EF4-FFF2-40B4-BE49-F238E27FC236}">
                <a16:creationId xmlns:a16="http://schemas.microsoft.com/office/drawing/2014/main" id="{2F7F27E1-8CD7-4F1B-B8EE-98F2F153B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12" y="4082280"/>
            <a:ext cx="115320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7EC96D33-B703-4198-971E-F0780E2AB946}"/>
              </a:ext>
            </a:extLst>
          </p:cNvPr>
          <p:cNvSpPr/>
          <p:nvPr/>
        </p:nvSpPr>
        <p:spPr>
          <a:xfrm>
            <a:off x="1255713" y="1797177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目的事業主管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機關主動調查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88B4E5E-C411-4AAC-BE33-07DD616FAD0C}"/>
              </a:ext>
            </a:extLst>
          </p:cNvPr>
          <p:cNvSpPr/>
          <p:nvPr/>
        </p:nvSpPr>
        <p:spPr>
          <a:xfrm>
            <a:off x="1254598" y="2738914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個別企業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主動申請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62" name="圖片 22">
            <a:extLst>
              <a:ext uri="{FF2B5EF4-FFF2-40B4-BE49-F238E27FC236}">
                <a16:creationId xmlns:a16="http://schemas.microsoft.com/office/drawing/2014/main" id="{D09F8766-9E17-48DB-964D-3E33ADC76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3309823"/>
            <a:ext cx="648000" cy="6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圖片 21">
            <a:extLst>
              <a:ext uri="{FF2B5EF4-FFF2-40B4-BE49-F238E27FC236}">
                <a16:creationId xmlns:a16="http://schemas.microsoft.com/office/drawing/2014/main" id="{187E60D6-6B91-4E5A-8FEC-B9DAEC6C2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98" y="2159127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文字方塊 40">
            <a:extLst>
              <a:ext uri="{FF2B5EF4-FFF2-40B4-BE49-F238E27FC236}">
                <a16:creationId xmlns:a16="http://schemas.microsoft.com/office/drawing/2014/main" id="{3B43D4FE-63F0-4344-90BC-23D4839C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58" y="5593030"/>
            <a:ext cx="1080000" cy="7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</a:p>
        </p:txBody>
      </p:sp>
      <p:pic>
        <p:nvPicPr>
          <p:cNvPr id="65" name="圖片 2047">
            <a:extLst>
              <a:ext uri="{FF2B5EF4-FFF2-40B4-BE49-F238E27FC236}">
                <a16:creationId xmlns:a16="http://schemas.microsoft.com/office/drawing/2014/main" id="{CE7E63F9-91BF-49FF-A669-AB3FBBFC2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23" y="5680282"/>
            <a:ext cx="852331" cy="5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文字方塊 3">
            <a:extLst>
              <a:ext uri="{FF2B5EF4-FFF2-40B4-BE49-F238E27FC236}">
                <a16:creationId xmlns:a16="http://schemas.microsoft.com/office/drawing/2014/main" id="{8F99894C-E236-4847-86CD-D60F0042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" y="138850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企業端</a:t>
            </a:r>
          </a:p>
        </p:txBody>
      </p:sp>
      <p:sp>
        <p:nvSpPr>
          <p:cNvPr id="67" name="文字方塊 35">
            <a:extLst>
              <a:ext uri="{FF2B5EF4-FFF2-40B4-BE49-F238E27FC236}">
                <a16:creationId xmlns:a16="http://schemas.microsoft.com/office/drawing/2014/main" id="{9ABC9869-8A73-4113-B8AE-1CB77A415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157789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68" name="文字方塊 4">
            <a:extLst>
              <a:ext uri="{FF2B5EF4-FFF2-40B4-BE49-F238E27FC236}">
                <a16:creationId xmlns:a16="http://schemas.microsoft.com/office/drawing/2014/main" id="{C13DAB27-7D49-4F1B-A6A4-B7424D28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2071815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方塊 36">
            <a:extLst>
              <a:ext uri="{FF2B5EF4-FFF2-40B4-BE49-F238E27FC236}">
                <a16:creationId xmlns:a16="http://schemas.microsoft.com/office/drawing/2014/main" id="{036E1196-E9E8-46F8-9520-BF7FB307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52" y="2967346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文字方塊 34">
            <a:extLst>
              <a:ext uri="{FF2B5EF4-FFF2-40B4-BE49-F238E27FC236}">
                <a16:creationId xmlns:a16="http://schemas.microsoft.com/office/drawing/2014/main" id="{0724501C-C217-4F43-9DA0-A6E4053D1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61" y="4912680"/>
            <a:ext cx="100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推薦</a:t>
            </a:r>
          </a:p>
        </p:txBody>
      </p:sp>
      <p:sp>
        <p:nvSpPr>
          <p:cNvPr id="71" name="文字方塊 41">
            <a:extLst>
              <a:ext uri="{FF2B5EF4-FFF2-40B4-BE49-F238E27FC236}">
                <a16:creationId xmlns:a16="http://schemas.microsoft.com/office/drawing/2014/main" id="{883CE834-AC20-4E81-8FF6-10159A8F7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389" y="4452783"/>
            <a:ext cx="100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72" name="向右箭號 35">
            <a:extLst>
              <a:ext uri="{FF2B5EF4-FFF2-40B4-BE49-F238E27FC236}">
                <a16:creationId xmlns:a16="http://schemas.microsoft.com/office/drawing/2014/main" id="{E845A878-A23F-42EB-A599-C56591FB1933}"/>
              </a:ext>
            </a:extLst>
          </p:cNvPr>
          <p:cNvSpPr/>
          <p:nvPr/>
        </p:nvSpPr>
        <p:spPr>
          <a:xfrm>
            <a:off x="5787741" y="2535158"/>
            <a:ext cx="648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73" name="向右箭號 41">
            <a:extLst>
              <a:ext uri="{FF2B5EF4-FFF2-40B4-BE49-F238E27FC236}">
                <a16:creationId xmlns:a16="http://schemas.microsoft.com/office/drawing/2014/main" id="{05BBE190-E72E-4BA1-8588-670ABE4B0168}"/>
              </a:ext>
            </a:extLst>
          </p:cNvPr>
          <p:cNvSpPr/>
          <p:nvPr/>
        </p:nvSpPr>
        <p:spPr>
          <a:xfrm>
            <a:off x="5551190" y="4723768"/>
            <a:ext cx="90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74" name="向右箭號 42">
            <a:extLst>
              <a:ext uri="{FF2B5EF4-FFF2-40B4-BE49-F238E27FC236}">
                <a16:creationId xmlns:a16="http://schemas.microsoft.com/office/drawing/2014/main" id="{36793517-B4B1-4E05-B5B1-322A39764B2C}"/>
              </a:ext>
            </a:extLst>
          </p:cNvPr>
          <p:cNvSpPr/>
          <p:nvPr/>
        </p:nvSpPr>
        <p:spPr>
          <a:xfrm>
            <a:off x="2824318" y="4723765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D37FA28-8486-40D6-B3F8-E802D6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12754" y="4587573"/>
            <a:ext cx="900000" cy="96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Picture 2" descr="\\10.0.19.219\Cheers 公用檔案區\廣告\Cheers廣告\04 企劃案\02 客製化提案\2016典範科大\03.主視覺\logos\教育部logo.png">
            <a:extLst>
              <a:ext uri="{FF2B5EF4-FFF2-40B4-BE49-F238E27FC236}">
                <a16:creationId xmlns:a16="http://schemas.microsoft.com/office/drawing/2014/main" id="{A3F3452C-BBB4-406A-8BBF-08080AB4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2524" y="3845065"/>
            <a:ext cx="534389" cy="540000"/>
          </a:xfrm>
          <a:prstGeom prst="rect">
            <a:avLst/>
          </a:prstGeom>
          <a:noFill/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355E672C-0028-40D9-82CA-7286B3EE67D4}"/>
              </a:ext>
            </a:extLst>
          </p:cNvPr>
          <p:cNvSpPr/>
          <p:nvPr/>
        </p:nvSpPr>
        <p:spPr>
          <a:xfrm>
            <a:off x="3055173" y="4287631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78" name="圖片 77">
            <a:extLst>
              <a:ext uri="{FF2B5EF4-FFF2-40B4-BE49-F238E27FC236}">
                <a16:creationId xmlns:a16="http://schemas.microsoft.com/office/drawing/2014/main" id="{E9134EDE-7651-48A2-BC0F-7B803A9CA3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7" y="6030386"/>
            <a:ext cx="717771" cy="615654"/>
          </a:xfrm>
          <a:prstGeom prst="rect">
            <a:avLst/>
          </a:prstGeom>
        </p:spPr>
      </p:pic>
      <p:sp>
        <p:nvSpPr>
          <p:cNvPr id="79" name="向右箭號 46">
            <a:extLst>
              <a:ext uri="{FF2B5EF4-FFF2-40B4-BE49-F238E27FC236}">
                <a16:creationId xmlns:a16="http://schemas.microsoft.com/office/drawing/2014/main" id="{874DACFF-8F5C-4C1E-AD9C-F7C99E696CFC}"/>
              </a:ext>
            </a:extLst>
          </p:cNvPr>
          <p:cNvSpPr/>
          <p:nvPr/>
        </p:nvSpPr>
        <p:spPr>
          <a:xfrm>
            <a:off x="4190371" y="4724094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0" name="文字方塊 41">
            <a:extLst>
              <a:ext uri="{FF2B5EF4-FFF2-40B4-BE49-F238E27FC236}">
                <a16:creationId xmlns:a16="http://schemas.microsoft.com/office/drawing/2014/main" id="{FEC65A3C-95EE-45FC-839D-DAD24D584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029" y="5124331"/>
            <a:ext cx="118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6-8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23AE28B2-6421-4E42-A44E-8CC5D1C965B1}"/>
              </a:ext>
            </a:extLst>
          </p:cNvPr>
          <p:cNvSpPr/>
          <p:nvPr/>
        </p:nvSpPr>
        <p:spPr>
          <a:xfrm>
            <a:off x="1479486" y="4287631"/>
            <a:ext cx="1296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線上申請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2F6AED3E-8A84-48BE-A994-C3F6D2B8F509}"/>
              </a:ext>
            </a:extLst>
          </p:cNvPr>
          <p:cNvSpPr/>
          <p:nvPr/>
        </p:nvSpPr>
        <p:spPr>
          <a:xfrm>
            <a:off x="4641593" y="1797177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工作崗位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訓練計畫</a:t>
            </a:r>
            <a:b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</a:b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83" name="向右箭號 51">
            <a:extLst>
              <a:ext uri="{FF2B5EF4-FFF2-40B4-BE49-F238E27FC236}">
                <a16:creationId xmlns:a16="http://schemas.microsoft.com/office/drawing/2014/main" id="{0DFBBE8D-6BA1-42F3-96C9-418BE7EC156F}"/>
              </a:ext>
            </a:extLst>
          </p:cNvPr>
          <p:cNvSpPr/>
          <p:nvPr/>
        </p:nvSpPr>
        <p:spPr>
          <a:xfrm>
            <a:off x="4418644" y="2532222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4" name="向右箭號 52">
            <a:extLst>
              <a:ext uri="{FF2B5EF4-FFF2-40B4-BE49-F238E27FC236}">
                <a16:creationId xmlns:a16="http://schemas.microsoft.com/office/drawing/2014/main" id="{23A54D1D-B77A-41B9-B3F2-863AA4971D37}"/>
              </a:ext>
            </a:extLst>
          </p:cNvPr>
          <p:cNvSpPr/>
          <p:nvPr/>
        </p:nvSpPr>
        <p:spPr>
          <a:xfrm>
            <a:off x="2992706" y="2080930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5" name="向右箭號 53">
            <a:extLst>
              <a:ext uri="{FF2B5EF4-FFF2-40B4-BE49-F238E27FC236}">
                <a16:creationId xmlns:a16="http://schemas.microsoft.com/office/drawing/2014/main" id="{5523260D-B377-43E2-B7BB-9803234927B5}"/>
              </a:ext>
            </a:extLst>
          </p:cNvPr>
          <p:cNvSpPr/>
          <p:nvPr/>
        </p:nvSpPr>
        <p:spPr>
          <a:xfrm>
            <a:off x="2989906" y="3026995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6" name="文字方塊 34">
            <a:extLst>
              <a:ext uri="{FF2B5EF4-FFF2-40B4-BE49-F238E27FC236}">
                <a16:creationId xmlns:a16="http://schemas.microsoft.com/office/drawing/2014/main" id="{C805ED9C-F8EE-4C81-B7A7-3C5C951D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346" y="2275339"/>
            <a:ext cx="6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</a:p>
        </p:txBody>
      </p:sp>
      <p:sp>
        <p:nvSpPr>
          <p:cNvPr id="87" name="向右箭號 55">
            <a:extLst>
              <a:ext uri="{FF2B5EF4-FFF2-40B4-BE49-F238E27FC236}">
                <a16:creationId xmlns:a16="http://schemas.microsoft.com/office/drawing/2014/main" id="{6B143182-C6AD-4C55-87B6-2C0A633F396C}"/>
              </a:ext>
            </a:extLst>
          </p:cNvPr>
          <p:cNvSpPr/>
          <p:nvPr/>
        </p:nvSpPr>
        <p:spPr>
          <a:xfrm>
            <a:off x="7648229" y="3284565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616C7007-CE1C-4BAD-8F50-2C34C55284C3}"/>
              </a:ext>
            </a:extLst>
          </p:cNvPr>
          <p:cNvSpPr/>
          <p:nvPr/>
        </p:nvSpPr>
        <p:spPr>
          <a:xfrm>
            <a:off x="1538254" y="3587128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1-3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93600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90691" y="2278561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教育部青年署受理申請書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、學校持續輔導</a:t>
            </a:r>
          </a:p>
        </p:txBody>
      </p:sp>
      <p:sp>
        <p:nvSpPr>
          <p:cNvPr id="18" name="矩形 17"/>
          <p:cNvSpPr/>
          <p:nvPr/>
        </p:nvSpPr>
        <p:spPr>
          <a:xfrm>
            <a:off x="7086077" y="2263951"/>
            <a:ext cx="1080000" cy="23400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開始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執行</a:t>
            </a: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681175" y="3801655"/>
            <a:ext cx="1086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792085" y="1620043"/>
            <a:ext cx="1120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984143" y="3511129"/>
            <a:ext cx="108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989603" y="3055349"/>
            <a:ext cx="108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184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「青年體驗學習計畫」申請途徑</a:t>
            </a:r>
          </a:p>
        </p:txBody>
      </p:sp>
      <p:sp>
        <p:nvSpPr>
          <p:cNvPr id="42" name="向右箭號 41"/>
          <p:cNvSpPr/>
          <p:nvPr/>
        </p:nvSpPr>
        <p:spPr>
          <a:xfrm>
            <a:off x="5997304" y="3329277"/>
            <a:ext cx="1080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3278982" y="3331933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732745" y="2395311"/>
            <a:ext cx="1125770" cy="120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496" y="1615823"/>
            <a:ext cx="534389" cy="540000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3526690" y="2267774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04" y="4747069"/>
            <a:ext cx="717771" cy="679348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4644091" y="3330896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08" y="4878513"/>
            <a:ext cx="1440000" cy="13803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25" y="1259873"/>
            <a:ext cx="826888" cy="100407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949072" y="2264655"/>
            <a:ext cx="1296000" cy="235390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線上申請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22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48576"/>
              </p:ext>
            </p:extLst>
          </p:nvPr>
        </p:nvGraphicFramePr>
        <p:xfrm>
          <a:off x="621675" y="987832"/>
          <a:ext cx="7920000" cy="5616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體驗類型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正式就業</a:t>
                      </a: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執行計畫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altLang="en-US" sz="15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5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5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algn="l"/>
                      <a:r>
                        <a:rPr kumimoji="0" lang="zh-TW" altLang="en-US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5,407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35117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047441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6,596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1,847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97127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52751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1,559 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（持續統計中）</a:t>
                      </a:r>
                      <a:endParaRPr lang="en-US" altLang="zh-TW" sz="15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67843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306793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F44B8CD-FDA8-479C-BB28-CA4280DBEFCA}"/>
              </a:ext>
            </a:extLst>
          </p:cNvPr>
          <p:cNvGrpSpPr/>
          <p:nvPr/>
        </p:nvGrpSpPr>
        <p:grpSpPr>
          <a:xfrm>
            <a:off x="4657644" y="1483141"/>
            <a:ext cx="3802922" cy="2923019"/>
            <a:chOff x="4657644" y="2275511"/>
            <a:chExt cx="3802922" cy="3427745"/>
          </a:xfrm>
        </p:grpSpPr>
        <p:grpSp>
          <p:nvGrpSpPr>
            <p:cNvPr id="3" name="群組 2"/>
            <p:cNvGrpSpPr/>
            <p:nvPr/>
          </p:nvGrpSpPr>
          <p:grpSpPr>
            <a:xfrm>
              <a:off x="4657644" y="2275511"/>
              <a:ext cx="3802922" cy="1397348"/>
              <a:chOff x="4657644" y="2909247"/>
              <a:chExt cx="3802922" cy="1397348"/>
            </a:xfrm>
          </p:grpSpPr>
          <p:sp>
            <p:nvSpPr>
              <p:cNvPr id="2" name="矩形圖說文字 1"/>
              <p:cNvSpPr/>
              <p:nvPr/>
            </p:nvSpPr>
            <p:spPr>
              <a:xfrm>
                <a:off x="4657644" y="2909247"/>
                <a:ext cx="1296000" cy="379946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高中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338(14%)</a:t>
                </a:r>
              </a:p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高職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2,023(85%)</a:t>
                </a:r>
              </a:p>
            </p:txBody>
          </p:sp>
          <p:sp>
            <p:nvSpPr>
              <p:cNvPr id="9" name="矩形圖說文字 8"/>
              <p:cNvSpPr/>
              <p:nvPr/>
            </p:nvSpPr>
            <p:spPr>
              <a:xfrm>
                <a:off x="7164566" y="2918870"/>
                <a:ext cx="1296000" cy="379946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高中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120(16%)</a:t>
                </a:r>
              </a:p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高職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615(83%)</a:t>
                </a:r>
              </a:p>
            </p:txBody>
          </p:sp>
          <p:sp>
            <p:nvSpPr>
              <p:cNvPr id="10" name="矩形圖說文字 9"/>
              <p:cNvSpPr/>
              <p:nvPr/>
            </p:nvSpPr>
            <p:spPr>
              <a:xfrm>
                <a:off x="4657644" y="3926649"/>
                <a:ext cx="1296000" cy="379946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高中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460(15%)</a:t>
                </a:r>
              </a:p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高職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2,607(84%)</a:t>
                </a:r>
              </a:p>
            </p:txBody>
          </p:sp>
        </p:grpSp>
        <p:sp>
          <p:nvSpPr>
            <p:cNvPr id="12" name="矩形圖說文字 11"/>
            <p:cNvSpPr/>
            <p:nvPr/>
          </p:nvSpPr>
          <p:spPr>
            <a:xfrm>
              <a:off x="4657644" y="4301172"/>
              <a:ext cx="1296000" cy="379946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503(11%)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4,141(88%) </a:t>
              </a:r>
            </a:p>
          </p:txBody>
        </p:sp>
        <p:sp>
          <p:nvSpPr>
            <p:cNvPr id="13" name="矩形圖說文字 12"/>
            <p:cNvSpPr/>
            <p:nvPr/>
          </p:nvSpPr>
          <p:spPr>
            <a:xfrm>
              <a:off x="7164566" y="3282941"/>
              <a:ext cx="1296000" cy="379946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98(12%)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691(87%)</a:t>
              </a:r>
            </a:p>
          </p:txBody>
        </p:sp>
        <p:sp>
          <p:nvSpPr>
            <p:cNvPr id="14" name="矩形圖說文字 13"/>
            <p:cNvSpPr/>
            <p:nvPr/>
          </p:nvSpPr>
          <p:spPr>
            <a:xfrm>
              <a:off x="7164566" y="4301172"/>
              <a:ext cx="1296000" cy="379946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163(11%)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1,347(88%) </a:t>
              </a:r>
            </a:p>
          </p:txBody>
        </p:sp>
        <p:sp>
          <p:nvSpPr>
            <p:cNvPr id="15" name="矩形圖說文字 11">
              <a:extLst>
                <a:ext uri="{FF2B5EF4-FFF2-40B4-BE49-F238E27FC236}">
                  <a16:creationId xmlns:a16="http://schemas.microsoft.com/office/drawing/2014/main" id="{A5559097-4502-4E71-B0C5-DB9C4A3F9AD4}"/>
                </a:ext>
              </a:extLst>
            </p:cNvPr>
            <p:cNvSpPr/>
            <p:nvPr/>
          </p:nvSpPr>
          <p:spPr>
            <a:xfrm>
              <a:off x="4657644" y="5323310"/>
              <a:ext cx="1296000" cy="379946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546(10%)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4,843(89%) </a:t>
              </a:r>
            </a:p>
          </p:txBody>
        </p:sp>
      </p:grpSp>
      <p:sp>
        <p:nvSpPr>
          <p:cNvPr id="16" name="標題 1">
            <a:extLst>
              <a:ext uri="{FF2B5EF4-FFF2-40B4-BE49-F238E27FC236}">
                <a16:creationId xmlns:a16="http://schemas.microsoft.com/office/drawing/2014/main" id="{191AA3D0-8023-47F9-9F87-C9FA4F59E25E}"/>
              </a:ext>
            </a:extLst>
          </p:cNvPr>
          <p:cNvSpPr txBox="1">
            <a:spLocks/>
          </p:cNvSpPr>
          <p:nvPr/>
        </p:nvSpPr>
        <p:spPr>
          <a:xfrm>
            <a:off x="0" y="26167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  <p:sp>
        <p:nvSpPr>
          <p:cNvPr id="17" name="矩形圖說文字 13">
            <a:extLst>
              <a:ext uri="{FF2B5EF4-FFF2-40B4-BE49-F238E27FC236}">
                <a16:creationId xmlns:a16="http://schemas.microsoft.com/office/drawing/2014/main" id="{5919369F-399D-4A2C-B707-E93202C8D2C7}"/>
              </a:ext>
            </a:extLst>
          </p:cNvPr>
          <p:cNvSpPr/>
          <p:nvPr/>
        </p:nvSpPr>
        <p:spPr>
          <a:xfrm>
            <a:off x="7164566" y="4078828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154(12%)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1,141(88%) </a:t>
            </a:r>
          </a:p>
        </p:txBody>
      </p:sp>
      <p:sp>
        <p:nvSpPr>
          <p:cNvPr id="18" name="矩形圖說文字 11">
            <a:extLst>
              <a:ext uri="{FF2B5EF4-FFF2-40B4-BE49-F238E27FC236}">
                <a16:creationId xmlns:a16="http://schemas.microsoft.com/office/drawing/2014/main" id="{ED024592-B28F-4EEF-8446-D311C0CA16BE}"/>
              </a:ext>
            </a:extLst>
          </p:cNvPr>
          <p:cNvSpPr/>
          <p:nvPr/>
        </p:nvSpPr>
        <p:spPr>
          <a:xfrm>
            <a:off x="4657644" y="4937480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660(10%)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5,903(89%) </a:t>
            </a:r>
          </a:p>
        </p:txBody>
      </p:sp>
      <p:sp>
        <p:nvSpPr>
          <p:cNvPr id="19" name="矩形圖說文字 11">
            <a:extLst>
              <a:ext uri="{FF2B5EF4-FFF2-40B4-BE49-F238E27FC236}">
                <a16:creationId xmlns:a16="http://schemas.microsoft.com/office/drawing/2014/main" id="{5A506554-6562-4014-9156-D724CF82DB3A}"/>
              </a:ext>
            </a:extLst>
          </p:cNvPr>
          <p:cNvSpPr/>
          <p:nvPr/>
        </p:nvSpPr>
        <p:spPr>
          <a:xfrm>
            <a:off x="7164566" y="4946624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143(8%)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1,693(92%) </a:t>
            </a:r>
          </a:p>
        </p:txBody>
      </p:sp>
      <p:sp>
        <p:nvSpPr>
          <p:cNvPr id="20" name="矩形圖說文字 11">
            <a:extLst>
              <a:ext uri="{FF2B5EF4-FFF2-40B4-BE49-F238E27FC236}">
                <a16:creationId xmlns:a16="http://schemas.microsoft.com/office/drawing/2014/main" id="{39A934FA-5F8C-4C18-B656-535BDEAD3D5A}"/>
              </a:ext>
            </a:extLst>
          </p:cNvPr>
          <p:cNvSpPr/>
          <p:nvPr/>
        </p:nvSpPr>
        <p:spPr>
          <a:xfrm>
            <a:off x="4657644" y="5792800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628(12%)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4,675(88%) </a:t>
            </a:r>
          </a:p>
        </p:txBody>
      </p:sp>
    </p:spTree>
    <p:extLst>
      <p:ext uri="{BB962C8B-B14F-4D97-AF65-F5344CB8AC3E}">
        <p14:creationId xmlns:p14="http://schemas.microsoft.com/office/powerpoint/2010/main" val="202215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1116"/>
              </p:ext>
            </p:extLst>
          </p:nvPr>
        </p:nvGraphicFramePr>
        <p:xfrm>
          <a:off x="207988" y="1128226"/>
          <a:ext cx="8741812" cy="5184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7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78128907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8024296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9707468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438552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0861588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38168252"/>
                    </a:ext>
                  </a:extLst>
                </a:gridCol>
              </a:tblGrid>
              <a:tr h="324000">
                <a:tc rowSpan="3" grid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學制班別</a:t>
                      </a:r>
                      <a:endParaRPr kumimoji="0" lang="en-US" altLang="zh-TW" sz="10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職場體驗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中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135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571</a:t>
                      </a:r>
                    </a:p>
                  </a:txBody>
                  <a:tcPr marL="9525" marR="9525" marT="9525" marB="0" anchor="ctr"/>
                </a:tc>
                <a:tc rowSpan="1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刻由勞動部確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認青年就業保險資料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，預計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月中確認媒合成功名單</a:t>
                      </a:r>
                      <a:endParaRPr lang="en-US" altLang="zh-TW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45652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39741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綜合高中學術學程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0873221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綜合高中專門學程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139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132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127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463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3,381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634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3,045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</a:t>
                      </a:r>
                      <a:endParaRPr lang="zh-TW" altLang="en-US" sz="1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</a:t>
                      </a:r>
                      <a:endParaRPr lang="zh-TW" altLang="en-US" sz="1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實用技能學程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575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136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其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他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境外學校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矯正學校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合計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4,680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5,407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6,596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1,847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5,328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1,559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8775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A6FCE68-020D-4BB3-9695-4CD6D2DF4821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</p:spTree>
    <p:extLst>
      <p:ext uri="{BB962C8B-B14F-4D97-AF65-F5344CB8AC3E}">
        <p14:creationId xmlns:p14="http://schemas.microsoft.com/office/powerpoint/2010/main" val="191954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9681</TotalTime>
  <Words>7064</Words>
  <Application>Microsoft Office PowerPoint</Application>
  <PresentationFormat>如螢幕大小 (4:3)</PresentationFormat>
  <Paragraphs>3013</Paragraphs>
  <Slides>45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7" baseType="lpstr">
      <vt:lpstr> 華康</vt:lpstr>
      <vt:lpstr>Arial Unicode MS</vt:lpstr>
      <vt:lpstr>華康儷黑 Std W3</vt:lpstr>
      <vt:lpstr>華康儷黑 Std W5</vt:lpstr>
      <vt:lpstr>華康儷黑 Std W7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簡報結束 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青年教育與就業儲蓄帳戶方案規劃構想</dc:title>
  <dc:creator>moejsmpc</dc:creator>
  <cp:lastModifiedBy>周昕蓓</cp:lastModifiedBy>
  <cp:revision>1000</cp:revision>
  <cp:lastPrinted>2022-10-02T12:51:50Z</cp:lastPrinted>
  <dcterms:created xsi:type="dcterms:W3CDTF">2016-12-28T01:40:17Z</dcterms:created>
  <dcterms:modified xsi:type="dcterms:W3CDTF">2022-10-05T12:46:00Z</dcterms:modified>
</cp:coreProperties>
</file>