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4"/>
  </p:notesMasterIdLst>
  <p:handoutMasterIdLst>
    <p:handoutMasterId r:id="rId35"/>
  </p:handoutMasterIdLst>
  <p:sldIdLst>
    <p:sldId id="283" r:id="rId3"/>
    <p:sldId id="673" r:id="rId4"/>
    <p:sldId id="631" r:id="rId5"/>
    <p:sldId id="276" r:id="rId6"/>
    <p:sldId id="683" r:id="rId7"/>
    <p:sldId id="684" r:id="rId8"/>
    <p:sldId id="685" r:id="rId9"/>
    <p:sldId id="686" r:id="rId10"/>
    <p:sldId id="687" r:id="rId11"/>
    <p:sldId id="688" r:id="rId12"/>
    <p:sldId id="660" r:id="rId13"/>
    <p:sldId id="689" r:id="rId14"/>
    <p:sldId id="636" r:id="rId15"/>
    <p:sldId id="694" r:id="rId16"/>
    <p:sldId id="695" r:id="rId17"/>
    <p:sldId id="696" r:id="rId18"/>
    <p:sldId id="666" r:id="rId19"/>
    <p:sldId id="668" r:id="rId20"/>
    <p:sldId id="669" r:id="rId21"/>
    <p:sldId id="670" r:id="rId22"/>
    <p:sldId id="692" r:id="rId23"/>
    <p:sldId id="671" r:id="rId24"/>
    <p:sldId id="672" r:id="rId25"/>
    <p:sldId id="664" r:id="rId26"/>
    <p:sldId id="647" r:id="rId27"/>
    <p:sldId id="614" r:id="rId28"/>
    <p:sldId id="697" r:id="rId29"/>
    <p:sldId id="674" r:id="rId30"/>
    <p:sldId id="676" r:id="rId31"/>
    <p:sldId id="625" r:id="rId32"/>
    <p:sldId id="628" r:id="rId33"/>
  </p:sldIdLst>
  <p:sldSz cx="9144000" cy="6858000" type="screen4x3"/>
  <p:notesSz cx="6773863" cy="9906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A22E00"/>
    <a:srgbClr val="3EAC8F"/>
    <a:srgbClr val="4FBABD"/>
    <a:srgbClr val="69A12B"/>
    <a:srgbClr val="3333FF"/>
    <a:srgbClr val="CCFFFF"/>
    <a:srgbClr val="FFFFCC"/>
    <a:srgbClr val="CC00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5" autoAdjust="0"/>
    <p:restoredTop sz="95673" autoAdjust="0"/>
  </p:normalViewPr>
  <p:slideViewPr>
    <p:cSldViewPr snapToGrid="0">
      <p:cViewPr varScale="1">
        <p:scale>
          <a:sx n="111" d="100"/>
          <a:sy n="111" d="100"/>
        </p:scale>
        <p:origin x="1836"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23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62D2F-6C0A-47FA-8CB3-23B0C6B4FD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TW" altLang="en-US"/>
        </a:p>
      </dgm:t>
    </dgm:pt>
    <dgm:pt modelId="{3CAB6518-EA9C-4582-9FD8-34B22BF6A3D0}">
      <dgm:prSet phldrT="[文字]"/>
      <dgm:spPr>
        <a:solidFill>
          <a:srgbClr val="FFFFCC"/>
        </a:solidFill>
      </dgm:spPr>
      <dgm:t>
        <a:bodyPr/>
        <a:lstStyle/>
        <a:p>
          <a:r>
            <a:rPr lang="zh-TW" altLang="en-US" b="1" dirty="0">
              <a:solidFill>
                <a:schemeClr val="tx1"/>
              </a:solidFill>
              <a:effectLst/>
              <a:latin typeface="微軟正黑體" panose="020B0604030504040204" pitchFamily="34" charset="-120"/>
              <a:ea typeface="微軟正黑體" panose="020B0604030504040204" pitchFamily="34" charset="-120"/>
            </a:rPr>
            <a:t>壯遊探索</a:t>
          </a:r>
        </a:p>
      </dgm:t>
    </dgm:pt>
    <dgm:pt modelId="{48EE94B7-790C-4E2E-B8BE-FC397C0E0C04}" type="parTrans" cxnId="{7E115DB3-0F50-4869-B032-17C9FDD9AAC0}">
      <dgm:prSet/>
      <dgm:spPr/>
      <dgm:t>
        <a:bodyPr/>
        <a:lstStyle/>
        <a:p>
          <a:endParaRPr lang="zh-TW" altLang="en-US"/>
        </a:p>
      </dgm:t>
    </dgm:pt>
    <dgm:pt modelId="{FEE68B99-1566-42C3-853D-EBF60E8E154C}" type="sibTrans" cxnId="{7E115DB3-0F50-4869-B032-17C9FDD9AAC0}">
      <dgm:prSet/>
      <dgm:spPr/>
      <dgm:t>
        <a:bodyPr/>
        <a:lstStyle/>
        <a:p>
          <a:endParaRPr lang="zh-TW" altLang="en-US"/>
        </a:p>
      </dgm:t>
    </dgm:pt>
    <dgm:pt modelId="{592FD0C1-8A95-4222-B038-226FBDB883BE}">
      <dgm:prSet phldrT="[文字]"/>
      <dgm:spPr>
        <a:solidFill>
          <a:srgbClr val="CCFFCC"/>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志願服務</a:t>
          </a:r>
        </a:p>
      </dgm:t>
    </dgm:pt>
    <dgm:pt modelId="{8BAF2ED6-ECEC-43F6-AF5E-36CD5AEDB71B}" type="parTrans" cxnId="{C1F05AF8-5508-47E8-A4E3-AD8E2DB3CA99}">
      <dgm:prSet/>
      <dgm:spPr/>
      <dgm:t>
        <a:bodyPr/>
        <a:lstStyle/>
        <a:p>
          <a:endParaRPr lang="zh-TW" altLang="en-US"/>
        </a:p>
      </dgm:t>
    </dgm:pt>
    <dgm:pt modelId="{FCEBB47F-139A-4E9F-9DC1-1D70EBDEAEF8}" type="sibTrans" cxnId="{C1F05AF8-5508-47E8-A4E3-AD8E2DB3CA99}">
      <dgm:prSet/>
      <dgm:spPr/>
      <dgm:t>
        <a:bodyPr/>
        <a:lstStyle/>
        <a:p>
          <a:endParaRPr lang="zh-TW" altLang="en-US"/>
        </a:p>
      </dgm:t>
    </dgm:pt>
    <dgm:pt modelId="{7172D672-CCA5-49FF-A768-954D98240F46}">
      <dgm:prSet phldrT="[文字]"/>
      <dgm:spPr>
        <a:solidFill>
          <a:srgbClr val="C2D2EC"/>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達人見習</a:t>
          </a:r>
        </a:p>
      </dgm:t>
    </dgm:pt>
    <dgm:pt modelId="{3813127A-E028-4879-8366-396F340DD9B9}" type="parTrans" cxnId="{C6ED234C-6EE5-4594-AB2D-A1510050D448}">
      <dgm:prSet/>
      <dgm:spPr/>
      <dgm:t>
        <a:bodyPr/>
        <a:lstStyle/>
        <a:p>
          <a:endParaRPr lang="zh-TW" altLang="en-US"/>
        </a:p>
      </dgm:t>
    </dgm:pt>
    <dgm:pt modelId="{039D3E2E-2A99-472D-B0E9-4E38A2A25076}" type="sibTrans" cxnId="{C6ED234C-6EE5-4594-AB2D-A1510050D448}">
      <dgm:prSet/>
      <dgm:spPr/>
      <dgm:t>
        <a:bodyPr/>
        <a:lstStyle/>
        <a:p>
          <a:endParaRPr lang="zh-TW" altLang="en-US"/>
        </a:p>
      </dgm:t>
    </dgm:pt>
    <dgm:pt modelId="{55ED2157-5BF8-486A-8540-286651DEBABA}">
      <dgm:prSet phldrT="[文字]"/>
      <dgm:spPr>
        <a:solidFill>
          <a:srgbClr val="FFE7E7"/>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創業見習</a:t>
          </a:r>
        </a:p>
      </dgm:t>
    </dgm:pt>
    <dgm:pt modelId="{01342CB6-E659-4674-901A-386709801D6D}" type="parTrans" cxnId="{5CA3FDEA-C0A9-4D8E-B015-75F51A398CAD}">
      <dgm:prSet/>
      <dgm:spPr/>
      <dgm:t>
        <a:bodyPr/>
        <a:lstStyle/>
        <a:p>
          <a:endParaRPr lang="zh-TW" altLang="en-US"/>
        </a:p>
      </dgm:t>
    </dgm:pt>
    <dgm:pt modelId="{B5DC5490-9818-477A-BC52-257F840085EE}" type="sibTrans" cxnId="{5CA3FDEA-C0A9-4D8E-B015-75F51A398CAD}">
      <dgm:prSet/>
      <dgm:spPr/>
      <dgm:t>
        <a:bodyPr/>
        <a:lstStyle/>
        <a:p>
          <a:endParaRPr lang="zh-TW" altLang="en-US"/>
        </a:p>
      </dgm:t>
    </dgm:pt>
    <dgm:pt modelId="{EF643BB8-BDC3-45AA-92D9-00E6284DD95E}">
      <dgm:prSet phldrT="[文字]"/>
      <dgm:spPr>
        <a:solidFill>
          <a:srgbClr val="CCFFFF"/>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其他</a:t>
          </a:r>
        </a:p>
      </dgm:t>
    </dgm:pt>
    <dgm:pt modelId="{C840340A-538C-4501-9096-7150B31F77F2}" type="parTrans" cxnId="{0D175D3A-ADBF-4BA3-9481-3B648F74937C}">
      <dgm:prSet/>
      <dgm:spPr/>
      <dgm:t>
        <a:bodyPr/>
        <a:lstStyle/>
        <a:p>
          <a:endParaRPr lang="zh-TW" altLang="en-US"/>
        </a:p>
      </dgm:t>
    </dgm:pt>
    <dgm:pt modelId="{321F32DC-47F0-4A54-B072-B16333D83A53}" type="sibTrans" cxnId="{0D175D3A-ADBF-4BA3-9481-3B648F74937C}">
      <dgm:prSet/>
      <dgm:spPr/>
      <dgm:t>
        <a:bodyPr/>
        <a:lstStyle/>
        <a:p>
          <a:endParaRPr lang="zh-TW" altLang="en-US"/>
        </a:p>
      </dgm:t>
    </dgm:pt>
    <dgm:pt modelId="{098B4D41-5178-4244-BFC8-4D068CA27CD3}">
      <dgm:prSet phldrT="[文字]"/>
      <dgm:spPr>
        <a:solidFill>
          <a:srgbClr val="FFCC66"/>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社區見習</a:t>
          </a:r>
        </a:p>
      </dgm:t>
    </dgm:pt>
    <dgm:pt modelId="{9E1D5BFD-298E-4E74-AB0F-FAD6D72450D6}" type="parTrans" cxnId="{38603ED1-5FDE-4D3B-9B0D-386469A38135}">
      <dgm:prSet/>
      <dgm:spPr/>
      <dgm:t>
        <a:bodyPr/>
        <a:lstStyle/>
        <a:p>
          <a:endParaRPr lang="zh-TW" altLang="en-US"/>
        </a:p>
      </dgm:t>
    </dgm:pt>
    <dgm:pt modelId="{2C5D8DC7-6436-42F4-8802-377753CFD137}" type="sibTrans" cxnId="{38603ED1-5FDE-4D3B-9B0D-386469A38135}">
      <dgm:prSet/>
      <dgm:spPr/>
      <dgm:t>
        <a:bodyPr/>
        <a:lstStyle/>
        <a:p>
          <a:endParaRPr lang="zh-TW" altLang="en-US"/>
        </a:p>
      </dgm:t>
    </dgm:pt>
    <dgm:pt modelId="{89D454DE-A80D-4F66-9621-E3C6E98A6958}" type="pres">
      <dgm:prSet presAssocID="{BA762D2F-6C0A-47FA-8CB3-23B0C6B4FD64}" presName="diagram" presStyleCnt="0">
        <dgm:presLayoutVars>
          <dgm:dir/>
          <dgm:resizeHandles val="exact"/>
        </dgm:presLayoutVars>
      </dgm:prSet>
      <dgm:spPr/>
    </dgm:pt>
    <dgm:pt modelId="{D0826A6C-AC27-480B-8B0E-1609C8539D6A}" type="pres">
      <dgm:prSet presAssocID="{3CAB6518-EA9C-4582-9FD8-34B22BF6A3D0}" presName="node" presStyleLbl="node1" presStyleIdx="0" presStyleCnt="6" custLinFactY="13644" custLinFactNeighborX="5949" custLinFactNeighborY="100000">
        <dgm:presLayoutVars>
          <dgm:bulletEnabled val="1"/>
        </dgm:presLayoutVars>
      </dgm:prSet>
      <dgm:spPr>
        <a:prstGeom prst="roundRect">
          <a:avLst/>
        </a:prstGeom>
      </dgm:spPr>
    </dgm:pt>
    <dgm:pt modelId="{93A566ED-FEC7-4927-B548-52D09C96AD39}" type="pres">
      <dgm:prSet presAssocID="{FEE68B99-1566-42C3-853D-EBF60E8E154C}" presName="sibTrans" presStyleCnt="0"/>
      <dgm:spPr/>
    </dgm:pt>
    <dgm:pt modelId="{41B916C8-4CC1-4B6F-9C34-2D3000001799}" type="pres">
      <dgm:prSet presAssocID="{592FD0C1-8A95-4222-B038-226FBDB883BE}" presName="node" presStyleLbl="node1" presStyleIdx="1" presStyleCnt="6" custLinFactX="-4807" custLinFactNeighborX="-100000" custLinFactNeighborY="-26720">
        <dgm:presLayoutVars>
          <dgm:bulletEnabled val="1"/>
        </dgm:presLayoutVars>
      </dgm:prSet>
      <dgm:spPr>
        <a:prstGeom prst="roundRect">
          <a:avLst/>
        </a:prstGeom>
      </dgm:spPr>
    </dgm:pt>
    <dgm:pt modelId="{98C983B8-5193-4532-81FA-CCE3941F32B1}" type="pres">
      <dgm:prSet presAssocID="{FCEBB47F-139A-4E9F-9DC1-1D70EBDEAEF8}" presName="sibTrans" presStyleCnt="0"/>
      <dgm:spPr/>
    </dgm:pt>
    <dgm:pt modelId="{541EDA5B-1694-47C1-8C9F-02198353A0D0}" type="pres">
      <dgm:prSet presAssocID="{7172D672-CCA5-49FF-A768-954D98240F46}" presName="node" presStyleLbl="node1" presStyleIdx="2" presStyleCnt="6" custLinFactX="-4276" custLinFactNeighborX="-100000" custLinFactNeighborY="-5926">
        <dgm:presLayoutVars>
          <dgm:bulletEnabled val="1"/>
        </dgm:presLayoutVars>
      </dgm:prSet>
      <dgm:spPr>
        <a:prstGeom prst="roundRect">
          <a:avLst/>
        </a:prstGeom>
      </dgm:spPr>
    </dgm:pt>
    <dgm:pt modelId="{AB2E177B-31CF-4F6A-A452-1E6E01C2DE5B}" type="pres">
      <dgm:prSet presAssocID="{039D3E2E-2A99-472D-B0E9-4E38A2A25076}" presName="sibTrans" presStyleCnt="0"/>
      <dgm:spPr/>
    </dgm:pt>
    <dgm:pt modelId="{08A7396E-A2FD-4E5F-A728-FCA96F378FE8}" type="pres">
      <dgm:prSet presAssocID="{55ED2157-5BF8-486A-8540-286651DEBABA}" presName="node" presStyleLbl="node1" presStyleIdx="3" presStyleCnt="6" custLinFactX="10331" custLinFactNeighborX="100000" custLinFactNeighborY="-3023">
        <dgm:presLayoutVars>
          <dgm:bulletEnabled val="1"/>
        </dgm:presLayoutVars>
      </dgm:prSet>
      <dgm:spPr>
        <a:prstGeom prst="roundRect">
          <a:avLst/>
        </a:prstGeom>
      </dgm:spPr>
    </dgm:pt>
    <dgm:pt modelId="{54001CD3-82BB-4D0F-ADAB-228251298B8C}" type="pres">
      <dgm:prSet presAssocID="{B5DC5490-9818-477A-BC52-257F840085EE}" presName="sibTrans" presStyleCnt="0"/>
      <dgm:spPr/>
    </dgm:pt>
    <dgm:pt modelId="{4183A31D-A67F-4B8F-AB60-10203D5944FD}" type="pres">
      <dgm:prSet presAssocID="{EF643BB8-BDC3-45AA-92D9-00E6284DD95E}" presName="node" presStyleLbl="node1" presStyleIdx="4" presStyleCnt="6" custScaleX="95117" custLinFactX="10163" custLinFactNeighborX="100000" custLinFactNeighborY="-3023">
        <dgm:presLayoutVars>
          <dgm:bulletEnabled val="1"/>
        </dgm:presLayoutVars>
      </dgm:prSet>
      <dgm:spPr>
        <a:prstGeom prst="roundRect">
          <a:avLst/>
        </a:prstGeom>
      </dgm:spPr>
    </dgm:pt>
    <dgm:pt modelId="{7BCD4491-5528-4C57-8104-2B1CBDBC98B8}" type="pres">
      <dgm:prSet presAssocID="{321F32DC-47F0-4A54-B072-B16333D83A53}" presName="sibTrans" presStyleCnt="0"/>
      <dgm:spPr/>
    </dgm:pt>
    <dgm:pt modelId="{1D1AF0D6-CF0E-42AC-8B18-E3838BADE113}" type="pres">
      <dgm:prSet presAssocID="{098B4D41-5178-4244-BFC8-4D068CA27CD3}" presName="node" presStyleLbl="node1" presStyleIdx="5" presStyleCnt="6" custScaleX="96303" custLinFactY="-21419" custLinFactNeighborX="4290" custLinFactNeighborY="-100000">
        <dgm:presLayoutVars>
          <dgm:bulletEnabled val="1"/>
        </dgm:presLayoutVars>
      </dgm:prSet>
      <dgm:spPr>
        <a:prstGeom prst="roundRect">
          <a:avLst/>
        </a:prstGeom>
      </dgm:spPr>
    </dgm:pt>
  </dgm:ptLst>
  <dgm:cxnLst>
    <dgm:cxn modelId="{0D175D3A-ADBF-4BA3-9481-3B648F74937C}" srcId="{BA762D2F-6C0A-47FA-8CB3-23B0C6B4FD64}" destId="{EF643BB8-BDC3-45AA-92D9-00E6284DD95E}" srcOrd="4" destOrd="0" parTransId="{C840340A-538C-4501-9096-7150B31F77F2}" sibTransId="{321F32DC-47F0-4A54-B072-B16333D83A53}"/>
    <dgm:cxn modelId="{D02CBD6B-FF14-4328-949D-A136008E39A9}" type="presOf" srcId="{3CAB6518-EA9C-4582-9FD8-34B22BF6A3D0}" destId="{D0826A6C-AC27-480B-8B0E-1609C8539D6A}" srcOrd="0" destOrd="0" presId="urn:microsoft.com/office/officeart/2005/8/layout/default"/>
    <dgm:cxn modelId="{C6ED234C-6EE5-4594-AB2D-A1510050D448}" srcId="{BA762D2F-6C0A-47FA-8CB3-23B0C6B4FD64}" destId="{7172D672-CCA5-49FF-A768-954D98240F46}" srcOrd="2" destOrd="0" parTransId="{3813127A-E028-4879-8366-396F340DD9B9}" sibTransId="{039D3E2E-2A99-472D-B0E9-4E38A2A25076}"/>
    <dgm:cxn modelId="{10B5C46C-39CD-4F3E-B9B8-C811BC6F9B06}" type="presOf" srcId="{EF643BB8-BDC3-45AA-92D9-00E6284DD95E}" destId="{4183A31D-A67F-4B8F-AB60-10203D5944FD}" srcOrd="0" destOrd="0" presId="urn:microsoft.com/office/officeart/2005/8/layout/default"/>
    <dgm:cxn modelId="{04081959-09FB-4B57-A314-3CCDF18AC253}" type="presOf" srcId="{7172D672-CCA5-49FF-A768-954D98240F46}" destId="{541EDA5B-1694-47C1-8C9F-02198353A0D0}" srcOrd="0" destOrd="0" presId="urn:microsoft.com/office/officeart/2005/8/layout/default"/>
    <dgm:cxn modelId="{54555E96-97F2-4A33-818D-86EE4365BD72}" type="presOf" srcId="{592FD0C1-8A95-4222-B038-226FBDB883BE}" destId="{41B916C8-4CC1-4B6F-9C34-2D3000001799}" srcOrd="0" destOrd="0" presId="urn:microsoft.com/office/officeart/2005/8/layout/default"/>
    <dgm:cxn modelId="{7E115DB3-0F50-4869-B032-17C9FDD9AAC0}" srcId="{BA762D2F-6C0A-47FA-8CB3-23B0C6B4FD64}" destId="{3CAB6518-EA9C-4582-9FD8-34B22BF6A3D0}" srcOrd="0" destOrd="0" parTransId="{48EE94B7-790C-4E2E-B8BE-FC397C0E0C04}" sibTransId="{FEE68B99-1566-42C3-853D-EBF60E8E154C}"/>
    <dgm:cxn modelId="{DB2603BD-2828-4DDE-86EE-08EF848320D1}" type="presOf" srcId="{098B4D41-5178-4244-BFC8-4D068CA27CD3}" destId="{1D1AF0D6-CF0E-42AC-8B18-E3838BADE113}" srcOrd="0" destOrd="0" presId="urn:microsoft.com/office/officeart/2005/8/layout/default"/>
    <dgm:cxn modelId="{38603ED1-5FDE-4D3B-9B0D-386469A38135}" srcId="{BA762D2F-6C0A-47FA-8CB3-23B0C6B4FD64}" destId="{098B4D41-5178-4244-BFC8-4D068CA27CD3}" srcOrd="5" destOrd="0" parTransId="{9E1D5BFD-298E-4E74-AB0F-FAD6D72450D6}" sibTransId="{2C5D8DC7-6436-42F4-8802-377753CFD137}"/>
    <dgm:cxn modelId="{19D66CD1-76C3-47E8-BB12-5D7AB848F91E}" type="presOf" srcId="{55ED2157-5BF8-486A-8540-286651DEBABA}" destId="{08A7396E-A2FD-4E5F-A728-FCA96F378FE8}" srcOrd="0" destOrd="0" presId="urn:microsoft.com/office/officeart/2005/8/layout/default"/>
    <dgm:cxn modelId="{5CA3FDEA-C0A9-4D8E-B015-75F51A398CAD}" srcId="{BA762D2F-6C0A-47FA-8CB3-23B0C6B4FD64}" destId="{55ED2157-5BF8-486A-8540-286651DEBABA}" srcOrd="3" destOrd="0" parTransId="{01342CB6-E659-4674-901A-386709801D6D}" sibTransId="{B5DC5490-9818-477A-BC52-257F840085EE}"/>
    <dgm:cxn modelId="{A22B90EC-16C3-4CE1-911B-AF90934E00CA}" type="presOf" srcId="{BA762D2F-6C0A-47FA-8CB3-23B0C6B4FD64}" destId="{89D454DE-A80D-4F66-9621-E3C6E98A6958}" srcOrd="0" destOrd="0" presId="urn:microsoft.com/office/officeart/2005/8/layout/default"/>
    <dgm:cxn modelId="{C1F05AF8-5508-47E8-A4E3-AD8E2DB3CA99}" srcId="{BA762D2F-6C0A-47FA-8CB3-23B0C6B4FD64}" destId="{592FD0C1-8A95-4222-B038-226FBDB883BE}" srcOrd="1" destOrd="0" parTransId="{8BAF2ED6-ECEC-43F6-AF5E-36CD5AEDB71B}" sibTransId="{FCEBB47F-139A-4E9F-9DC1-1D70EBDEAEF8}"/>
    <dgm:cxn modelId="{D001965B-D3DD-4FBA-95CC-40A766CD9BBD}" type="presParOf" srcId="{89D454DE-A80D-4F66-9621-E3C6E98A6958}" destId="{D0826A6C-AC27-480B-8B0E-1609C8539D6A}" srcOrd="0" destOrd="0" presId="urn:microsoft.com/office/officeart/2005/8/layout/default"/>
    <dgm:cxn modelId="{FED263FC-73B3-4CF5-80B1-CA5766839193}" type="presParOf" srcId="{89D454DE-A80D-4F66-9621-E3C6E98A6958}" destId="{93A566ED-FEC7-4927-B548-52D09C96AD39}" srcOrd="1" destOrd="0" presId="urn:microsoft.com/office/officeart/2005/8/layout/default"/>
    <dgm:cxn modelId="{159F447E-C318-4464-9150-31FFA5240093}" type="presParOf" srcId="{89D454DE-A80D-4F66-9621-E3C6E98A6958}" destId="{41B916C8-4CC1-4B6F-9C34-2D3000001799}" srcOrd="2" destOrd="0" presId="urn:microsoft.com/office/officeart/2005/8/layout/default"/>
    <dgm:cxn modelId="{75F0E400-9A1C-4BD2-8F1A-41F4352097B2}" type="presParOf" srcId="{89D454DE-A80D-4F66-9621-E3C6E98A6958}" destId="{98C983B8-5193-4532-81FA-CCE3941F32B1}" srcOrd="3" destOrd="0" presId="urn:microsoft.com/office/officeart/2005/8/layout/default"/>
    <dgm:cxn modelId="{42B84AF3-1F04-4687-BFB0-D2E2B8B01CF7}" type="presParOf" srcId="{89D454DE-A80D-4F66-9621-E3C6E98A6958}" destId="{541EDA5B-1694-47C1-8C9F-02198353A0D0}" srcOrd="4" destOrd="0" presId="urn:microsoft.com/office/officeart/2005/8/layout/default"/>
    <dgm:cxn modelId="{07804F94-DDBB-488D-9237-89ED29D71BB0}" type="presParOf" srcId="{89D454DE-A80D-4F66-9621-E3C6E98A6958}" destId="{AB2E177B-31CF-4F6A-A452-1E6E01C2DE5B}" srcOrd="5" destOrd="0" presId="urn:microsoft.com/office/officeart/2005/8/layout/default"/>
    <dgm:cxn modelId="{08AD9B59-B2D0-49C0-BEB8-31302D22470F}" type="presParOf" srcId="{89D454DE-A80D-4F66-9621-E3C6E98A6958}" destId="{08A7396E-A2FD-4E5F-A728-FCA96F378FE8}" srcOrd="6" destOrd="0" presId="urn:microsoft.com/office/officeart/2005/8/layout/default"/>
    <dgm:cxn modelId="{56FAAD17-0786-44A5-A101-156502C9E2E3}" type="presParOf" srcId="{89D454DE-A80D-4F66-9621-E3C6E98A6958}" destId="{54001CD3-82BB-4D0F-ADAB-228251298B8C}" srcOrd="7" destOrd="0" presId="urn:microsoft.com/office/officeart/2005/8/layout/default"/>
    <dgm:cxn modelId="{3DC629D6-D410-43DA-AD5D-4C24A7888F4C}" type="presParOf" srcId="{89D454DE-A80D-4F66-9621-E3C6E98A6958}" destId="{4183A31D-A67F-4B8F-AB60-10203D5944FD}" srcOrd="8" destOrd="0" presId="urn:microsoft.com/office/officeart/2005/8/layout/default"/>
    <dgm:cxn modelId="{C7A771D9-5F69-4499-B344-0FC01418F651}" type="presParOf" srcId="{89D454DE-A80D-4F66-9621-E3C6E98A6958}" destId="{7BCD4491-5528-4C57-8104-2B1CBDBC98B8}" srcOrd="9" destOrd="0" presId="urn:microsoft.com/office/officeart/2005/8/layout/default"/>
    <dgm:cxn modelId="{AD496C6D-429F-48EB-BF9A-6556BBD04B5E}" type="presParOf" srcId="{89D454DE-A80D-4F66-9621-E3C6E98A6958}" destId="{1D1AF0D6-CF0E-42AC-8B18-E3838BADE11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D0C88A"/>
        </a:solidFill>
      </dgm:spPr>
      <dgm:t>
        <a:bodyPr/>
        <a:lstStyle/>
        <a:p>
          <a:r>
            <a:rPr lang="zh-TW" altLang="en-US" sz="2400" b="1" dirty="0">
              <a:latin typeface="微軟正黑體" panose="020B0604030504040204" pitchFamily="34" charset="-120"/>
              <a:ea typeface="微軟正黑體" panose="020B0604030504040204" pitchFamily="34" charset="-120"/>
            </a:rPr>
            <a:t>初審推薦</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r>
            <a:rPr lang="zh-TW" altLang="en-US" sz="2400" b="1" dirty="0">
              <a:latin typeface="微軟正黑體" panose="020B0604030504040204" pitchFamily="34" charset="-120"/>
              <a:ea typeface="微軟正黑體" panose="020B0604030504040204" pitchFamily="34" charset="-120"/>
            </a:rPr>
            <a:t>複審</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r>
            <a:rPr lang="zh-TW" altLang="en-US" sz="2400" b="1" dirty="0">
              <a:latin typeface="微軟正黑體" panose="020B0604030504040204" pitchFamily="34" charset="-120"/>
              <a:ea typeface="微軟正黑體" panose="020B0604030504040204" pitchFamily="34" charset="-120"/>
            </a:rPr>
            <a:t>變更企劃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063C0F59-91CC-45B4-B487-580541A323E6}">
      <dgm:prSet phldrT="[文字]" custT="1"/>
      <dgm:spPr>
        <a:solidFill>
          <a:srgbClr val="A22E00"/>
        </a:solidFill>
      </dgm:spPr>
      <dgm:t>
        <a:bodyPr/>
        <a:lstStyle/>
        <a:p>
          <a:r>
            <a:rPr lang="zh-TW" altLang="en-US" sz="2400" b="1" dirty="0">
              <a:latin typeface="微軟正黑體" panose="020B0604030504040204" pitchFamily="34" charset="-120"/>
              <a:ea typeface="微軟正黑體" panose="020B0604030504040204" pitchFamily="34" charset="-120"/>
            </a:rPr>
            <a:t>成果審查</a:t>
          </a:r>
        </a:p>
      </dgm:t>
    </dgm:pt>
    <dgm:pt modelId="{1E3E2E18-4BDD-44DF-A3CA-284A96214703}" type="parTrans" cxnId="{F7901C5E-9B29-469B-96F5-A109BB4B2E79}">
      <dgm:prSet/>
      <dgm:spPr/>
      <dgm:t>
        <a:bodyPr/>
        <a:lstStyle/>
        <a:p>
          <a:endParaRPr lang="zh-TW" altLang="en-US"/>
        </a:p>
      </dgm:t>
    </dgm:pt>
    <dgm:pt modelId="{89D69A1E-90B6-44A2-9B77-6C2611266B1F}" type="sibTrans" cxnId="{F7901C5E-9B29-469B-96F5-A109BB4B2E79}">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4" custScaleY="63674" custLinFactNeighborX="16633" custLinFactNeighborY="-1878">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4" custScaleY="63674" custLinFactNeighborX="2575" custLinFactNeighborY="-851">
        <dgm:presLayoutVars>
          <dgm:bulletEnabled val="1"/>
        </dgm:presLayoutVars>
      </dgm:prSet>
      <dgm:spPr/>
    </dgm:pt>
    <dgm:pt modelId="{7936C321-199C-4662-A7F5-ACBC42725552}" type="pres">
      <dgm:prSet presAssocID="{21E6B31B-24F2-404C-AEF0-546C88349A8A}" presName="sibTrans" presStyleCnt="0"/>
      <dgm:spPr/>
    </dgm:pt>
    <dgm:pt modelId="{A21A5B95-4EFA-43EE-A813-1C19250ED423}" type="pres">
      <dgm:prSet presAssocID="{52870A06-E08F-48B6-A4A5-02FA4FD87EAB}" presName="textNode" presStyleLbl="node1" presStyleIdx="2" presStyleCnt="4" custScaleY="63674" custLinFactNeighborX="2575" custLinFactNeighborY="-851">
        <dgm:presLayoutVars>
          <dgm:bulletEnabled val="1"/>
        </dgm:presLayoutVars>
      </dgm:prSet>
      <dgm:spPr/>
    </dgm:pt>
    <dgm:pt modelId="{87783EAC-B479-4386-81F3-AADE6774E505}" type="pres">
      <dgm:prSet presAssocID="{70206498-9B5C-4A10-BC3C-579EC1D788EB}" presName="sibTrans" presStyleCnt="0"/>
      <dgm:spPr/>
    </dgm:pt>
    <dgm:pt modelId="{19ADC5A8-80B2-418C-8E7D-B3B742C8E029}" type="pres">
      <dgm:prSet presAssocID="{063C0F59-91CC-45B4-B487-580541A323E6}" presName="textNode" presStyleLbl="node1" presStyleIdx="3" presStyleCnt="4" custScaleY="63674" custLinFactNeighborX="923" custLinFactNeighborY="-851">
        <dgm:presLayoutVars>
          <dgm:bulletEnabled val="1"/>
        </dgm:presLayoutVars>
      </dgm:prSet>
      <dgm:spPr/>
    </dgm:pt>
  </dgm:ptLst>
  <dgm:cxnLst>
    <dgm:cxn modelId="{A2902437-2CEF-44A0-B49A-00B2EAAABBB1}" srcId="{2D6CAE8F-4EAD-44EF-992F-2F20C780CFBD}" destId="{52870A06-E08F-48B6-A4A5-02FA4FD87EAB}" srcOrd="2" destOrd="0" parTransId="{8F9F835E-17A2-4447-8FBD-356DE9C8FC8C}" sibTransId="{70206498-9B5C-4A10-BC3C-579EC1D788EB}"/>
    <dgm:cxn modelId="{F7901C5E-9B29-469B-96F5-A109BB4B2E79}" srcId="{2D6CAE8F-4EAD-44EF-992F-2F20C780CFBD}" destId="{063C0F59-91CC-45B4-B487-580541A323E6}" srcOrd="3" destOrd="0" parTransId="{1E3E2E18-4BDD-44DF-A3CA-284A96214703}" sibTransId="{89D69A1E-90B6-44A2-9B77-6C2611266B1F}"/>
    <dgm:cxn modelId="{1A25E868-C4DD-4816-B516-4C16BD1246CD}" type="presOf" srcId="{063C0F59-91CC-45B4-B487-580541A323E6}" destId="{19ADC5A8-80B2-418C-8E7D-B3B742C8E029}" srcOrd="0" destOrd="0" presId="urn:microsoft.com/office/officeart/2005/8/layout/hProcess9"/>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23108101-1234-472C-9928-DCF8E15EF1D7}" type="presParOf" srcId="{8D8AA1B5-ACC0-436A-A448-018B030995A5}" destId="{A21A5B95-4EFA-43EE-A813-1C19250ED423}" srcOrd="4" destOrd="0" presId="urn:microsoft.com/office/officeart/2005/8/layout/hProcess9"/>
    <dgm:cxn modelId="{B8C0B160-5B25-43BA-ABF3-5F32813FA470}" type="presParOf" srcId="{8D8AA1B5-ACC0-436A-A448-018B030995A5}" destId="{87783EAC-B479-4386-81F3-AADE6774E505}" srcOrd="5" destOrd="0" presId="urn:microsoft.com/office/officeart/2005/8/layout/hProcess9"/>
    <dgm:cxn modelId="{A4CB7D00-579B-46DA-B7DF-7CA93F374996}" type="presParOf" srcId="{8D8AA1B5-ACC0-436A-A448-018B030995A5}" destId="{19ADC5A8-80B2-418C-8E7D-B3B742C8E02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1" csCatId="colorful" phldr="1"/>
      <dgm:spPr/>
    </dgm:pt>
    <dgm:pt modelId="{08AB023C-95D0-43A2-BADF-B285DCA06E65}">
      <dgm:prSet phldrT="[文字]" custT="1"/>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申請資格</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資料繳交</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申請方式</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3">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3">
        <dgm:presLayoutVars>
          <dgm:bulletEnabled val="1"/>
        </dgm:presLayoutVars>
      </dgm:prSet>
      <dgm:spPr/>
    </dgm:pt>
    <dgm:pt modelId="{7936C321-199C-4662-A7F5-ACBC42725552}" type="pres">
      <dgm:prSet presAssocID="{21E6B31B-24F2-404C-AEF0-546C88349A8A}" presName="sibTrans" presStyleCnt="0"/>
      <dgm:spPr/>
    </dgm:pt>
    <dgm:pt modelId="{A21A5B95-4EFA-43EE-A813-1C19250ED423}" type="pres">
      <dgm:prSet presAssocID="{52870A06-E08F-48B6-A4A5-02FA4FD87EAB}" presName="textNode" presStyleLbl="node1" presStyleIdx="2" presStyleCnt="3">
        <dgm:presLayoutVars>
          <dgm:bulletEnabled val="1"/>
        </dgm:presLayoutVars>
      </dgm:prSet>
      <dgm:spPr/>
    </dgm:pt>
  </dgm:ptLst>
  <dgm:cxnLst>
    <dgm:cxn modelId="{A2902437-2CEF-44A0-B49A-00B2EAAABBB1}" srcId="{2D6CAE8F-4EAD-44EF-992F-2F20C780CFBD}" destId="{52870A06-E08F-48B6-A4A5-02FA4FD87EAB}" srcOrd="2"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23108101-1234-472C-9928-DCF8E15EF1D7}" type="presParOf" srcId="{8D8AA1B5-ACC0-436A-A448-018B030995A5}" destId="{A21A5B95-4EFA-43EE-A813-1C19250ED42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zh-TW" altLang="en-US"/>
        </a:p>
      </dgm:t>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F81E352A-EA87-458F-A6DF-52BA643B8F1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zh-TW" altLang="en-US"/>
        </a:p>
      </dgm:t>
    </dgm:pt>
    <dgm:pt modelId="{055744AC-0394-4941-B3AB-1549907E8A22}">
      <dgm:prSet phldrT="[文字]" custT="1"/>
      <dgm:spPr>
        <a:solidFill>
          <a:srgbClr val="FFCC66"/>
        </a:solidFill>
      </dgm:spPr>
      <dgm:t>
        <a:bodyPr/>
        <a:lstStyle/>
        <a:p>
          <a:r>
            <a:rPr lang="zh-TW" altLang="en-US" sz="1600" b="1" dirty="0">
              <a:solidFill>
                <a:schemeClr val="tx1"/>
              </a:solidFill>
              <a:latin typeface="微軟正黑體" panose="020B0604030504040204" pitchFamily="34" charset="-120"/>
              <a:ea typeface="微軟正黑體" panose="020B0604030504040204" pitchFamily="34" charset="-120"/>
            </a:rPr>
            <a:t>資料蒐集</a:t>
          </a:r>
        </a:p>
      </dgm:t>
    </dgm:pt>
    <dgm:pt modelId="{22C458E9-D571-4C0E-B8BE-09631DEC26BB}" type="sibTrans" cxnId="{03982D87-FDA3-4BDB-B300-21D1F9CE37D7}">
      <dgm:prSet/>
      <dgm:spPr/>
      <dgm:t>
        <a:bodyPr/>
        <a:lstStyle/>
        <a:p>
          <a:endParaRPr lang="zh-TW" altLang="en-US"/>
        </a:p>
      </dgm:t>
    </dgm:pt>
    <dgm:pt modelId="{C5F2B3BF-427F-4F3C-A26F-0E558846342E}" type="parTrans" cxnId="{03982D87-FDA3-4BDB-B300-21D1F9CE37D7}">
      <dgm:prSet/>
      <dgm:spPr/>
      <dgm:t>
        <a:bodyPr/>
        <a:lstStyle/>
        <a:p>
          <a:endParaRPr lang="zh-TW" altLang="en-US"/>
        </a:p>
      </dgm:t>
    </dgm:pt>
    <dgm:pt modelId="{6C4D6EDB-B6AD-4665-9874-41EDF30ACFCF}">
      <dgm:prSet phldrT="[文字]" custT="1"/>
      <dgm:spPr>
        <a:solidFill>
          <a:srgbClr val="FFCC66"/>
        </a:solidFill>
      </dgm:spPr>
      <dgm:t>
        <a:bodyPr/>
        <a:lstStyle/>
        <a:p>
          <a:pPr>
            <a:spcAft>
              <a:spcPts val="0"/>
            </a:spcAft>
          </a:pPr>
          <a:r>
            <a:rPr lang="zh-TW" altLang="en-US" sz="1600" b="1" dirty="0">
              <a:solidFill>
                <a:schemeClr val="tx1"/>
              </a:solidFill>
              <a:latin typeface="微軟正黑體" panose="020B0604030504040204" pitchFamily="34" charset="-120"/>
              <a:ea typeface="微軟正黑體" panose="020B0604030504040204" pitchFamily="34" charset="-120"/>
            </a:rPr>
            <a:t>與未來</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a:spcAft>
              <a:spcPts val="0"/>
            </a:spcAft>
          </a:pPr>
          <a:r>
            <a:rPr lang="zh-TW" altLang="en-US" sz="1600" b="1" dirty="0">
              <a:solidFill>
                <a:schemeClr val="tx1"/>
              </a:solidFill>
              <a:latin typeface="微軟正黑體" panose="020B0604030504040204" pitchFamily="34" charset="-120"/>
              <a:ea typeface="微軟正黑體" panose="020B0604030504040204" pitchFamily="34" charset="-120"/>
            </a:rPr>
            <a:t>科系相關</a:t>
          </a:r>
          <a:endParaRPr lang="zh-TW" altLang="en-US" sz="1700" b="1" dirty="0">
            <a:solidFill>
              <a:schemeClr val="tx1"/>
            </a:solidFill>
            <a:latin typeface="微軟正黑體" panose="020B0604030504040204" pitchFamily="34" charset="-120"/>
            <a:ea typeface="微軟正黑體" panose="020B0604030504040204" pitchFamily="34" charset="-120"/>
          </a:endParaRPr>
        </a:p>
      </dgm:t>
    </dgm:pt>
    <dgm:pt modelId="{EF133240-1687-4267-A0C4-3B4043742906}" type="sibTrans" cxnId="{15A9A6B9-2631-4D46-86EB-7C18B64D8A5D}">
      <dgm:prSet/>
      <dgm:spPr/>
      <dgm:t>
        <a:bodyPr/>
        <a:lstStyle/>
        <a:p>
          <a:endParaRPr lang="zh-TW" altLang="en-US"/>
        </a:p>
      </dgm:t>
    </dgm:pt>
    <dgm:pt modelId="{E1B39207-DEEF-4F5C-873C-C80B7550702D}" type="parTrans" cxnId="{15A9A6B9-2631-4D46-86EB-7C18B64D8A5D}">
      <dgm:prSet/>
      <dgm:spPr/>
      <dgm:t>
        <a:bodyPr/>
        <a:lstStyle/>
        <a:p>
          <a:endParaRPr lang="zh-TW" altLang="en-US"/>
        </a:p>
      </dgm:t>
    </dgm:pt>
    <dgm:pt modelId="{2A970829-27CF-4E3C-AC34-C1F7DCA82AB4}">
      <dgm:prSet phldrT="[文字]" custT="1"/>
      <dgm:spPr>
        <a:solidFill>
          <a:srgbClr val="FFCC66"/>
        </a:solidFill>
      </dgm:spPr>
      <dgm:t>
        <a:bodyPr/>
        <a:lstStyle/>
        <a:p>
          <a:pPr marL="0" lvl="0" indent="0" algn="ctr" defTabSz="800100">
            <a:lnSpc>
              <a:spcPct val="90000"/>
            </a:lnSpc>
            <a:spcBef>
              <a:spcPct val="0"/>
            </a:spcBef>
            <a:spcAft>
              <a:spcPts val="0"/>
            </a:spcAft>
            <a:buNone/>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單位聯繫</a:t>
          </a:r>
        </a:p>
      </dgm:t>
    </dgm:pt>
    <dgm:pt modelId="{462415F2-328D-476E-B0E2-D182773FF7B4}" type="sibTrans" cxnId="{63A8C151-4B70-48DA-9CAB-6DE3518AF190}">
      <dgm:prSet/>
      <dgm:spPr/>
      <dgm:t>
        <a:bodyPr/>
        <a:lstStyle/>
        <a:p>
          <a:endParaRPr lang="zh-TW" altLang="en-US"/>
        </a:p>
      </dgm:t>
    </dgm:pt>
    <dgm:pt modelId="{032042E2-A305-42C5-83B3-D273216F957E}" type="parTrans" cxnId="{63A8C151-4B70-48DA-9CAB-6DE3518AF190}">
      <dgm:prSet/>
      <dgm:spPr/>
      <dgm:t>
        <a:bodyPr/>
        <a:lstStyle/>
        <a:p>
          <a:endParaRPr lang="zh-TW" altLang="en-US"/>
        </a:p>
      </dgm:t>
    </dgm:pt>
    <dgm:pt modelId="{678FA30A-428D-479E-953A-079C550A3046}">
      <dgm:prSet phldrT="[文字]" custT="1"/>
      <dgm:spPr>
        <a:solidFill>
          <a:srgbClr val="FFCC66"/>
        </a:solidFill>
      </dgm:spPr>
      <dgm:t>
        <a:bodyPr/>
        <a:lstStyle/>
        <a:p>
          <a:pPr>
            <a:spcAft>
              <a:spcPts val="0"/>
            </a:spcAft>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行程安排</a:t>
          </a:r>
        </a:p>
      </dgm:t>
    </dgm:pt>
    <dgm:pt modelId="{8473CAED-3336-4094-ABB4-2C1C2EB73A2B}" type="sibTrans" cxnId="{D087FABF-1900-45F3-B1D8-43546E82C2E9}">
      <dgm:prSet/>
      <dgm:spPr/>
      <dgm:t>
        <a:bodyPr/>
        <a:lstStyle/>
        <a:p>
          <a:endParaRPr lang="zh-TW" altLang="en-US"/>
        </a:p>
      </dgm:t>
    </dgm:pt>
    <dgm:pt modelId="{9A380FDA-57D2-4E33-AAF9-44C654919465}" type="parTrans" cxnId="{D087FABF-1900-45F3-B1D8-43546E82C2E9}">
      <dgm:prSet/>
      <dgm:spPr/>
      <dgm:t>
        <a:bodyPr/>
        <a:lstStyle/>
        <a:p>
          <a:endParaRPr lang="zh-TW" altLang="en-US"/>
        </a:p>
      </dgm:t>
    </dgm:pt>
    <dgm:pt modelId="{5031A8D3-9F6E-4B9D-8CF0-2D84F9D412E1}">
      <dgm:prSet phldrT="[文字]" custT="1"/>
      <dgm:spPr>
        <a:solidFill>
          <a:srgbClr val="FFCC66"/>
        </a:solidFill>
      </dgm:spPr>
      <dgm:t>
        <a:bodyPr/>
        <a:lstStyle/>
        <a:p>
          <a:pPr>
            <a:lnSpc>
              <a:spcPts val="2000"/>
            </a:lnSpc>
            <a:spcAft>
              <a:spcPts val="0"/>
            </a:spcAft>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研擬應變措施</a:t>
          </a:r>
        </a:p>
      </dgm:t>
    </dgm:pt>
    <dgm:pt modelId="{D34A8FC7-4DCF-4F87-AA52-74F3CB24692A}" type="sibTrans" cxnId="{FE9B690B-1FF1-4E87-B98D-8A849A735912}">
      <dgm:prSet/>
      <dgm:spPr/>
      <dgm:t>
        <a:bodyPr/>
        <a:lstStyle/>
        <a:p>
          <a:endParaRPr lang="zh-TW" altLang="en-US"/>
        </a:p>
      </dgm:t>
    </dgm:pt>
    <dgm:pt modelId="{A1873B69-CAC6-4674-B53E-1B6357821AF5}" type="parTrans" cxnId="{FE9B690B-1FF1-4E87-B98D-8A849A735912}">
      <dgm:prSet/>
      <dgm:spPr/>
      <dgm:t>
        <a:bodyPr/>
        <a:lstStyle/>
        <a:p>
          <a:endParaRPr lang="zh-TW" altLang="en-US"/>
        </a:p>
      </dgm:t>
    </dgm:pt>
    <dgm:pt modelId="{68824BFC-0ECD-4848-9728-D8C4501747ED}" type="pres">
      <dgm:prSet presAssocID="{F81E352A-EA87-458F-A6DF-52BA643B8F1F}" presName="cycle" presStyleCnt="0">
        <dgm:presLayoutVars>
          <dgm:dir/>
          <dgm:resizeHandles val="exact"/>
        </dgm:presLayoutVars>
      </dgm:prSet>
      <dgm:spPr/>
    </dgm:pt>
    <dgm:pt modelId="{3AD46256-0A61-4CD1-AF51-860BC2B72904}" type="pres">
      <dgm:prSet presAssocID="{055744AC-0394-4941-B3AB-1549907E8A22}" presName="node" presStyleLbl="node1" presStyleIdx="0" presStyleCnt="5" custScaleX="130222">
        <dgm:presLayoutVars>
          <dgm:bulletEnabled val="1"/>
        </dgm:presLayoutVars>
      </dgm:prSet>
      <dgm:spPr/>
    </dgm:pt>
    <dgm:pt modelId="{538C3411-EBDD-4AC3-887A-BDEB77794DAF}" type="pres">
      <dgm:prSet presAssocID="{055744AC-0394-4941-B3AB-1549907E8A22}" presName="spNode" presStyleCnt="0"/>
      <dgm:spPr/>
    </dgm:pt>
    <dgm:pt modelId="{F8D55FE5-3BCF-4895-92CA-F3DE6A15C9C7}" type="pres">
      <dgm:prSet presAssocID="{22C458E9-D571-4C0E-B8BE-09631DEC26BB}" presName="sibTrans" presStyleLbl="sibTrans1D1" presStyleIdx="0" presStyleCnt="5"/>
      <dgm:spPr/>
    </dgm:pt>
    <dgm:pt modelId="{386663AB-4C09-4B99-BDD2-231246428573}" type="pres">
      <dgm:prSet presAssocID="{6C4D6EDB-B6AD-4665-9874-41EDF30ACFCF}" presName="node" presStyleLbl="node1" presStyleIdx="1" presStyleCnt="5" custScaleX="140457" custScaleY="130791">
        <dgm:presLayoutVars>
          <dgm:bulletEnabled val="1"/>
        </dgm:presLayoutVars>
      </dgm:prSet>
      <dgm:spPr/>
    </dgm:pt>
    <dgm:pt modelId="{CCDDAD35-117C-4E17-A9F0-6333E1B075B5}" type="pres">
      <dgm:prSet presAssocID="{6C4D6EDB-B6AD-4665-9874-41EDF30ACFCF}" presName="spNode" presStyleCnt="0"/>
      <dgm:spPr/>
    </dgm:pt>
    <dgm:pt modelId="{8DD1FC70-D154-4543-8B48-AC28D0A9673B}" type="pres">
      <dgm:prSet presAssocID="{EF133240-1687-4267-A0C4-3B4043742906}" presName="sibTrans" presStyleLbl="sibTrans1D1" presStyleIdx="1" presStyleCnt="5"/>
      <dgm:spPr/>
    </dgm:pt>
    <dgm:pt modelId="{303BF660-0BC2-47A2-A0C9-FAC30AD6820C}" type="pres">
      <dgm:prSet presAssocID="{2A970829-27CF-4E3C-AC34-C1F7DCA82AB4}" presName="node" presStyleLbl="node1" presStyleIdx="2" presStyleCnt="5" custScaleX="138327" custScaleY="83617" custRadScaleRad="104155" custRadScaleInc="-32249">
        <dgm:presLayoutVars>
          <dgm:bulletEnabled val="1"/>
        </dgm:presLayoutVars>
      </dgm:prSet>
      <dgm:spPr/>
    </dgm:pt>
    <dgm:pt modelId="{9E7C386E-E635-4BC1-93AE-034C7D3502F1}" type="pres">
      <dgm:prSet presAssocID="{2A970829-27CF-4E3C-AC34-C1F7DCA82AB4}" presName="spNode" presStyleCnt="0"/>
      <dgm:spPr/>
    </dgm:pt>
    <dgm:pt modelId="{067E3841-56BF-43E0-BE1C-F2842EB609D3}" type="pres">
      <dgm:prSet presAssocID="{462415F2-328D-476E-B0E2-D182773FF7B4}" presName="sibTrans" presStyleLbl="sibTrans1D1" presStyleIdx="2" presStyleCnt="5"/>
      <dgm:spPr/>
    </dgm:pt>
    <dgm:pt modelId="{1AB47D86-261A-402D-B991-869EA1D53113}" type="pres">
      <dgm:prSet presAssocID="{678FA30A-428D-479E-953A-079C550A3046}" presName="node" presStyleLbl="node1" presStyleIdx="3" presStyleCnt="5" custScaleX="127440" custScaleY="86736" custRadScaleRad="98228" custRadScaleInc="16651">
        <dgm:presLayoutVars>
          <dgm:bulletEnabled val="1"/>
        </dgm:presLayoutVars>
      </dgm:prSet>
      <dgm:spPr/>
    </dgm:pt>
    <dgm:pt modelId="{350CCB27-6B75-4FCB-A439-A16EC495E3E3}" type="pres">
      <dgm:prSet presAssocID="{678FA30A-428D-479E-953A-079C550A3046}" presName="spNode" presStyleCnt="0"/>
      <dgm:spPr/>
    </dgm:pt>
    <dgm:pt modelId="{B1911AC7-764D-4620-A6A3-BC1B0FD8363E}" type="pres">
      <dgm:prSet presAssocID="{8473CAED-3336-4094-ABB4-2C1C2EB73A2B}" presName="sibTrans" presStyleLbl="sibTrans1D1" presStyleIdx="3" presStyleCnt="5"/>
      <dgm:spPr/>
    </dgm:pt>
    <dgm:pt modelId="{C2FF69D4-4895-4C26-9D34-ED9231CB1525}" type="pres">
      <dgm:prSet presAssocID="{5031A8D3-9F6E-4B9D-8CF0-2D84F9D412E1}" presName="node" presStyleLbl="node1" presStyleIdx="4" presStyleCnt="5" custScaleX="133172" custScaleY="115708" custRadScaleRad="100032" custRadScaleInc="96">
        <dgm:presLayoutVars>
          <dgm:bulletEnabled val="1"/>
        </dgm:presLayoutVars>
      </dgm:prSet>
      <dgm:spPr/>
    </dgm:pt>
    <dgm:pt modelId="{26211790-2E51-4FEA-A396-21C5A7D19996}" type="pres">
      <dgm:prSet presAssocID="{5031A8D3-9F6E-4B9D-8CF0-2D84F9D412E1}" presName="spNode" presStyleCnt="0"/>
      <dgm:spPr/>
    </dgm:pt>
    <dgm:pt modelId="{09B1A7B2-E481-4873-89B4-7F4DB3919651}" type="pres">
      <dgm:prSet presAssocID="{D34A8FC7-4DCF-4F87-AA52-74F3CB24692A}" presName="sibTrans" presStyleLbl="sibTrans1D1" presStyleIdx="4" presStyleCnt="5"/>
      <dgm:spPr/>
    </dgm:pt>
  </dgm:ptLst>
  <dgm:cxnLst>
    <dgm:cxn modelId="{FE9B690B-1FF1-4E87-B98D-8A849A735912}" srcId="{F81E352A-EA87-458F-A6DF-52BA643B8F1F}" destId="{5031A8D3-9F6E-4B9D-8CF0-2D84F9D412E1}" srcOrd="4" destOrd="0" parTransId="{A1873B69-CAC6-4674-B53E-1B6357821AF5}" sibTransId="{D34A8FC7-4DCF-4F87-AA52-74F3CB24692A}"/>
    <dgm:cxn modelId="{91856411-E357-45FF-B128-6ED7B75E4408}" type="presOf" srcId="{055744AC-0394-4941-B3AB-1549907E8A22}" destId="{3AD46256-0A61-4CD1-AF51-860BC2B72904}" srcOrd="0" destOrd="0" presId="urn:microsoft.com/office/officeart/2005/8/layout/cycle6"/>
    <dgm:cxn modelId="{A3C76C1B-79E4-47F2-8E62-F48B0A1BE1B5}" type="presOf" srcId="{2A970829-27CF-4E3C-AC34-C1F7DCA82AB4}" destId="{303BF660-0BC2-47A2-A0C9-FAC30AD6820C}" srcOrd="0" destOrd="0" presId="urn:microsoft.com/office/officeart/2005/8/layout/cycle6"/>
    <dgm:cxn modelId="{04543624-D149-4288-BC92-C616D8D338E7}" type="presOf" srcId="{EF133240-1687-4267-A0C4-3B4043742906}" destId="{8DD1FC70-D154-4543-8B48-AC28D0A9673B}" srcOrd="0" destOrd="0" presId="urn:microsoft.com/office/officeart/2005/8/layout/cycle6"/>
    <dgm:cxn modelId="{BE22F83B-E677-4084-9429-2E9373455724}" type="presOf" srcId="{8473CAED-3336-4094-ABB4-2C1C2EB73A2B}" destId="{B1911AC7-764D-4620-A6A3-BC1B0FD8363E}" srcOrd="0" destOrd="0" presId="urn:microsoft.com/office/officeart/2005/8/layout/cycle6"/>
    <dgm:cxn modelId="{213EBF62-D692-49A6-A5E1-F07A6EA13080}" type="presOf" srcId="{6C4D6EDB-B6AD-4665-9874-41EDF30ACFCF}" destId="{386663AB-4C09-4B99-BDD2-231246428573}" srcOrd="0" destOrd="0" presId="urn:microsoft.com/office/officeart/2005/8/layout/cycle6"/>
    <dgm:cxn modelId="{BA194248-783E-41FE-9402-2A3FF844C93D}" type="presOf" srcId="{F81E352A-EA87-458F-A6DF-52BA643B8F1F}" destId="{68824BFC-0ECD-4848-9728-D8C4501747ED}" srcOrd="0" destOrd="0" presId="urn:microsoft.com/office/officeart/2005/8/layout/cycle6"/>
    <dgm:cxn modelId="{63A8C151-4B70-48DA-9CAB-6DE3518AF190}" srcId="{F81E352A-EA87-458F-A6DF-52BA643B8F1F}" destId="{2A970829-27CF-4E3C-AC34-C1F7DCA82AB4}" srcOrd="2" destOrd="0" parTransId="{032042E2-A305-42C5-83B3-D273216F957E}" sibTransId="{462415F2-328D-476E-B0E2-D182773FF7B4}"/>
    <dgm:cxn modelId="{DF71AC7C-64CA-42C0-9AF8-B30F04156B2E}" type="presOf" srcId="{5031A8D3-9F6E-4B9D-8CF0-2D84F9D412E1}" destId="{C2FF69D4-4895-4C26-9D34-ED9231CB1525}" srcOrd="0" destOrd="0" presId="urn:microsoft.com/office/officeart/2005/8/layout/cycle6"/>
    <dgm:cxn modelId="{03982D87-FDA3-4BDB-B300-21D1F9CE37D7}" srcId="{F81E352A-EA87-458F-A6DF-52BA643B8F1F}" destId="{055744AC-0394-4941-B3AB-1549907E8A22}" srcOrd="0" destOrd="0" parTransId="{C5F2B3BF-427F-4F3C-A26F-0E558846342E}" sibTransId="{22C458E9-D571-4C0E-B8BE-09631DEC26BB}"/>
    <dgm:cxn modelId="{1A3AEE8B-2DA8-4E6A-8C98-76BB6F851076}" type="presOf" srcId="{462415F2-328D-476E-B0E2-D182773FF7B4}" destId="{067E3841-56BF-43E0-BE1C-F2842EB609D3}" srcOrd="0" destOrd="0" presId="urn:microsoft.com/office/officeart/2005/8/layout/cycle6"/>
    <dgm:cxn modelId="{375D6A8E-88A1-4794-8AB7-4C07F06C4D6D}" type="presOf" srcId="{678FA30A-428D-479E-953A-079C550A3046}" destId="{1AB47D86-261A-402D-B991-869EA1D53113}" srcOrd="0" destOrd="0" presId="urn:microsoft.com/office/officeart/2005/8/layout/cycle6"/>
    <dgm:cxn modelId="{DA117295-F4AA-4FF0-9D36-5A2D96501B4B}" type="presOf" srcId="{22C458E9-D571-4C0E-B8BE-09631DEC26BB}" destId="{F8D55FE5-3BCF-4895-92CA-F3DE6A15C9C7}" srcOrd="0" destOrd="0" presId="urn:microsoft.com/office/officeart/2005/8/layout/cycle6"/>
    <dgm:cxn modelId="{15A9A6B9-2631-4D46-86EB-7C18B64D8A5D}" srcId="{F81E352A-EA87-458F-A6DF-52BA643B8F1F}" destId="{6C4D6EDB-B6AD-4665-9874-41EDF30ACFCF}" srcOrd="1" destOrd="0" parTransId="{E1B39207-DEEF-4F5C-873C-C80B7550702D}" sibTransId="{EF133240-1687-4267-A0C4-3B4043742906}"/>
    <dgm:cxn modelId="{141A5CBE-E54B-4B32-BB7E-30C434A857E5}" type="presOf" srcId="{D34A8FC7-4DCF-4F87-AA52-74F3CB24692A}" destId="{09B1A7B2-E481-4873-89B4-7F4DB3919651}" srcOrd="0" destOrd="0" presId="urn:microsoft.com/office/officeart/2005/8/layout/cycle6"/>
    <dgm:cxn modelId="{D087FABF-1900-45F3-B1D8-43546E82C2E9}" srcId="{F81E352A-EA87-458F-A6DF-52BA643B8F1F}" destId="{678FA30A-428D-479E-953A-079C550A3046}" srcOrd="3" destOrd="0" parTransId="{9A380FDA-57D2-4E33-AAF9-44C654919465}" sibTransId="{8473CAED-3336-4094-ABB4-2C1C2EB73A2B}"/>
    <dgm:cxn modelId="{E6358B30-3001-4289-A1DF-2DD83EE52AB1}" type="presParOf" srcId="{68824BFC-0ECD-4848-9728-D8C4501747ED}" destId="{3AD46256-0A61-4CD1-AF51-860BC2B72904}" srcOrd="0" destOrd="0" presId="urn:microsoft.com/office/officeart/2005/8/layout/cycle6"/>
    <dgm:cxn modelId="{F84B50D8-190C-46D0-9C13-089164C58B56}" type="presParOf" srcId="{68824BFC-0ECD-4848-9728-D8C4501747ED}" destId="{538C3411-EBDD-4AC3-887A-BDEB77794DAF}" srcOrd="1" destOrd="0" presId="urn:microsoft.com/office/officeart/2005/8/layout/cycle6"/>
    <dgm:cxn modelId="{5A73A1E1-80A4-491C-A07A-628670DA9483}" type="presParOf" srcId="{68824BFC-0ECD-4848-9728-D8C4501747ED}" destId="{F8D55FE5-3BCF-4895-92CA-F3DE6A15C9C7}" srcOrd="2" destOrd="0" presId="urn:microsoft.com/office/officeart/2005/8/layout/cycle6"/>
    <dgm:cxn modelId="{EB080008-8F00-4264-B8AE-3A9666832780}" type="presParOf" srcId="{68824BFC-0ECD-4848-9728-D8C4501747ED}" destId="{386663AB-4C09-4B99-BDD2-231246428573}" srcOrd="3" destOrd="0" presId="urn:microsoft.com/office/officeart/2005/8/layout/cycle6"/>
    <dgm:cxn modelId="{8EEDEC36-3002-40BA-B0DE-13F87D82DF35}" type="presParOf" srcId="{68824BFC-0ECD-4848-9728-D8C4501747ED}" destId="{CCDDAD35-117C-4E17-A9F0-6333E1B075B5}" srcOrd="4" destOrd="0" presId="urn:microsoft.com/office/officeart/2005/8/layout/cycle6"/>
    <dgm:cxn modelId="{FFD09FA0-9F47-45E5-8688-631B1EC89093}" type="presParOf" srcId="{68824BFC-0ECD-4848-9728-D8C4501747ED}" destId="{8DD1FC70-D154-4543-8B48-AC28D0A9673B}" srcOrd="5" destOrd="0" presId="urn:microsoft.com/office/officeart/2005/8/layout/cycle6"/>
    <dgm:cxn modelId="{221A5E0D-A522-44A3-9759-A59D7711821F}" type="presParOf" srcId="{68824BFC-0ECD-4848-9728-D8C4501747ED}" destId="{303BF660-0BC2-47A2-A0C9-FAC30AD6820C}" srcOrd="6" destOrd="0" presId="urn:microsoft.com/office/officeart/2005/8/layout/cycle6"/>
    <dgm:cxn modelId="{C65913A6-8EEE-42D7-BB76-153A5B667882}" type="presParOf" srcId="{68824BFC-0ECD-4848-9728-D8C4501747ED}" destId="{9E7C386E-E635-4BC1-93AE-034C7D3502F1}" srcOrd="7" destOrd="0" presId="urn:microsoft.com/office/officeart/2005/8/layout/cycle6"/>
    <dgm:cxn modelId="{51C78643-ADA8-4A0A-8F3C-5A0CFFE1F1C2}" type="presParOf" srcId="{68824BFC-0ECD-4848-9728-D8C4501747ED}" destId="{067E3841-56BF-43E0-BE1C-F2842EB609D3}" srcOrd="8" destOrd="0" presId="urn:microsoft.com/office/officeart/2005/8/layout/cycle6"/>
    <dgm:cxn modelId="{F5DFC558-8F3C-41E5-9AF6-423EFA2BF203}" type="presParOf" srcId="{68824BFC-0ECD-4848-9728-D8C4501747ED}" destId="{1AB47D86-261A-402D-B991-869EA1D53113}" srcOrd="9" destOrd="0" presId="urn:microsoft.com/office/officeart/2005/8/layout/cycle6"/>
    <dgm:cxn modelId="{3F60FCC8-C8A8-4085-8EB3-14ECA08517E1}" type="presParOf" srcId="{68824BFC-0ECD-4848-9728-D8C4501747ED}" destId="{350CCB27-6B75-4FCB-A439-A16EC495E3E3}" srcOrd="10" destOrd="0" presId="urn:microsoft.com/office/officeart/2005/8/layout/cycle6"/>
    <dgm:cxn modelId="{7BFD28FD-3511-4574-A245-3DFD72F5F07C}" type="presParOf" srcId="{68824BFC-0ECD-4848-9728-D8C4501747ED}" destId="{B1911AC7-764D-4620-A6A3-BC1B0FD8363E}" srcOrd="11" destOrd="0" presId="urn:microsoft.com/office/officeart/2005/8/layout/cycle6"/>
    <dgm:cxn modelId="{B7E97D45-217F-482F-8759-FA1A2DC7AFD7}" type="presParOf" srcId="{68824BFC-0ECD-4848-9728-D8C4501747ED}" destId="{C2FF69D4-4895-4C26-9D34-ED9231CB1525}" srcOrd="12" destOrd="0" presId="urn:microsoft.com/office/officeart/2005/8/layout/cycle6"/>
    <dgm:cxn modelId="{1DBF666B-3065-4426-BCE3-5996A3CDD33B}" type="presParOf" srcId="{68824BFC-0ECD-4848-9728-D8C4501747ED}" destId="{26211790-2E51-4FEA-A396-21C5A7D19996}" srcOrd="13" destOrd="0" presId="urn:microsoft.com/office/officeart/2005/8/layout/cycle6"/>
    <dgm:cxn modelId="{C947D8E8-D323-4BBD-AD48-8116B85B98E9}" type="presParOf" srcId="{68824BFC-0ECD-4848-9728-D8C4501747ED}" destId="{09B1A7B2-E481-4873-89B4-7F4DB3919651}"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2D6CAE8F-4EAD-44EF-992F-2F20C780CFBD}" type="doc">
      <dgm:prSet loTypeId="urn:microsoft.com/office/officeart/2005/8/layout/hProcess9" loCatId="process" qsTypeId="urn:microsoft.com/office/officeart/2005/8/quickstyle/simple1" qsCatId="simple" csTypeId="urn:microsoft.com/office/officeart/2005/8/colors/colorful3" csCatId="colorful" phldr="1"/>
      <dgm:spPr/>
    </dgm:pt>
    <dgm:pt modelId="{08AB023C-95D0-43A2-BADF-B285DCA06E65}">
      <dgm:prSet phldrT="[文字]" custT="1"/>
      <dgm:spPr>
        <a:solidFill>
          <a:srgbClr val="F4C756"/>
        </a:solidFill>
      </dgm:spPr>
      <dgm:t>
        <a:bodyPr/>
        <a:lstStyle/>
        <a:p>
          <a:pPr>
            <a:lnSpc>
              <a:spcPct val="100000"/>
            </a:lnSpc>
          </a:pPr>
          <a:r>
            <a:rPr lang="zh-TW" altLang="en-US" sz="1800" b="1" dirty="0"/>
            <a:t>壹、自傳</a:t>
          </a:r>
        </a:p>
      </dgm:t>
    </dgm:pt>
    <dgm:pt modelId="{844EE534-F59C-49B0-AC0C-27D73FF07D35}" type="parTrans" cxnId="{36D045C0-C89C-4B6E-AB49-98E0C215D1BC}">
      <dgm:prSet/>
      <dgm:spPr/>
      <dgm:t>
        <a:bodyPr/>
        <a:lstStyle/>
        <a:p>
          <a:endParaRPr lang="zh-TW" altLang="en-US"/>
        </a:p>
      </dgm:t>
    </dgm:pt>
    <dgm:pt modelId="{99A53A46-8257-4AC9-8FDE-76AB26A5B115}" type="sibTrans" cxnId="{36D045C0-C89C-4B6E-AB49-98E0C215D1BC}">
      <dgm:prSet/>
      <dgm:spPr/>
      <dgm:t>
        <a:bodyPr/>
        <a:lstStyle/>
        <a:p>
          <a:endParaRPr lang="zh-TW" altLang="en-US"/>
        </a:p>
      </dgm:t>
    </dgm:pt>
    <dgm:pt modelId="{B7633FFA-FB29-4B0F-B3C1-3578BEB4C224}">
      <dgm:prSet phldrT="[文字]" custT="1"/>
      <dgm:spPr/>
      <dgm:t>
        <a:bodyPr/>
        <a:lstStyle/>
        <a:p>
          <a:pPr>
            <a:lnSpc>
              <a:spcPct val="100000"/>
            </a:lnSpc>
          </a:pPr>
          <a:r>
            <a:rPr lang="zh-TW" altLang="en-US" sz="1800" b="1" dirty="0"/>
            <a:t>貳、</a:t>
          </a:r>
          <a:br>
            <a:rPr lang="en-US" altLang="zh-TW" sz="1800" b="1" dirty="0"/>
          </a:br>
          <a:r>
            <a:rPr lang="zh-TW" altLang="en-US" sz="1800" b="1" dirty="0"/>
            <a:t>企劃發想</a:t>
          </a:r>
        </a:p>
      </dgm:t>
    </dgm:pt>
    <dgm:pt modelId="{DA4BAC54-9F37-46E6-82E4-0D2FCF21CA97}" type="parTrans" cxnId="{7FEC944A-BDE9-4272-A496-724E1C2E751F}">
      <dgm:prSet/>
      <dgm:spPr/>
      <dgm:t>
        <a:bodyPr/>
        <a:lstStyle/>
        <a:p>
          <a:endParaRPr lang="zh-TW" altLang="en-US"/>
        </a:p>
      </dgm:t>
    </dgm:pt>
    <dgm:pt modelId="{21E6B31B-24F2-404C-AEF0-546C88349A8A}" type="sibTrans" cxnId="{7FEC944A-BDE9-4272-A496-724E1C2E751F}">
      <dgm:prSet/>
      <dgm:spPr/>
      <dgm:t>
        <a:bodyPr/>
        <a:lstStyle/>
        <a:p>
          <a:endParaRPr lang="zh-TW" altLang="en-US"/>
        </a:p>
      </dgm:t>
    </dgm:pt>
    <dgm:pt modelId="{52870A06-E08F-48B6-A4A5-02FA4FD87EAB}">
      <dgm:prSet phldrT="[文字]" custT="1"/>
      <dgm:spPr/>
      <dgm:t>
        <a:bodyPr/>
        <a:lstStyle/>
        <a:p>
          <a:pPr>
            <a:lnSpc>
              <a:spcPct val="100000"/>
            </a:lnSpc>
          </a:pPr>
          <a:r>
            <a:rPr lang="zh-TW" altLang="en-US" sz="1800" b="1" dirty="0"/>
            <a:t>肆、</a:t>
          </a:r>
          <a:br>
            <a:rPr lang="en-US" altLang="zh-TW" sz="1800" b="1" dirty="0"/>
          </a:br>
          <a:r>
            <a:rPr lang="zh-TW" altLang="en-US" sz="1800" b="1" dirty="0"/>
            <a:t>內容規劃</a:t>
          </a:r>
        </a:p>
      </dgm:t>
    </dgm:pt>
    <dgm:pt modelId="{8F9F835E-17A2-4447-8FBD-356DE9C8FC8C}" type="parTrans" cxnId="{A2902437-2CEF-44A0-B49A-00B2EAAABBB1}">
      <dgm:prSet/>
      <dgm:spPr/>
      <dgm:t>
        <a:bodyPr/>
        <a:lstStyle/>
        <a:p>
          <a:endParaRPr lang="zh-TW" altLang="en-US"/>
        </a:p>
      </dgm:t>
    </dgm:pt>
    <dgm:pt modelId="{70206498-9B5C-4A10-BC3C-579EC1D788EB}" type="sibTrans" cxnId="{A2902437-2CEF-44A0-B49A-00B2EAAABBB1}">
      <dgm:prSet/>
      <dgm:spPr/>
      <dgm:t>
        <a:bodyPr/>
        <a:lstStyle/>
        <a:p>
          <a:endParaRPr lang="zh-TW" altLang="en-US"/>
        </a:p>
      </dgm:t>
    </dgm:pt>
    <dgm:pt modelId="{58D9C558-1891-4FD0-874F-E0FAD52C012B}">
      <dgm:prSet phldrT="[文字]" custT="1"/>
      <dgm:spPr/>
      <dgm:t>
        <a:bodyPr/>
        <a:lstStyle/>
        <a:p>
          <a:pPr>
            <a:lnSpc>
              <a:spcPct val="100000"/>
            </a:lnSpc>
          </a:pPr>
          <a:r>
            <a:rPr lang="zh-TW" altLang="en-US" sz="1800" b="1" dirty="0"/>
            <a:t>伍、</a:t>
          </a:r>
          <a:br>
            <a:rPr lang="en-US" altLang="zh-TW" sz="1800" b="1" dirty="0"/>
          </a:br>
          <a:r>
            <a:rPr lang="zh-TW" altLang="en-US" sz="1800" b="1" dirty="0"/>
            <a:t>預算規劃</a:t>
          </a:r>
        </a:p>
      </dgm:t>
    </dgm:pt>
    <dgm:pt modelId="{181AE74B-E9EA-4546-ADEB-8683B4804B40}" type="parTrans" cxnId="{9976B88A-4779-4EFA-BADE-F2669D36E514}">
      <dgm:prSet/>
      <dgm:spPr/>
      <dgm:t>
        <a:bodyPr/>
        <a:lstStyle/>
        <a:p>
          <a:endParaRPr lang="zh-TW" altLang="en-US"/>
        </a:p>
      </dgm:t>
    </dgm:pt>
    <dgm:pt modelId="{DEA02F9A-B60B-4AC9-BD26-9C9265AAB2D3}" type="sibTrans" cxnId="{9976B88A-4779-4EFA-BADE-F2669D36E514}">
      <dgm:prSet/>
      <dgm:spPr/>
      <dgm:t>
        <a:bodyPr/>
        <a:lstStyle/>
        <a:p>
          <a:endParaRPr lang="zh-TW" altLang="en-US"/>
        </a:p>
      </dgm:t>
    </dgm:pt>
    <dgm:pt modelId="{FAD96B38-446F-448A-9BC2-6783C5990FB0}">
      <dgm:prSet phldrT="[文字]" custT="1"/>
      <dgm:spPr>
        <a:solidFill>
          <a:srgbClr val="A22E00"/>
        </a:solidFill>
      </dgm:spPr>
      <dgm:t>
        <a:bodyPr/>
        <a:lstStyle/>
        <a:p>
          <a:pPr>
            <a:lnSpc>
              <a:spcPct val="100000"/>
            </a:lnSpc>
          </a:pPr>
          <a:r>
            <a:rPr lang="zh-TW" altLang="en-US" sz="1800" b="1" dirty="0"/>
            <a:t>陸、</a:t>
          </a:r>
          <a:br>
            <a:rPr lang="en-US" altLang="zh-TW" sz="1800" b="1" dirty="0"/>
          </a:br>
          <a:r>
            <a:rPr lang="zh-TW" altLang="en-US" sz="1800" b="1" dirty="0"/>
            <a:t>預期效益</a:t>
          </a:r>
        </a:p>
      </dgm:t>
    </dgm:pt>
    <dgm:pt modelId="{3F4709CB-77E1-4DD6-B4B6-93B721B3C19C}" type="parTrans" cxnId="{4A6E538B-CF37-4267-8B16-3E6D0B35C49D}">
      <dgm:prSet/>
      <dgm:spPr/>
      <dgm:t>
        <a:bodyPr/>
        <a:lstStyle/>
        <a:p>
          <a:endParaRPr lang="zh-TW" altLang="en-US"/>
        </a:p>
      </dgm:t>
    </dgm:pt>
    <dgm:pt modelId="{B20AA452-A7AF-41AD-9FEC-FE057BE97AE2}" type="sibTrans" cxnId="{4A6E538B-CF37-4267-8B16-3E6D0B35C49D}">
      <dgm:prSet/>
      <dgm:spPr/>
      <dgm:t>
        <a:bodyPr/>
        <a:lstStyle/>
        <a:p>
          <a:endParaRPr lang="zh-TW" altLang="en-US"/>
        </a:p>
      </dgm:t>
    </dgm:pt>
    <dgm:pt modelId="{FAAE630D-16BB-4CCE-B007-5084E241E155}">
      <dgm:prSet phldrT="[文字]" custT="1"/>
      <dgm:spPr/>
      <dgm:t>
        <a:bodyPr/>
        <a:lstStyle/>
        <a:p>
          <a:pPr>
            <a:lnSpc>
              <a:spcPct val="100000"/>
            </a:lnSpc>
          </a:pPr>
          <a:r>
            <a:rPr lang="zh-TW" altLang="en-US" sz="1800" b="1" dirty="0"/>
            <a:t>參、</a:t>
          </a:r>
          <a:br>
            <a:rPr lang="en-US" altLang="zh-TW" sz="1800" b="1" dirty="0"/>
          </a:br>
          <a:r>
            <a:rPr lang="zh-TW" altLang="en-US" sz="1800" b="1" dirty="0"/>
            <a:t>方向訂定</a:t>
          </a:r>
        </a:p>
      </dgm:t>
    </dgm:pt>
    <dgm:pt modelId="{10DCCA21-4EF3-4B30-A580-C8004FE60050}" type="parTrans" cxnId="{1255030A-97E0-4606-A6CD-1C1062944478}">
      <dgm:prSet/>
      <dgm:spPr/>
      <dgm:t>
        <a:bodyPr/>
        <a:lstStyle/>
        <a:p>
          <a:endParaRPr lang="zh-TW" altLang="en-US"/>
        </a:p>
      </dgm:t>
    </dgm:pt>
    <dgm:pt modelId="{8E549D96-8A46-47F7-8AEB-461771FC07FC}" type="sibTrans" cxnId="{1255030A-97E0-4606-A6CD-1C1062944478}">
      <dgm:prSet/>
      <dgm:spPr/>
      <dgm:t>
        <a:bodyPr/>
        <a:lstStyle/>
        <a:p>
          <a:endParaRPr lang="zh-TW" altLang="en-US"/>
        </a:p>
      </dgm:t>
    </dgm:pt>
    <dgm:pt modelId="{B28CADF8-6BEB-49E9-9177-38CECA7C370E}" type="pres">
      <dgm:prSet presAssocID="{2D6CAE8F-4EAD-44EF-992F-2F20C780CFBD}" presName="CompostProcess" presStyleCnt="0">
        <dgm:presLayoutVars>
          <dgm:dir/>
          <dgm:resizeHandles val="exact"/>
        </dgm:presLayoutVars>
      </dgm:prSet>
      <dgm:spPr/>
    </dgm:pt>
    <dgm:pt modelId="{A45E6BDD-AB1A-4340-963C-78788AB587BA}" type="pres">
      <dgm:prSet presAssocID="{2D6CAE8F-4EAD-44EF-992F-2F20C780CFBD}" presName="arrow" presStyleLbl="bgShp" presStyleIdx="0" presStyleCnt="1"/>
      <dgm:spPr/>
    </dgm:pt>
    <dgm:pt modelId="{8D8AA1B5-ACC0-436A-A448-018B030995A5}" type="pres">
      <dgm:prSet presAssocID="{2D6CAE8F-4EAD-44EF-992F-2F20C780CFBD}" presName="linearProcess" presStyleCnt="0"/>
      <dgm:spPr/>
    </dgm:pt>
    <dgm:pt modelId="{ED291A4A-AF0D-4AF2-BDC5-78761F3DBEAE}" type="pres">
      <dgm:prSet presAssocID="{08AB023C-95D0-43A2-BADF-B285DCA06E65}" presName="textNode" presStyleLbl="node1" presStyleIdx="0" presStyleCnt="6">
        <dgm:presLayoutVars>
          <dgm:bulletEnabled val="1"/>
        </dgm:presLayoutVars>
      </dgm:prSet>
      <dgm:spPr/>
    </dgm:pt>
    <dgm:pt modelId="{B6E8E17A-8099-4541-82C9-F895510B3327}" type="pres">
      <dgm:prSet presAssocID="{99A53A46-8257-4AC9-8FDE-76AB26A5B115}" presName="sibTrans" presStyleCnt="0"/>
      <dgm:spPr/>
    </dgm:pt>
    <dgm:pt modelId="{6CB03F26-8BF8-4B38-91D9-BB28AF06FB19}" type="pres">
      <dgm:prSet presAssocID="{B7633FFA-FB29-4B0F-B3C1-3578BEB4C224}" presName="textNode" presStyleLbl="node1" presStyleIdx="1" presStyleCnt="6">
        <dgm:presLayoutVars>
          <dgm:bulletEnabled val="1"/>
        </dgm:presLayoutVars>
      </dgm:prSet>
      <dgm:spPr/>
    </dgm:pt>
    <dgm:pt modelId="{7936C321-199C-4662-A7F5-ACBC42725552}" type="pres">
      <dgm:prSet presAssocID="{21E6B31B-24F2-404C-AEF0-546C88349A8A}" presName="sibTrans" presStyleCnt="0"/>
      <dgm:spPr/>
    </dgm:pt>
    <dgm:pt modelId="{CCC770DF-19F1-49A0-B90B-A12EFF3928B9}" type="pres">
      <dgm:prSet presAssocID="{FAAE630D-16BB-4CCE-B007-5084E241E155}" presName="textNode" presStyleLbl="node1" presStyleIdx="2" presStyleCnt="6">
        <dgm:presLayoutVars>
          <dgm:bulletEnabled val="1"/>
        </dgm:presLayoutVars>
      </dgm:prSet>
      <dgm:spPr/>
    </dgm:pt>
    <dgm:pt modelId="{C702D5C1-8F56-48CD-A08C-A7156F2AA904}" type="pres">
      <dgm:prSet presAssocID="{8E549D96-8A46-47F7-8AEB-461771FC07FC}" presName="sibTrans" presStyleCnt="0"/>
      <dgm:spPr/>
    </dgm:pt>
    <dgm:pt modelId="{A21A5B95-4EFA-43EE-A813-1C19250ED423}" type="pres">
      <dgm:prSet presAssocID="{52870A06-E08F-48B6-A4A5-02FA4FD87EAB}" presName="textNode" presStyleLbl="node1" presStyleIdx="3" presStyleCnt="6">
        <dgm:presLayoutVars>
          <dgm:bulletEnabled val="1"/>
        </dgm:presLayoutVars>
      </dgm:prSet>
      <dgm:spPr/>
    </dgm:pt>
    <dgm:pt modelId="{5FD334AC-1613-4214-9E1C-7153D7D3EFE9}" type="pres">
      <dgm:prSet presAssocID="{70206498-9B5C-4A10-BC3C-579EC1D788EB}" presName="sibTrans" presStyleCnt="0"/>
      <dgm:spPr/>
    </dgm:pt>
    <dgm:pt modelId="{54FB2372-79D1-4CC5-AD0F-FA7BCCA7D760}" type="pres">
      <dgm:prSet presAssocID="{58D9C558-1891-4FD0-874F-E0FAD52C012B}" presName="textNode" presStyleLbl="node1" presStyleIdx="4" presStyleCnt="6">
        <dgm:presLayoutVars>
          <dgm:bulletEnabled val="1"/>
        </dgm:presLayoutVars>
      </dgm:prSet>
      <dgm:spPr/>
    </dgm:pt>
    <dgm:pt modelId="{1F32D600-4757-4D66-AA96-2B25A9D1CCFB}" type="pres">
      <dgm:prSet presAssocID="{DEA02F9A-B60B-4AC9-BD26-9C9265AAB2D3}" presName="sibTrans" presStyleCnt="0"/>
      <dgm:spPr/>
    </dgm:pt>
    <dgm:pt modelId="{A24DBA71-08AC-47A0-B697-E6E4BF73B14A}" type="pres">
      <dgm:prSet presAssocID="{FAD96B38-446F-448A-9BC2-6783C5990FB0}" presName="textNode" presStyleLbl="node1" presStyleIdx="5" presStyleCnt="6">
        <dgm:presLayoutVars>
          <dgm:bulletEnabled val="1"/>
        </dgm:presLayoutVars>
      </dgm:prSet>
      <dgm:spPr/>
    </dgm:pt>
  </dgm:ptLst>
  <dgm:cxnLst>
    <dgm:cxn modelId="{1255030A-97E0-4606-A6CD-1C1062944478}" srcId="{2D6CAE8F-4EAD-44EF-992F-2F20C780CFBD}" destId="{FAAE630D-16BB-4CCE-B007-5084E241E155}" srcOrd="2" destOrd="0" parTransId="{10DCCA21-4EF3-4B30-A580-C8004FE60050}" sibTransId="{8E549D96-8A46-47F7-8AEB-461771FC07FC}"/>
    <dgm:cxn modelId="{C567142C-D418-4B9C-8876-8BD407399A88}" type="presOf" srcId="{58D9C558-1891-4FD0-874F-E0FAD52C012B}" destId="{54FB2372-79D1-4CC5-AD0F-FA7BCCA7D760}" srcOrd="0" destOrd="0" presId="urn:microsoft.com/office/officeart/2005/8/layout/hProcess9"/>
    <dgm:cxn modelId="{F131D22F-1618-401B-9225-3702DE785C90}" type="presOf" srcId="{FAD96B38-446F-448A-9BC2-6783C5990FB0}" destId="{A24DBA71-08AC-47A0-B697-E6E4BF73B14A}" srcOrd="0" destOrd="0" presId="urn:microsoft.com/office/officeart/2005/8/layout/hProcess9"/>
    <dgm:cxn modelId="{A1B6F032-D7B0-46D6-AF59-33B6F18FB3F8}" type="presOf" srcId="{FAAE630D-16BB-4CCE-B007-5084E241E155}" destId="{CCC770DF-19F1-49A0-B90B-A12EFF3928B9}" srcOrd="0" destOrd="0" presId="urn:microsoft.com/office/officeart/2005/8/layout/hProcess9"/>
    <dgm:cxn modelId="{A2902437-2CEF-44A0-B49A-00B2EAAABBB1}" srcId="{2D6CAE8F-4EAD-44EF-992F-2F20C780CFBD}" destId="{52870A06-E08F-48B6-A4A5-02FA4FD87EAB}" srcOrd="3" destOrd="0" parTransId="{8F9F835E-17A2-4447-8FBD-356DE9C8FC8C}" sibTransId="{70206498-9B5C-4A10-BC3C-579EC1D788EB}"/>
    <dgm:cxn modelId="{7FEC944A-BDE9-4272-A496-724E1C2E751F}" srcId="{2D6CAE8F-4EAD-44EF-992F-2F20C780CFBD}" destId="{B7633FFA-FB29-4B0F-B3C1-3578BEB4C224}" srcOrd="1" destOrd="0" parTransId="{DA4BAC54-9F37-46E6-82E4-0D2FCF21CA97}" sibTransId="{21E6B31B-24F2-404C-AEF0-546C88349A8A}"/>
    <dgm:cxn modelId="{97F40F79-2267-4FFE-9C3B-F8A7DB30FD8C}" type="presOf" srcId="{2D6CAE8F-4EAD-44EF-992F-2F20C780CFBD}" destId="{B28CADF8-6BEB-49E9-9177-38CECA7C370E}" srcOrd="0" destOrd="0" presId="urn:microsoft.com/office/officeart/2005/8/layout/hProcess9"/>
    <dgm:cxn modelId="{9976B88A-4779-4EFA-BADE-F2669D36E514}" srcId="{2D6CAE8F-4EAD-44EF-992F-2F20C780CFBD}" destId="{58D9C558-1891-4FD0-874F-E0FAD52C012B}" srcOrd="4" destOrd="0" parTransId="{181AE74B-E9EA-4546-ADEB-8683B4804B40}" sibTransId="{DEA02F9A-B60B-4AC9-BD26-9C9265AAB2D3}"/>
    <dgm:cxn modelId="{4A6E538B-CF37-4267-8B16-3E6D0B35C49D}" srcId="{2D6CAE8F-4EAD-44EF-992F-2F20C780CFBD}" destId="{FAD96B38-446F-448A-9BC2-6783C5990FB0}" srcOrd="5" destOrd="0" parTransId="{3F4709CB-77E1-4DD6-B4B6-93B721B3C19C}" sibTransId="{B20AA452-A7AF-41AD-9FEC-FE057BE97AE2}"/>
    <dgm:cxn modelId="{C95FD991-734B-4650-9B78-CFEAF86F283D}" type="presOf" srcId="{08AB023C-95D0-43A2-BADF-B285DCA06E65}" destId="{ED291A4A-AF0D-4AF2-BDC5-78761F3DBEAE}" srcOrd="0" destOrd="0" presId="urn:microsoft.com/office/officeart/2005/8/layout/hProcess9"/>
    <dgm:cxn modelId="{A2C239A9-7F4F-42D1-A1EA-6FC19C10F539}" type="presOf" srcId="{B7633FFA-FB29-4B0F-B3C1-3578BEB4C224}" destId="{6CB03F26-8BF8-4B38-91D9-BB28AF06FB19}" srcOrd="0" destOrd="0" presId="urn:microsoft.com/office/officeart/2005/8/layout/hProcess9"/>
    <dgm:cxn modelId="{025917C0-6BC7-4CB9-9043-6056A8B4E750}" type="presOf" srcId="{52870A06-E08F-48B6-A4A5-02FA4FD87EAB}" destId="{A21A5B95-4EFA-43EE-A813-1C19250ED423}" srcOrd="0" destOrd="0" presId="urn:microsoft.com/office/officeart/2005/8/layout/hProcess9"/>
    <dgm:cxn modelId="{36D045C0-C89C-4B6E-AB49-98E0C215D1BC}" srcId="{2D6CAE8F-4EAD-44EF-992F-2F20C780CFBD}" destId="{08AB023C-95D0-43A2-BADF-B285DCA06E65}" srcOrd="0" destOrd="0" parTransId="{844EE534-F59C-49B0-AC0C-27D73FF07D35}" sibTransId="{99A53A46-8257-4AC9-8FDE-76AB26A5B115}"/>
    <dgm:cxn modelId="{ECE4DB72-E39D-420D-A3F9-D31896F31C92}" type="presParOf" srcId="{B28CADF8-6BEB-49E9-9177-38CECA7C370E}" destId="{A45E6BDD-AB1A-4340-963C-78788AB587BA}" srcOrd="0" destOrd="0" presId="urn:microsoft.com/office/officeart/2005/8/layout/hProcess9"/>
    <dgm:cxn modelId="{38E5D98F-DF7A-4D91-BAAA-26B4134700E9}" type="presParOf" srcId="{B28CADF8-6BEB-49E9-9177-38CECA7C370E}" destId="{8D8AA1B5-ACC0-436A-A448-018B030995A5}" srcOrd="1" destOrd="0" presId="urn:microsoft.com/office/officeart/2005/8/layout/hProcess9"/>
    <dgm:cxn modelId="{D5023244-8E7E-4082-AE54-E5B32646658D}" type="presParOf" srcId="{8D8AA1B5-ACC0-436A-A448-018B030995A5}" destId="{ED291A4A-AF0D-4AF2-BDC5-78761F3DBEAE}" srcOrd="0" destOrd="0" presId="urn:microsoft.com/office/officeart/2005/8/layout/hProcess9"/>
    <dgm:cxn modelId="{45039470-BF4E-4629-B589-A447BA797193}" type="presParOf" srcId="{8D8AA1B5-ACC0-436A-A448-018B030995A5}" destId="{B6E8E17A-8099-4541-82C9-F895510B3327}" srcOrd="1" destOrd="0" presId="urn:microsoft.com/office/officeart/2005/8/layout/hProcess9"/>
    <dgm:cxn modelId="{F92A4E24-E158-49AC-9697-ADC561934A47}" type="presParOf" srcId="{8D8AA1B5-ACC0-436A-A448-018B030995A5}" destId="{6CB03F26-8BF8-4B38-91D9-BB28AF06FB19}" srcOrd="2" destOrd="0" presId="urn:microsoft.com/office/officeart/2005/8/layout/hProcess9"/>
    <dgm:cxn modelId="{0C2E0B96-34AB-4740-B0EC-98F332F7DD98}" type="presParOf" srcId="{8D8AA1B5-ACC0-436A-A448-018B030995A5}" destId="{7936C321-199C-4662-A7F5-ACBC42725552}" srcOrd="3" destOrd="0" presId="urn:microsoft.com/office/officeart/2005/8/layout/hProcess9"/>
    <dgm:cxn modelId="{9F2261E6-A98C-4A6C-9A1D-A56CB18FE7F8}" type="presParOf" srcId="{8D8AA1B5-ACC0-436A-A448-018B030995A5}" destId="{CCC770DF-19F1-49A0-B90B-A12EFF3928B9}" srcOrd="4" destOrd="0" presId="urn:microsoft.com/office/officeart/2005/8/layout/hProcess9"/>
    <dgm:cxn modelId="{29134E38-D356-4495-816F-E1D36A513823}" type="presParOf" srcId="{8D8AA1B5-ACC0-436A-A448-018B030995A5}" destId="{C702D5C1-8F56-48CD-A08C-A7156F2AA904}" srcOrd="5" destOrd="0" presId="urn:microsoft.com/office/officeart/2005/8/layout/hProcess9"/>
    <dgm:cxn modelId="{23108101-1234-472C-9928-DCF8E15EF1D7}" type="presParOf" srcId="{8D8AA1B5-ACC0-436A-A448-018B030995A5}" destId="{A21A5B95-4EFA-43EE-A813-1C19250ED423}" srcOrd="6" destOrd="0" presId="urn:microsoft.com/office/officeart/2005/8/layout/hProcess9"/>
    <dgm:cxn modelId="{59E32C92-84D9-40C8-B77C-7F3825835898}" type="presParOf" srcId="{8D8AA1B5-ACC0-436A-A448-018B030995A5}" destId="{5FD334AC-1613-4214-9E1C-7153D7D3EFE9}" srcOrd="7" destOrd="0" presId="urn:microsoft.com/office/officeart/2005/8/layout/hProcess9"/>
    <dgm:cxn modelId="{39D5CB9F-4546-449A-A35D-358434A7D6BB}" type="presParOf" srcId="{8D8AA1B5-ACC0-436A-A448-018B030995A5}" destId="{54FB2372-79D1-4CC5-AD0F-FA7BCCA7D760}" srcOrd="8" destOrd="0" presId="urn:microsoft.com/office/officeart/2005/8/layout/hProcess9"/>
    <dgm:cxn modelId="{4AC61B22-6FE2-43DE-AA0E-C8145964F1B7}" type="presParOf" srcId="{8D8AA1B5-ACC0-436A-A448-018B030995A5}" destId="{1F32D600-4757-4D66-AA96-2B25A9D1CCFB}" srcOrd="9" destOrd="0" presId="urn:microsoft.com/office/officeart/2005/8/layout/hProcess9"/>
    <dgm:cxn modelId="{64B57760-1F78-435F-82FB-A83FF5890658}" type="presParOf" srcId="{8D8AA1B5-ACC0-436A-A448-018B030995A5}" destId="{A24DBA71-08AC-47A0-B697-E6E4BF73B14A}"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26A6C-AC27-480B-8B0E-1609C8539D6A}">
      <dsp:nvSpPr>
        <dsp:cNvPr id="0" name=""/>
        <dsp:cNvSpPr/>
      </dsp:nvSpPr>
      <dsp:spPr>
        <a:xfrm>
          <a:off x="125233" y="1479353"/>
          <a:ext cx="2105126" cy="1263075"/>
        </a:xfrm>
        <a:prstGeom prst="round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effectLst/>
              <a:latin typeface="微軟正黑體" panose="020B0604030504040204" pitchFamily="34" charset="-120"/>
              <a:ea typeface="微軟正黑體" panose="020B0604030504040204" pitchFamily="34" charset="-120"/>
            </a:rPr>
            <a:t>壯遊探索</a:t>
          </a:r>
        </a:p>
      </dsp:txBody>
      <dsp:txXfrm>
        <a:off x="186891" y="1541011"/>
        <a:ext cx="1981810" cy="1139759"/>
      </dsp:txXfrm>
    </dsp:sp>
    <dsp:sp modelId="{41B916C8-4CC1-4B6F-9C34-2D3000001799}">
      <dsp:nvSpPr>
        <dsp:cNvPr id="0" name=""/>
        <dsp:cNvSpPr/>
      </dsp:nvSpPr>
      <dsp:spPr>
        <a:xfrm>
          <a:off x="109319" y="0"/>
          <a:ext cx="2105126" cy="1263075"/>
        </a:xfrm>
        <a:prstGeom prst="roundRect">
          <a:avLst/>
        </a:prstGeom>
        <a:solidFill>
          <a:srgbClr val="CC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latin typeface="微軟正黑體" panose="020B0604030504040204" pitchFamily="34" charset="-120"/>
              <a:ea typeface="微軟正黑體" panose="020B0604030504040204" pitchFamily="34" charset="-120"/>
            </a:rPr>
            <a:t>志願服務</a:t>
          </a:r>
        </a:p>
      </dsp:txBody>
      <dsp:txXfrm>
        <a:off x="170977" y="61658"/>
        <a:ext cx="1981810" cy="1139759"/>
      </dsp:txXfrm>
    </dsp:sp>
    <dsp:sp modelId="{541EDA5B-1694-47C1-8C9F-02198353A0D0}">
      <dsp:nvSpPr>
        <dsp:cNvPr id="0" name=""/>
        <dsp:cNvSpPr/>
      </dsp:nvSpPr>
      <dsp:spPr>
        <a:xfrm>
          <a:off x="2436136" y="0"/>
          <a:ext cx="2105126" cy="1263075"/>
        </a:xfrm>
        <a:prstGeom prst="roundRect">
          <a:avLst/>
        </a:prstGeom>
        <a:solidFill>
          <a:srgbClr val="C2D2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latin typeface="微軟正黑體" panose="020B0604030504040204" pitchFamily="34" charset="-120"/>
              <a:ea typeface="微軟正黑體" panose="020B0604030504040204" pitchFamily="34" charset="-120"/>
            </a:rPr>
            <a:t>達人見習</a:t>
          </a:r>
        </a:p>
      </dsp:txBody>
      <dsp:txXfrm>
        <a:off x="2497794" y="61658"/>
        <a:ext cx="1981810" cy="1139759"/>
      </dsp:txXfrm>
    </dsp:sp>
    <dsp:sp modelId="{08A7396E-A2FD-4E5F-A728-FCA96F378FE8}">
      <dsp:nvSpPr>
        <dsp:cNvPr id="0" name=""/>
        <dsp:cNvSpPr/>
      </dsp:nvSpPr>
      <dsp:spPr>
        <a:xfrm>
          <a:off x="2412917" y="1479349"/>
          <a:ext cx="2105126" cy="1263075"/>
        </a:xfrm>
        <a:prstGeom prst="roundRect">
          <a:avLst/>
        </a:prstGeom>
        <a:solidFill>
          <a:srgbClr val="FFE7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latin typeface="微軟正黑體" panose="020B0604030504040204" pitchFamily="34" charset="-120"/>
              <a:ea typeface="微軟正黑體" panose="020B0604030504040204" pitchFamily="34" charset="-120"/>
            </a:rPr>
            <a:t>創業見習</a:t>
          </a:r>
        </a:p>
      </dsp:txBody>
      <dsp:txXfrm>
        <a:off x="2474575" y="1541007"/>
        <a:ext cx="1981810" cy="1139759"/>
      </dsp:txXfrm>
    </dsp:sp>
    <dsp:sp modelId="{4183A31D-A67F-4B8F-AB60-10203D5944FD}">
      <dsp:nvSpPr>
        <dsp:cNvPr id="0" name=""/>
        <dsp:cNvSpPr/>
      </dsp:nvSpPr>
      <dsp:spPr>
        <a:xfrm>
          <a:off x="4725019" y="1479349"/>
          <a:ext cx="2002333" cy="1263075"/>
        </a:xfrm>
        <a:prstGeom prst="roundRect">
          <a:avLst/>
        </a:prstGeom>
        <a:solidFill>
          <a:srgbClr val="CC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latin typeface="微軟正黑體" panose="020B0604030504040204" pitchFamily="34" charset="-120"/>
              <a:ea typeface="微軟正黑體" panose="020B0604030504040204" pitchFamily="34" charset="-120"/>
            </a:rPr>
            <a:t>其他</a:t>
          </a:r>
        </a:p>
      </dsp:txBody>
      <dsp:txXfrm>
        <a:off x="4786677" y="1541007"/>
        <a:ext cx="1879017" cy="1139759"/>
      </dsp:txXfrm>
    </dsp:sp>
    <dsp:sp modelId="{1D1AF0D6-CF0E-42AC-8B18-E3838BADE113}">
      <dsp:nvSpPr>
        <dsp:cNvPr id="0" name=""/>
        <dsp:cNvSpPr/>
      </dsp:nvSpPr>
      <dsp:spPr>
        <a:xfrm>
          <a:off x="4709104" y="0"/>
          <a:ext cx="2027300" cy="1263075"/>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tx1"/>
              </a:solidFill>
              <a:latin typeface="微軟正黑體" panose="020B0604030504040204" pitchFamily="34" charset="-120"/>
              <a:ea typeface="微軟正黑體" panose="020B0604030504040204" pitchFamily="34" charset="-120"/>
            </a:rPr>
            <a:t>社區見習</a:t>
          </a:r>
        </a:p>
      </dsp:txBody>
      <dsp:txXfrm>
        <a:off x="4770762" y="61658"/>
        <a:ext cx="1903984" cy="11397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31137" y="0"/>
          <a:ext cx="7152889" cy="207691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54681" y="758363"/>
          <a:ext cx="1868758" cy="528981"/>
        </a:xfrm>
        <a:prstGeom prst="roundRect">
          <a:avLst/>
        </a:prstGeom>
        <a:solidFill>
          <a:srgbClr val="D0C8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初審推薦</a:t>
          </a:r>
        </a:p>
      </dsp:txBody>
      <dsp:txXfrm>
        <a:off x="80504" y="784186"/>
        <a:ext cx="1817112" cy="477335"/>
      </dsp:txXfrm>
    </dsp:sp>
    <dsp:sp modelId="{6CB03F26-8BF8-4B38-91D9-BB28AF06FB19}">
      <dsp:nvSpPr>
        <dsp:cNvPr id="0" name=""/>
        <dsp:cNvSpPr/>
      </dsp:nvSpPr>
      <dsp:spPr>
        <a:xfrm>
          <a:off x="2191114" y="766895"/>
          <a:ext cx="1868758" cy="528981"/>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複審</a:t>
          </a:r>
        </a:p>
      </dsp:txBody>
      <dsp:txXfrm>
        <a:off x="2216937" y="792718"/>
        <a:ext cx="1817112" cy="477335"/>
      </dsp:txXfrm>
    </dsp:sp>
    <dsp:sp modelId="{A21A5B95-4EFA-43EE-A813-1C19250ED423}">
      <dsp:nvSpPr>
        <dsp:cNvPr id="0" name=""/>
        <dsp:cNvSpPr/>
      </dsp:nvSpPr>
      <dsp:spPr>
        <a:xfrm>
          <a:off x="4371331" y="766895"/>
          <a:ext cx="1868758" cy="528981"/>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變更企劃</a:t>
          </a:r>
        </a:p>
      </dsp:txBody>
      <dsp:txXfrm>
        <a:off x="4397154" y="792718"/>
        <a:ext cx="1817112" cy="477335"/>
      </dsp:txXfrm>
    </dsp:sp>
    <dsp:sp modelId="{19ADC5A8-80B2-418C-8E7D-B3B742C8E029}">
      <dsp:nvSpPr>
        <dsp:cNvPr id="0" name=""/>
        <dsp:cNvSpPr/>
      </dsp:nvSpPr>
      <dsp:spPr>
        <a:xfrm>
          <a:off x="6546404" y="766895"/>
          <a:ext cx="1868758" cy="528981"/>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成果審查</a:t>
          </a:r>
        </a:p>
      </dsp:txBody>
      <dsp:txXfrm>
        <a:off x="6572227" y="792718"/>
        <a:ext cx="1817112" cy="477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521998" y="0"/>
          <a:ext cx="5915980" cy="174768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0" y="524305"/>
          <a:ext cx="2087993" cy="69907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申請資格</a:t>
          </a:r>
        </a:p>
      </dsp:txBody>
      <dsp:txXfrm>
        <a:off x="34126" y="558431"/>
        <a:ext cx="2019741" cy="630821"/>
      </dsp:txXfrm>
    </dsp:sp>
    <dsp:sp modelId="{6CB03F26-8BF8-4B38-91D9-BB28AF06FB19}">
      <dsp:nvSpPr>
        <dsp:cNvPr id="0" name=""/>
        <dsp:cNvSpPr/>
      </dsp:nvSpPr>
      <dsp:spPr>
        <a:xfrm>
          <a:off x="2435991" y="524305"/>
          <a:ext cx="2087993" cy="69907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資料繳交</a:t>
          </a:r>
        </a:p>
      </dsp:txBody>
      <dsp:txXfrm>
        <a:off x="2470117" y="558431"/>
        <a:ext cx="2019741" cy="630821"/>
      </dsp:txXfrm>
    </dsp:sp>
    <dsp:sp modelId="{A21A5B95-4EFA-43EE-A813-1C19250ED423}">
      <dsp:nvSpPr>
        <dsp:cNvPr id="0" name=""/>
        <dsp:cNvSpPr/>
      </dsp:nvSpPr>
      <dsp:spPr>
        <a:xfrm>
          <a:off x="4871983" y="524305"/>
          <a:ext cx="2087993" cy="69907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申請方式</a:t>
          </a:r>
        </a:p>
      </dsp:txBody>
      <dsp:txXfrm>
        <a:off x="4906109" y="558431"/>
        <a:ext cx="2019741" cy="630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46256-0A61-4CD1-AF51-860BC2B72904}">
      <dsp:nvSpPr>
        <dsp:cNvPr id="0" name=""/>
        <dsp:cNvSpPr/>
      </dsp:nvSpPr>
      <dsp:spPr>
        <a:xfrm>
          <a:off x="1683582" y="776"/>
          <a:ext cx="1002456" cy="500373"/>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solidFill>
                <a:schemeClr val="tx1"/>
              </a:solidFill>
              <a:latin typeface="微軟正黑體" panose="020B0604030504040204" pitchFamily="34" charset="-120"/>
              <a:ea typeface="微軟正黑體" panose="020B0604030504040204" pitchFamily="34" charset="-120"/>
            </a:rPr>
            <a:t>資料蒐集</a:t>
          </a:r>
        </a:p>
      </dsp:txBody>
      <dsp:txXfrm>
        <a:off x="1708008" y="25202"/>
        <a:ext cx="953604" cy="451521"/>
      </dsp:txXfrm>
    </dsp:sp>
    <dsp:sp modelId="{F8D55FE5-3BCF-4895-92CA-F3DE6A15C9C7}">
      <dsp:nvSpPr>
        <dsp:cNvPr id="0" name=""/>
        <dsp:cNvSpPr/>
      </dsp:nvSpPr>
      <dsp:spPr>
        <a:xfrm>
          <a:off x="1184928" y="250962"/>
          <a:ext cx="1999764" cy="1999764"/>
        </a:xfrm>
        <a:custGeom>
          <a:avLst/>
          <a:gdLst/>
          <a:ahLst/>
          <a:cxnLst/>
          <a:rect l="0" t="0" r="0" b="0"/>
          <a:pathLst>
            <a:path>
              <a:moveTo>
                <a:pt x="1504171" y="136483"/>
              </a:moveTo>
              <a:arcTo wR="999882" hR="999882" stAng="18017287" swAng="119965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86663AB-4C09-4B99-BDD2-231246428573}">
      <dsp:nvSpPr>
        <dsp:cNvPr id="0" name=""/>
        <dsp:cNvSpPr/>
      </dsp:nvSpPr>
      <dsp:spPr>
        <a:xfrm>
          <a:off x="2595132" y="614642"/>
          <a:ext cx="1081245" cy="654443"/>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zh-TW" altLang="en-US" sz="1600" b="1" kern="1200" dirty="0">
              <a:solidFill>
                <a:schemeClr val="tx1"/>
              </a:solidFill>
              <a:latin typeface="微軟正黑體" panose="020B0604030504040204" pitchFamily="34" charset="-120"/>
              <a:ea typeface="微軟正黑體" panose="020B0604030504040204" pitchFamily="34" charset="-120"/>
            </a:rPr>
            <a:t>與未來</a:t>
          </a:r>
          <a:endParaRPr lang="en-US" altLang="zh-TW" sz="16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711200">
            <a:lnSpc>
              <a:spcPct val="90000"/>
            </a:lnSpc>
            <a:spcBef>
              <a:spcPct val="0"/>
            </a:spcBef>
            <a:spcAft>
              <a:spcPts val="0"/>
            </a:spcAft>
            <a:buNone/>
          </a:pPr>
          <a:r>
            <a:rPr lang="zh-TW" altLang="en-US" sz="1600" b="1" kern="1200" dirty="0">
              <a:solidFill>
                <a:schemeClr val="tx1"/>
              </a:solidFill>
              <a:latin typeface="微軟正黑體" panose="020B0604030504040204" pitchFamily="34" charset="-120"/>
              <a:ea typeface="微軟正黑體" panose="020B0604030504040204" pitchFamily="34" charset="-120"/>
            </a:rPr>
            <a:t>科系相關</a:t>
          </a:r>
          <a:endParaRPr lang="zh-TW" altLang="en-US" sz="1700" b="1" kern="1200" dirty="0">
            <a:solidFill>
              <a:schemeClr val="tx1"/>
            </a:solidFill>
            <a:latin typeface="微軟正黑體" panose="020B0604030504040204" pitchFamily="34" charset="-120"/>
            <a:ea typeface="微軟正黑體" panose="020B0604030504040204" pitchFamily="34" charset="-120"/>
          </a:endParaRPr>
        </a:p>
      </dsp:txBody>
      <dsp:txXfrm>
        <a:off x="2627079" y="646589"/>
        <a:ext cx="1017351" cy="590549"/>
      </dsp:txXfrm>
    </dsp:sp>
    <dsp:sp modelId="{8DD1FC70-D154-4543-8B48-AC28D0A9673B}">
      <dsp:nvSpPr>
        <dsp:cNvPr id="0" name=""/>
        <dsp:cNvSpPr/>
      </dsp:nvSpPr>
      <dsp:spPr>
        <a:xfrm>
          <a:off x="1186743" y="332118"/>
          <a:ext cx="1999764" cy="1999764"/>
        </a:xfrm>
        <a:custGeom>
          <a:avLst/>
          <a:gdLst/>
          <a:ahLst/>
          <a:cxnLst/>
          <a:rect l="0" t="0" r="0" b="0"/>
          <a:pathLst>
            <a:path>
              <a:moveTo>
                <a:pt x="1998106" y="942324"/>
              </a:moveTo>
              <a:arcTo wR="999882" hR="999882" stAng="21401997" swAng="183098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03BF660-0BC2-47A2-A0C9-FAC30AD6820C}">
      <dsp:nvSpPr>
        <dsp:cNvPr id="0" name=""/>
        <dsp:cNvSpPr/>
      </dsp:nvSpPr>
      <dsp:spPr>
        <a:xfrm>
          <a:off x="2372412" y="1794064"/>
          <a:ext cx="1064848" cy="418397"/>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ts val="0"/>
            </a:spcAft>
            <a:buNone/>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單位聯繫</a:t>
          </a:r>
        </a:p>
      </dsp:txBody>
      <dsp:txXfrm>
        <a:off x="2392836" y="1814488"/>
        <a:ext cx="1024000" cy="377549"/>
      </dsp:txXfrm>
    </dsp:sp>
    <dsp:sp modelId="{067E3841-56BF-43E0-BE1C-F2842EB609D3}">
      <dsp:nvSpPr>
        <dsp:cNvPr id="0" name=""/>
        <dsp:cNvSpPr/>
      </dsp:nvSpPr>
      <dsp:spPr>
        <a:xfrm>
          <a:off x="1292558" y="256345"/>
          <a:ext cx="1999764" cy="1999764"/>
        </a:xfrm>
        <a:custGeom>
          <a:avLst/>
          <a:gdLst/>
          <a:ahLst/>
          <a:cxnLst/>
          <a:rect l="0" t="0" r="0" b="0"/>
          <a:pathLst>
            <a:path>
              <a:moveTo>
                <a:pt x="1286745" y="1957730"/>
              </a:moveTo>
              <a:arcTo wR="999882" hR="999882" stAng="4399663" swAng="190438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B47D86-261A-402D-B991-869EA1D53113}">
      <dsp:nvSpPr>
        <dsp:cNvPr id="0" name=""/>
        <dsp:cNvSpPr/>
      </dsp:nvSpPr>
      <dsp:spPr>
        <a:xfrm>
          <a:off x="1063017" y="1786265"/>
          <a:ext cx="981040" cy="434004"/>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行程安排</a:t>
          </a:r>
        </a:p>
      </dsp:txBody>
      <dsp:txXfrm>
        <a:off x="1084203" y="1807451"/>
        <a:ext cx="938668" cy="391632"/>
      </dsp:txXfrm>
    </dsp:sp>
    <dsp:sp modelId="{B1911AC7-764D-4620-A6A3-BC1B0FD8363E}">
      <dsp:nvSpPr>
        <dsp:cNvPr id="0" name=""/>
        <dsp:cNvSpPr/>
      </dsp:nvSpPr>
      <dsp:spPr>
        <a:xfrm>
          <a:off x="1184734" y="218833"/>
          <a:ext cx="1999764" cy="1999764"/>
        </a:xfrm>
        <a:custGeom>
          <a:avLst/>
          <a:gdLst/>
          <a:ahLst/>
          <a:cxnLst/>
          <a:rect l="0" t="0" r="0" b="0"/>
          <a:pathLst>
            <a:path>
              <a:moveTo>
                <a:pt x="173392" y="1562624"/>
              </a:moveTo>
              <a:arcTo wR="999882" hR="999882" stAng="8744984" swAng="199319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FF69D4-4895-4C26-9D34-ED9231CB1525}">
      <dsp:nvSpPr>
        <dsp:cNvPr id="0" name=""/>
        <dsp:cNvSpPr/>
      </dsp:nvSpPr>
      <dsp:spPr>
        <a:xfrm>
          <a:off x="721103" y="651896"/>
          <a:ext cx="1025165" cy="578972"/>
        </a:xfrm>
        <a:prstGeom prst="round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ts val="2000"/>
            </a:lnSpc>
            <a:spcBef>
              <a:spcPct val="0"/>
            </a:spcBef>
            <a:spcAft>
              <a:spcPts val="0"/>
            </a:spcAft>
            <a:buNone/>
          </a:pPr>
          <a:r>
            <a:rPr lang="zh-TW" altLang="en-US" sz="1600" b="1" kern="1200" dirty="0">
              <a:solidFill>
                <a:prstClr val="black"/>
              </a:solidFill>
              <a:latin typeface="微軟正黑體" panose="020B0604030504040204" pitchFamily="34" charset="-120"/>
              <a:ea typeface="微軟正黑體" panose="020B0604030504040204" pitchFamily="34" charset="-120"/>
              <a:cs typeface="+mn-cs"/>
            </a:rPr>
            <a:t>研擬應變措施</a:t>
          </a:r>
        </a:p>
      </dsp:txBody>
      <dsp:txXfrm>
        <a:off x="749366" y="680159"/>
        <a:ext cx="968639" cy="522446"/>
      </dsp:txXfrm>
    </dsp:sp>
    <dsp:sp modelId="{09B1A7B2-E481-4873-89B4-7F4DB3919651}">
      <dsp:nvSpPr>
        <dsp:cNvPr id="0" name=""/>
        <dsp:cNvSpPr/>
      </dsp:nvSpPr>
      <dsp:spPr>
        <a:xfrm>
          <a:off x="1184223" y="251370"/>
          <a:ext cx="1999764" cy="1999764"/>
        </a:xfrm>
        <a:custGeom>
          <a:avLst/>
          <a:gdLst/>
          <a:ahLst/>
          <a:cxnLst/>
          <a:rect l="0" t="0" r="0" b="0"/>
          <a:pathLst>
            <a:path>
              <a:moveTo>
                <a:pt x="201956" y="397321"/>
              </a:moveTo>
              <a:arcTo wR="999882" hR="999882" stAng="13023517" swAng="136038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6BDD-AB1A-4340-963C-78788AB587BA}">
      <dsp:nvSpPr>
        <dsp:cNvPr id="0" name=""/>
        <dsp:cNvSpPr/>
      </dsp:nvSpPr>
      <dsp:spPr>
        <a:xfrm>
          <a:off x="650048" y="0"/>
          <a:ext cx="7367220" cy="227897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91A4A-AF0D-4AF2-BDC5-78761F3DBEAE}">
      <dsp:nvSpPr>
        <dsp:cNvPr id="0" name=""/>
        <dsp:cNvSpPr/>
      </dsp:nvSpPr>
      <dsp:spPr>
        <a:xfrm>
          <a:off x="105" y="683691"/>
          <a:ext cx="1268357" cy="911589"/>
        </a:xfrm>
        <a:prstGeom prst="roundRect">
          <a:avLst/>
        </a:prstGeom>
        <a:solidFill>
          <a:srgbClr val="F4C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壹、自傳</a:t>
          </a:r>
        </a:p>
      </dsp:txBody>
      <dsp:txXfrm>
        <a:off x="44605" y="728191"/>
        <a:ext cx="1179357" cy="822589"/>
      </dsp:txXfrm>
    </dsp:sp>
    <dsp:sp modelId="{6CB03F26-8BF8-4B38-91D9-BB28AF06FB19}">
      <dsp:nvSpPr>
        <dsp:cNvPr id="0" name=""/>
        <dsp:cNvSpPr/>
      </dsp:nvSpPr>
      <dsp:spPr>
        <a:xfrm>
          <a:off x="1479855" y="683691"/>
          <a:ext cx="1268357" cy="911589"/>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貳、</a:t>
          </a:r>
          <a:br>
            <a:rPr lang="en-US" altLang="zh-TW" sz="1800" b="1" kern="1200" dirty="0"/>
          </a:br>
          <a:r>
            <a:rPr lang="zh-TW" altLang="en-US" sz="1800" b="1" kern="1200" dirty="0"/>
            <a:t>企劃發想</a:t>
          </a:r>
        </a:p>
      </dsp:txBody>
      <dsp:txXfrm>
        <a:off x="1524355" y="728191"/>
        <a:ext cx="1179357" cy="822589"/>
      </dsp:txXfrm>
    </dsp:sp>
    <dsp:sp modelId="{CCC770DF-19F1-49A0-B90B-A12EFF3928B9}">
      <dsp:nvSpPr>
        <dsp:cNvPr id="0" name=""/>
        <dsp:cNvSpPr/>
      </dsp:nvSpPr>
      <dsp:spPr>
        <a:xfrm>
          <a:off x="2959605" y="683691"/>
          <a:ext cx="1268357" cy="911589"/>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參、</a:t>
          </a:r>
          <a:br>
            <a:rPr lang="en-US" altLang="zh-TW" sz="1800" b="1" kern="1200" dirty="0"/>
          </a:br>
          <a:r>
            <a:rPr lang="zh-TW" altLang="en-US" sz="1800" b="1" kern="1200" dirty="0"/>
            <a:t>方向訂定</a:t>
          </a:r>
        </a:p>
      </dsp:txBody>
      <dsp:txXfrm>
        <a:off x="3004105" y="728191"/>
        <a:ext cx="1179357" cy="822589"/>
      </dsp:txXfrm>
    </dsp:sp>
    <dsp:sp modelId="{A21A5B95-4EFA-43EE-A813-1C19250ED423}">
      <dsp:nvSpPr>
        <dsp:cNvPr id="0" name=""/>
        <dsp:cNvSpPr/>
      </dsp:nvSpPr>
      <dsp:spPr>
        <a:xfrm>
          <a:off x="4439355" y="683691"/>
          <a:ext cx="1268357" cy="911589"/>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肆、</a:t>
          </a:r>
          <a:br>
            <a:rPr lang="en-US" altLang="zh-TW" sz="1800" b="1" kern="1200" dirty="0"/>
          </a:br>
          <a:r>
            <a:rPr lang="zh-TW" altLang="en-US" sz="1800" b="1" kern="1200" dirty="0"/>
            <a:t>內容規劃</a:t>
          </a:r>
        </a:p>
      </dsp:txBody>
      <dsp:txXfrm>
        <a:off x="4483855" y="728191"/>
        <a:ext cx="1179357" cy="822589"/>
      </dsp:txXfrm>
    </dsp:sp>
    <dsp:sp modelId="{54FB2372-79D1-4CC5-AD0F-FA7BCCA7D760}">
      <dsp:nvSpPr>
        <dsp:cNvPr id="0" name=""/>
        <dsp:cNvSpPr/>
      </dsp:nvSpPr>
      <dsp:spPr>
        <a:xfrm>
          <a:off x="5919105" y="683691"/>
          <a:ext cx="1268357" cy="911589"/>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伍、</a:t>
          </a:r>
          <a:br>
            <a:rPr lang="en-US" altLang="zh-TW" sz="1800" b="1" kern="1200" dirty="0"/>
          </a:br>
          <a:r>
            <a:rPr lang="zh-TW" altLang="en-US" sz="1800" b="1" kern="1200" dirty="0"/>
            <a:t>預算規劃</a:t>
          </a:r>
        </a:p>
      </dsp:txBody>
      <dsp:txXfrm>
        <a:off x="5963605" y="728191"/>
        <a:ext cx="1179357" cy="822589"/>
      </dsp:txXfrm>
    </dsp:sp>
    <dsp:sp modelId="{A24DBA71-08AC-47A0-B697-E6E4BF73B14A}">
      <dsp:nvSpPr>
        <dsp:cNvPr id="0" name=""/>
        <dsp:cNvSpPr/>
      </dsp:nvSpPr>
      <dsp:spPr>
        <a:xfrm>
          <a:off x="7398855" y="683691"/>
          <a:ext cx="1268357" cy="911589"/>
        </a:xfrm>
        <a:prstGeom prst="roundRect">
          <a:avLst/>
        </a:prstGeom>
        <a:solidFill>
          <a:srgbClr val="A22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zh-TW" altLang="en-US" sz="1800" b="1" kern="1200" dirty="0"/>
            <a:t>陸、</a:t>
          </a:r>
          <a:br>
            <a:rPr lang="en-US" altLang="zh-TW" sz="1800" b="1" kern="1200" dirty="0"/>
          </a:br>
          <a:r>
            <a:rPr lang="zh-TW" altLang="en-US" sz="1800" b="1" kern="1200" dirty="0"/>
            <a:t>預期效益</a:t>
          </a:r>
        </a:p>
      </dsp:txBody>
      <dsp:txXfrm>
        <a:off x="7443355" y="728191"/>
        <a:ext cx="1179357" cy="8225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8" y="9"/>
            <a:ext cx="2935340" cy="497020"/>
          </a:xfrm>
          <a:prstGeom prst="rect">
            <a:avLst/>
          </a:prstGeom>
        </p:spPr>
        <p:txBody>
          <a:bodyPr vert="horz" lIns="91115" tIns="45557" rIns="91115" bIns="45557" rtlCol="0"/>
          <a:lstStyle>
            <a:lvl1pPr algn="l">
              <a:defRPr sz="1200"/>
            </a:lvl1pPr>
          </a:lstStyle>
          <a:p>
            <a:endParaRPr lang="zh-TW" altLang="en-US"/>
          </a:p>
        </p:txBody>
      </p:sp>
      <p:sp>
        <p:nvSpPr>
          <p:cNvPr id="3" name="日期版面配置區 2"/>
          <p:cNvSpPr>
            <a:spLocks noGrp="1"/>
          </p:cNvSpPr>
          <p:nvPr>
            <p:ph type="dt" sz="quarter" idx="1"/>
          </p:nvPr>
        </p:nvSpPr>
        <p:spPr>
          <a:xfrm>
            <a:off x="3836963" y="9"/>
            <a:ext cx="2935340" cy="497020"/>
          </a:xfrm>
          <a:prstGeom prst="rect">
            <a:avLst/>
          </a:prstGeom>
        </p:spPr>
        <p:txBody>
          <a:bodyPr vert="horz" lIns="91115" tIns="45557" rIns="91115" bIns="45557" rtlCol="0"/>
          <a:lstStyle>
            <a:lvl1pPr algn="r">
              <a:defRPr sz="1200"/>
            </a:lvl1pPr>
          </a:lstStyle>
          <a:p>
            <a:fld id="{C491D5DD-EEA0-42BE-AAB3-90A0CA050115}" type="datetimeFigureOut">
              <a:rPr lang="zh-TW" altLang="en-US" smtClean="0"/>
              <a:t>2022/9/30</a:t>
            </a:fld>
            <a:endParaRPr lang="zh-TW" altLang="en-US"/>
          </a:p>
        </p:txBody>
      </p:sp>
      <p:sp>
        <p:nvSpPr>
          <p:cNvPr id="4" name="頁尾版面配置區 3"/>
          <p:cNvSpPr>
            <a:spLocks noGrp="1"/>
          </p:cNvSpPr>
          <p:nvPr>
            <p:ph type="ftr" sz="quarter" idx="2"/>
          </p:nvPr>
        </p:nvSpPr>
        <p:spPr>
          <a:xfrm>
            <a:off x="8" y="9408987"/>
            <a:ext cx="2935340" cy="497019"/>
          </a:xfrm>
          <a:prstGeom prst="rect">
            <a:avLst/>
          </a:prstGeom>
        </p:spPr>
        <p:txBody>
          <a:bodyPr vert="horz" lIns="91115" tIns="45557" rIns="91115" bIns="45557"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36963" y="9408987"/>
            <a:ext cx="2935340" cy="497019"/>
          </a:xfrm>
          <a:prstGeom prst="rect">
            <a:avLst/>
          </a:prstGeom>
        </p:spPr>
        <p:txBody>
          <a:bodyPr vert="horz" lIns="91115" tIns="45557" rIns="91115" bIns="45557" rtlCol="0" anchor="b"/>
          <a:lstStyle>
            <a:lvl1pPr algn="r">
              <a:defRPr sz="1200"/>
            </a:lvl1pPr>
          </a:lstStyle>
          <a:p>
            <a:fld id="{3AB766BE-38DB-4985-BCAE-53034D049CFF}" type="slidenum">
              <a:rPr lang="zh-TW" altLang="en-US" smtClean="0"/>
              <a:t>‹#›</a:t>
            </a:fld>
            <a:endParaRPr lang="zh-TW" altLang="en-US"/>
          </a:p>
        </p:txBody>
      </p:sp>
    </p:spTree>
    <p:extLst>
      <p:ext uri="{BB962C8B-B14F-4D97-AF65-F5344CB8AC3E}">
        <p14:creationId xmlns:p14="http://schemas.microsoft.com/office/powerpoint/2010/main" val="357786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8" y="9"/>
            <a:ext cx="2935340" cy="497020"/>
          </a:xfrm>
          <a:prstGeom prst="rect">
            <a:avLst/>
          </a:prstGeom>
        </p:spPr>
        <p:txBody>
          <a:bodyPr vert="horz" lIns="91115" tIns="45557" rIns="91115" bIns="45557" rtlCol="0"/>
          <a:lstStyle>
            <a:lvl1pPr algn="l">
              <a:defRPr sz="1200"/>
            </a:lvl1pPr>
          </a:lstStyle>
          <a:p>
            <a:endParaRPr lang="zh-TW" altLang="en-US"/>
          </a:p>
        </p:txBody>
      </p:sp>
      <p:sp>
        <p:nvSpPr>
          <p:cNvPr id="3" name="日期版面配置區 2"/>
          <p:cNvSpPr>
            <a:spLocks noGrp="1"/>
          </p:cNvSpPr>
          <p:nvPr>
            <p:ph type="dt" idx="1"/>
          </p:nvPr>
        </p:nvSpPr>
        <p:spPr>
          <a:xfrm>
            <a:off x="3836963" y="9"/>
            <a:ext cx="2935340" cy="497020"/>
          </a:xfrm>
          <a:prstGeom prst="rect">
            <a:avLst/>
          </a:prstGeom>
        </p:spPr>
        <p:txBody>
          <a:bodyPr vert="horz" lIns="91115" tIns="45557" rIns="91115" bIns="45557" rtlCol="0"/>
          <a:lstStyle>
            <a:lvl1pPr algn="r">
              <a:defRPr sz="1200"/>
            </a:lvl1pPr>
          </a:lstStyle>
          <a:p>
            <a:fld id="{30C614AF-4371-427A-87D7-4CAFE658622F}" type="datetimeFigureOut">
              <a:rPr lang="zh-TW" altLang="en-US" smtClean="0"/>
              <a:t>2022/9/30</a:t>
            </a:fld>
            <a:endParaRPr lang="zh-TW" altLang="en-US"/>
          </a:p>
        </p:txBody>
      </p:sp>
      <p:sp>
        <p:nvSpPr>
          <p:cNvPr id="4" name="投影片影像版面配置區 3"/>
          <p:cNvSpPr>
            <a:spLocks noGrp="1" noRot="1" noChangeAspect="1"/>
          </p:cNvSpPr>
          <p:nvPr>
            <p:ph type="sldImg" idx="2"/>
          </p:nvPr>
        </p:nvSpPr>
        <p:spPr>
          <a:xfrm>
            <a:off x="1158875" y="1238250"/>
            <a:ext cx="4456113" cy="3343275"/>
          </a:xfrm>
          <a:prstGeom prst="rect">
            <a:avLst/>
          </a:prstGeom>
          <a:noFill/>
          <a:ln w="12700">
            <a:solidFill>
              <a:prstClr val="black"/>
            </a:solidFill>
          </a:ln>
        </p:spPr>
        <p:txBody>
          <a:bodyPr vert="horz" lIns="91115" tIns="45557" rIns="91115" bIns="45557" rtlCol="0" anchor="ctr"/>
          <a:lstStyle/>
          <a:p>
            <a:endParaRPr lang="zh-TW" altLang="en-US"/>
          </a:p>
        </p:txBody>
      </p:sp>
      <p:sp>
        <p:nvSpPr>
          <p:cNvPr id="5" name="備忘稿版面配置區 4"/>
          <p:cNvSpPr>
            <a:spLocks noGrp="1"/>
          </p:cNvSpPr>
          <p:nvPr>
            <p:ph type="body" sz="quarter" idx="3"/>
          </p:nvPr>
        </p:nvSpPr>
        <p:spPr>
          <a:xfrm>
            <a:off x="677388" y="4767265"/>
            <a:ext cx="5419090" cy="3900488"/>
          </a:xfrm>
          <a:prstGeom prst="rect">
            <a:avLst/>
          </a:prstGeom>
        </p:spPr>
        <p:txBody>
          <a:bodyPr vert="horz" lIns="91115" tIns="45557" rIns="91115" bIns="45557"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8" y="9408987"/>
            <a:ext cx="2935340" cy="497019"/>
          </a:xfrm>
          <a:prstGeom prst="rect">
            <a:avLst/>
          </a:prstGeom>
        </p:spPr>
        <p:txBody>
          <a:bodyPr vert="horz" lIns="91115" tIns="45557" rIns="91115" bIns="4555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36963" y="9408987"/>
            <a:ext cx="2935340" cy="497019"/>
          </a:xfrm>
          <a:prstGeom prst="rect">
            <a:avLst/>
          </a:prstGeom>
        </p:spPr>
        <p:txBody>
          <a:bodyPr vert="horz" lIns="91115" tIns="45557" rIns="91115" bIns="45557" rtlCol="0" anchor="b"/>
          <a:lstStyle>
            <a:lvl1pPr algn="r">
              <a:defRPr sz="1200"/>
            </a:lvl1pPr>
          </a:lstStyle>
          <a:p>
            <a:fld id="{0E444AF3-3B8D-466E-BB9B-66B418AAFEA2}" type="slidenum">
              <a:rPr lang="zh-TW" altLang="en-US" smtClean="0"/>
              <a:t>‹#›</a:t>
            </a:fld>
            <a:endParaRPr lang="zh-TW" altLang="en-US"/>
          </a:p>
        </p:txBody>
      </p:sp>
    </p:spTree>
    <p:extLst>
      <p:ext uri="{BB962C8B-B14F-4D97-AF65-F5344CB8AC3E}">
        <p14:creationId xmlns:p14="http://schemas.microsoft.com/office/powerpoint/2010/main" val="144521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E444AF3-3B8D-466E-BB9B-66B418AAFEA2}" type="slidenum">
              <a:rPr lang="zh-TW" altLang="en-US" smtClean="0"/>
              <a:t>1</a:t>
            </a:fld>
            <a:endParaRPr lang="zh-TW" altLang="en-US"/>
          </a:p>
        </p:txBody>
      </p:sp>
    </p:spTree>
    <p:extLst>
      <p:ext uri="{BB962C8B-B14F-4D97-AF65-F5344CB8AC3E}">
        <p14:creationId xmlns:p14="http://schemas.microsoft.com/office/powerpoint/2010/main" val="116563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E444AF3-3B8D-466E-BB9B-66B418AAFEA2}" type="slidenum">
              <a:rPr lang="zh-TW" altLang="en-US" smtClean="0"/>
              <a:t>13</a:t>
            </a:fld>
            <a:endParaRPr lang="zh-TW" altLang="en-US"/>
          </a:p>
        </p:txBody>
      </p:sp>
    </p:spTree>
    <p:extLst>
      <p:ext uri="{BB962C8B-B14F-4D97-AF65-F5344CB8AC3E}">
        <p14:creationId xmlns:p14="http://schemas.microsoft.com/office/powerpoint/2010/main" val="124539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xfrm>
            <a:off x="1158875" y="1238250"/>
            <a:ext cx="4456113" cy="3343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98308"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defRPr>
            </a:lvl1pPr>
            <a:lvl2pPr marL="739439" indent="-284400" eaLnBrk="0" hangingPunct="0">
              <a:defRPr b="1">
                <a:solidFill>
                  <a:schemeClr val="tx1"/>
                </a:solidFill>
                <a:latin typeface="Arial" pitchFamily="34" charset="0"/>
              </a:defRPr>
            </a:lvl2pPr>
            <a:lvl3pPr marL="1137599" indent="-227519" eaLnBrk="0" hangingPunct="0">
              <a:defRPr b="1">
                <a:solidFill>
                  <a:schemeClr val="tx1"/>
                </a:solidFill>
                <a:latin typeface="Arial" pitchFamily="34" charset="0"/>
              </a:defRPr>
            </a:lvl3pPr>
            <a:lvl4pPr marL="1592634" indent="-227519" eaLnBrk="0" hangingPunct="0">
              <a:defRPr b="1">
                <a:solidFill>
                  <a:schemeClr val="tx1"/>
                </a:solidFill>
                <a:latin typeface="Arial" pitchFamily="34" charset="0"/>
              </a:defRPr>
            </a:lvl4pPr>
            <a:lvl5pPr marL="2047674" indent="-227519" eaLnBrk="0" hangingPunct="0">
              <a:defRPr b="1">
                <a:solidFill>
                  <a:schemeClr val="tx1"/>
                </a:solidFill>
                <a:latin typeface="Arial" pitchFamily="34" charset="0"/>
              </a:defRPr>
            </a:lvl5pPr>
            <a:lvl6pPr marL="2502712" indent="-227519" eaLnBrk="0" fontAlgn="base" hangingPunct="0">
              <a:spcBef>
                <a:spcPct val="0"/>
              </a:spcBef>
              <a:spcAft>
                <a:spcPct val="0"/>
              </a:spcAft>
              <a:defRPr b="1">
                <a:solidFill>
                  <a:schemeClr val="tx1"/>
                </a:solidFill>
                <a:latin typeface="Arial" pitchFamily="34" charset="0"/>
              </a:defRPr>
            </a:lvl6pPr>
            <a:lvl7pPr marL="2957753" indent="-227519" eaLnBrk="0" fontAlgn="base" hangingPunct="0">
              <a:spcBef>
                <a:spcPct val="0"/>
              </a:spcBef>
              <a:spcAft>
                <a:spcPct val="0"/>
              </a:spcAft>
              <a:defRPr b="1">
                <a:solidFill>
                  <a:schemeClr val="tx1"/>
                </a:solidFill>
                <a:latin typeface="Arial" pitchFamily="34" charset="0"/>
              </a:defRPr>
            </a:lvl7pPr>
            <a:lvl8pPr marL="3412790" indent="-227519" eaLnBrk="0" fontAlgn="base" hangingPunct="0">
              <a:spcBef>
                <a:spcPct val="0"/>
              </a:spcBef>
              <a:spcAft>
                <a:spcPct val="0"/>
              </a:spcAft>
              <a:defRPr b="1">
                <a:solidFill>
                  <a:schemeClr val="tx1"/>
                </a:solidFill>
                <a:latin typeface="Arial" pitchFamily="34" charset="0"/>
              </a:defRPr>
            </a:lvl8pPr>
            <a:lvl9pPr marL="3867829" indent="-227519" eaLnBrk="0" fontAlgn="base" hangingPunct="0">
              <a:spcBef>
                <a:spcPct val="0"/>
              </a:spcBef>
              <a:spcAft>
                <a:spcPct val="0"/>
              </a:spcAft>
              <a:defRPr b="1">
                <a:solidFill>
                  <a:schemeClr val="tx1"/>
                </a:solidFill>
                <a:latin typeface="Arial" pitchFamily="34" charset="0"/>
              </a:defRPr>
            </a:lvl9pPr>
          </a:lstStyle>
          <a:p>
            <a:pPr eaLnBrk="1" hangingPunct="1">
              <a:defRPr/>
            </a:pPr>
            <a:fld id="{E743BB86-BDD4-4538-91AA-B0AF524303B9}" type="slidenum">
              <a:rPr lang="zh-TW" altLang="en-US" smtClean="0"/>
              <a:pPr eaLnBrk="1" hangingPunct="1">
                <a:defRPr/>
              </a:pPr>
              <a:t>14</a:t>
            </a:fld>
            <a:endParaRPr lang="zh-TW" altLang="en-US"/>
          </a:p>
        </p:txBody>
      </p:sp>
    </p:spTree>
    <p:extLst>
      <p:ext uri="{BB962C8B-B14F-4D97-AF65-F5344CB8AC3E}">
        <p14:creationId xmlns:p14="http://schemas.microsoft.com/office/powerpoint/2010/main" val="157710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xfrm>
            <a:off x="1158875" y="1238250"/>
            <a:ext cx="4456113" cy="3343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98308"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defRPr>
            </a:lvl1pPr>
            <a:lvl2pPr marL="739439" indent="-284400" eaLnBrk="0" hangingPunct="0">
              <a:defRPr b="1">
                <a:solidFill>
                  <a:schemeClr val="tx1"/>
                </a:solidFill>
                <a:latin typeface="Arial" pitchFamily="34" charset="0"/>
              </a:defRPr>
            </a:lvl2pPr>
            <a:lvl3pPr marL="1137599" indent="-227519" eaLnBrk="0" hangingPunct="0">
              <a:defRPr b="1">
                <a:solidFill>
                  <a:schemeClr val="tx1"/>
                </a:solidFill>
                <a:latin typeface="Arial" pitchFamily="34" charset="0"/>
              </a:defRPr>
            </a:lvl3pPr>
            <a:lvl4pPr marL="1592634" indent="-227519" eaLnBrk="0" hangingPunct="0">
              <a:defRPr b="1">
                <a:solidFill>
                  <a:schemeClr val="tx1"/>
                </a:solidFill>
                <a:latin typeface="Arial" pitchFamily="34" charset="0"/>
              </a:defRPr>
            </a:lvl4pPr>
            <a:lvl5pPr marL="2047674" indent="-227519" eaLnBrk="0" hangingPunct="0">
              <a:defRPr b="1">
                <a:solidFill>
                  <a:schemeClr val="tx1"/>
                </a:solidFill>
                <a:latin typeface="Arial" pitchFamily="34" charset="0"/>
              </a:defRPr>
            </a:lvl5pPr>
            <a:lvl6pPr marL="2502712" indent="-227519" eaLnBrk="0" fontAlgn="base" hangingPunct="0">
              <a:spcBef>
                <a:spcPct val="0"/>
              </a:spcBef>
              <a:spcAft>
                <a:spcPct val="0"/>
              </a:spcAft>
              <a:defRPr b="1">
                <a:solidFill>
                  <a:schemeClr val="tx1"/>
                </a:solidFill>
                <a:latin typeface="Arial" pitchFamily="34" charset="0"/>
              </a:defRPr>
            </a:lvl6pPr>
            <a:lvl7pPr marL="2957753" indent="-227519" eaLnBrk="0" fontAlgn="base" hangingPunct="0">
              <a:spcBef>
                <a:spcPct val="0"/>
              </a:spcBef>
              <a:spcAft>
                <a:spcPct val="0"/>
              </a:spcAft>
              <a:defRPr b="1">
                <a:solidFill>
                  <a:schemeClr val="tx1"/>
                </a:solidFill>
                <a:latin typeface="Arial" pitchFamily="34" charset="0"/>
              </a:defRPr>
            </a:lvl7pPr>
            <a:lvl8pPr marL="3412790" indent="-227519" eaLnBrk="0" fontAlgn="base" hangingPunct="0">
              <a:spcBef>
                <a:spcPct val="0"/>
              </a:spcBef>
              <a:spcAft>
                <a:spcPct val="0"/>
              </a:spcAft>
              <a:defRPr b="1">
                <a:solidFill>
                  <a:schemeClr val="tx1"/>
                </a:solidFill>
                <a:latin typeface="Arial" pitchFamily="34" charset="0"/>
              </a:defRPr>
            </a:lvl8pPr>
            <a:lvl9pPr marL="3867829" indent="-227519" eaLnBrk="0" fontAlgn="base" hangingPunct="0">
              <a:spcBef>
                <a:spcPct val="0"/>
              </a:spcBef>
              <a:spcAft>
                <a:spcPct val="0"/>
              </a:spcAft>
              <a:defRPr b="1">
                <a:solidFill>
                  <a:schemeClr val="tx1"/>
                </a:solidFill>
                <a:latin typeface="Arial" pitchFamily="34" charset="0"/>
              </a:defRPr>
            </a:lvl9pPr>
          </a:lstStyle>
          <a:p>
            <a:pPr eaLnBrk="1" hangingPunct="1">
              <a:defRPr/>
            </a:pPr>
            <a:fld id="{E743BB86-BDD4-4538-91AA-B0AF524303B9}" type="slidenum">
              <a:rPr lang="zh-TW" altLang="en-US" smtClean="0"/>
              <a:pPr eaLnBrk="1" hangingPunct="1">
                <a:defRPr/>
              </a:pPr>
              <a:t>15</a:t>
            </a:fld>
            <a:endParaRPr lang="zh-TW" altLang="en-US"/>
          </a:p>
        </p:txBody>
      </p:sp>
    </p:spTree>
    <p:extLst>
      <p:ext uri="{BB962C8B-B14F-4D97-AF65-F5344CB8AC3E}">
        <p14:creationId xmlns:p14="http://schemas.microsoft.com/office/powerpoint/2010/main" val="1871394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xfrm>
            <a:off x="1158875" y="1238250"/>
            <a:ext cx="4456113" cy="3343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98308"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defRPr>
            </a:lvl1pPr>
            <a:lvl2pPr marL="739439" indent="-284400" eaLnBrk="0" hangingPunct="0">
              <a:defRPr b="1">
                <a:solidFill>
                  <a:schemeClr val="tx1"/>
                </a:solidFill>
                <a:latin typeface="Arial" pitchFamily="34" charset="0"/>
              </a:defRPr>
            </a:lvl2pPr>
            <a:lvl3pPr marL="1137599" indent="-227519" eaLnBrk="0" hangingPunct="0">
              <a:defRPr b="1">
                <a:solidFill>
                  <a:schemeClr val="tx1"/>
                </a:solidFill>
                <a:latin typeface="Arial" pitchFamily="34" charset="0"/>
              </a:defRPr>
            </a:lvl3pPr>
            <a:lvl4pPr marL="1592634" indent="-227519" eaLnBrk="0" hangingPunct="0">
              <a:defRPr b="1">
                <a:solidFill>
                  <a:schemeClr val="tx1"/>
                </a:solidFill>
                <a:latin typeface="Arial" pitchFamily="34" charset="0"/>
              </a:defRPr>
            </a:lvl4pPr>
            <a:lvl5pPr marL="2047674" indent="-227519" eaLnBrk="0" hangingPunct="0">
              <a:defRPr b="1">
                <a:solidFill>
                  <a:schemeClr val="tx1"/>
                </a:solidFill>
                <a:latin typeface="Arial" pitchFamily="34" charset="0"/>
              </a:defRPr>
            </a:lvl5pPr>
            <a:lvl6pPr marL="2502712" indent="-227519" eaLnBrk="0" fontAlgn="base" hangingPunct="0">
              <a:spcBef>
                <a:spcPct val="0"/>
              </a:spcBef>
              <a:spcAft>
                <a:spcPct val="0"/>
              </a:spcAft>
              <a:defRPr b="1">
                <a:solidFill>
                  <a:schemeClr val="tx1"/>
                </a:solidFill>
                <a:latin typeface="Arial" pitchFamily="34" charset="0"/>
              </a:defRPr>
            </a:lvl6pPr>
            <a:lvl7pPr marL="2957753" indent="-227519" eaLnBrk="0" fontAlgn="base" hangingPunct="0">
              <a:spcBef>
                <a:spcPct val="0"/>
              </a:spcBef>
              <a:spcAft>
                <a:spcPct val="0"/>
              </a:spcAft>
              <a:defRPr b="1">
                <a:solidFill>
                  <a:schemeClr val="tx1"/>
                </a:solidFill>
                <a:latin typeface="Arial" pitchFamily="34" charset="0"/>
              </a:defRPr>
            </a:lvl7pPr>
            <a:lvl8pPr marL="3412790" indent="-227519" eaLnBrk="0" fontAlgn="base" hangingPunct="0">
              <a:spcBef>
                <a:spcPct val="0"/>
              </a:spcBef>
              <a:spcAft>
                <a:spcPct val="0"/>
              </a:spcAft>
              <a:defRPr b="1">
                <a:solidFill>
                  <a:schemeClr val="tx1"/>
                </a:solidFill>
                <a:latin typeface="Arial" pitchFamily="34" charset="0"/>
              </a:defRPr>
            </a:lvl8pPr>
            <a:lvl9pPr marL="3867829" indent="-227519" eaLnBrk="0" fontAlgn="base" hangingPunct="0">
              <a:spcBef>
                <a:spcPct val="0"/>
              </a:spcBef>
              <a:spcAft>
                <a:spcPct val="0"/>
              </a:spcAft>
              <a:defRPr b="1">
                <a:solidFill>
                  <a:schemeClr val="tx1"/>
                </a:solidFill>
                <a:latin typeface="Arial" pitchFamily="34" charset="0"/>
              </a:defRPr>
            </a:lvl9pPr>
          </a:lstStyle>
          <a:p>
            <a:pPr eaLnBrk="1" hangingPunct="1">
              <a:defRPr/>
            </a:pPr>
            <a:fld id="{E743BB86-BDD4-4538-91AA-B0AF524303B9}" type="slidenum">
              <a:rPr lang="zh-TW" altLang="en-US" smtClean="0"/>
              <a:pPr eaLnBrk="1" hangingPunct="1">
                <a:defRPr/>
              </a:pPr>
              <a:t>16</a:t>
            </a:fld>
            <a:endParaRPr lang="zh-TW" altLang="en-US"/>
          </a:p>
        </p:txBody>
      </p:sp>
    </p:spTree>
    <p:extLst>
      <p:ext uri="{BB962C8B-B14F-4D97-AF65-F5344CB8AC3E}">
        <p14:creationId xmlns:p14="http://schemas.microsoft.com/office/powerpoint/2010/main" val="47142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xfrm>
            <a:off x="1158875" y="1238250"/>
            <a:ext cx="4456113" cy="3343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98308"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defRPr>
            </a:lvl1pPr>
            <a:lvl2pPr marL="739439" indent="-284400" eaLnBrk="0" hangingPunct="0">
              <a:defRPr b="1">
                <a:solidFill>
                  <a:schemeClr val="tx1"/>
                </a:solidFill>
                <a:latin typeface="Arial" pitchFamily="34" charset="0"/>
              </a:defRPr>
            </a:lvl2pPr>
            <a:lvl3pPr marL="1137599" indent="-227519" eaLnBrk="0" hangingPunct="0">
              <a:defRPr b="1">
                <a:solidFill>
                  <a:schemeClr val="tx1"/>
                </a:solidFill>
                <a:latin typeface="Arial" pitchFamily="34" charset="0"/>
              </a:defRPr>
            </a:lvl3pPr>
            <a:lvl4pPr marL="1592634" indent="-227519" eaLnBrk="0" hangingPunct="0">
              <a:defRPr b="1">
                <a:solidFill>
                  <a:schemeClr val="tx1"/>
                </a:solidFill>
                <a:latin typeface="Arial" pitchFamily="34" charset="0"/>
              </a:defRPr>
            </a:lvl4pPr>
            <a:lvl5pPr marL="2047674" indent="-227519" eaLnBrk="0" hangingPunct="0">
              <a:defRPr b="1">
                <a:solidFill>
                  <a:schemeClr val="tx1"/>
                </a:solidFill>
                <a:latin typeface="Arial" pitchFamily="34" charset="0"/>
              </a:defRPr>
            </a:lvl5pPr>
            <a:lvl6pPr marL="2502712" indent="-227519" eaLnBrk="0" fontAlgn="base" hangingPunct="0">
              <a:spcBef>
                <a:spcPct val="0"/>
              </a:spcBef>
              <a:spcAft>
                <a:spcPct val="0"/>
              </a:spcAft>
              <a:defRPr b="1">
                <a:solidFill>
                  <a:schemeClr val="tx1"/>
                </a:solidFill>
                <a:latin typeface="Arial" pitchFamily="34" charset="0"/>
              </a:defRPr>
            </a:lvl6pPr>
            <a:lvl7pPr marL="2957753" indent="-227519" eaLnBrk="0" fontAlgn="base" hangingPunct="0">
              <a:spcBef>
                <a:spcPct val="0"/>
              </a:spcBef>
              <a:spcAft>
                <a:spcPct val="0"/>
              </a:spcAft>
              <a:defRPr b="1">
                <a:solidFill>
                  <a:schemeClr val="tx1"/>
                </a:solidFill>
                <a:latin typeface="Arial" pitchFamily="34" charset="0"/>
              </a:defRPr>
            </a:lvl7pPr>
            <a:lvl8pPr marL="3412790" indent="-227519" eaLnBrk="0" fontAlgn="base" hangingPunct="0">
              <a:spcBef>
                <a:spcPct val="0"/>
              </a:spcBef>
              <a:spcAft>
                <a:spcPct val="0"/>
              </a:spcAft>
              <a:defRPr b="1">
                <a:solidFill>
                  <a:schemeClr val="tx1"/>
                </a:solidFill>
                <a:latin typeface="Arial" pitchFamily="34" charset="0"/>
              </a:defRPr>
            </a:lvl8pPr>
            <a:lvl9pPr marL="3867829" indent="-227519" eaLnBrk="0" fontAlgn="base" hangingPunct="0">
              <a:spcBef>
                <a:spcPct val="0"/>
              </a:spcBef>
              <a:spcAft>
                <a:spcPct val="0"/>
              </a:spcAft>
              <a:defRPr b="1">
                <a:solidFill>
                  <a:schemeClr val="tx1"/>
                </a:solidFill>
                <a:latin typeface="Arial" pitchFamily="34" charset="0"/>
              </a:defRPr>
            </a:lvl9pPr>
          </a:lstStyle>
          <a:p>
            <a:pPr eaLnBrk="1" hangingPunct="1">
              <a:defRPr/>
            </a:pPr>
            <a:fld id="{E743BB86-BDD4-4538-91AA-B0AF524303B9}" type="slidenum">
              <a:rPr lang="zh-TW" altLang="en-US" smtClean="0"/>
              <a:pPr eaLnBrk="1" hangingPunct="1">
                <a:defRPr/>
              </a:pPr>
              <a:t>31</a:t>
            </a:fld>
            <a:endParaRPr lang="zh-TW" altLang="en-US"/>
          </a:p>
        </p:txBody>
      </p:sp>
    </p:spTree>
    <p:extLst>
      <p:ext uri="{BB962C8B-B14F-4D97-AF65-F5344CB8AC3E}">
        <p14:creationId xmlns:p14="http://schemas.microsoft.com/office/powerpoint/2010/main" val="156814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按一下以編輯母片副標題樣式</a:t>
            </a:r>
            <a:endParaRPr lang="en-US" dirty="0"/>
          </a:p>
        </p:txBody>
      </p:sp>
      <p:sp>
        <p:nvSpPr>
          <p:cNvPr id="4" name="Date Placeholder 3"/>
          <p:cNvSpPr>
            <a:spLocks noGrp="1"/>
          </p:cNvSpPr>
          <p:nvPr>
            <p:ph type="dt" sz="half" idx="10"/>
          </p:nvPr>
        </p:nvSpPr>
        <p:spPr/>
        <p:txBody>
          <a:bodyPr/>
          <a:lstStyle/>
          <a:p>
            <a:fld id="{66769CF5-8FBC-4C1C-A442-1982C0F89225}" type="datetime1">
              <a:rPr lang="zh-TW" altLang="en-US" smtClean="0">
                <a:solidFill>
                  <a:prstClr val="black">
                    <a:tint val="75000"/>
                  </a:prstClr>
                </a:solidFill>
              </a:rPr>
              <a:t>2022/9/30</a:t>
            </a:fld>
            <a:endParaRPr lang="zh-TW"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4181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3360AB4-FB60-4EDE-AEA3-6AE8C1EB05EC}" type="datetime1">
              <a:rPr lang="zh-TW" altLang="en-US" smtClean="0">
                <a:solidFill>
                  <a:prstClr val="black">
                    <a:tint val="75000"/>
                  </a:prstClr>
                </a:solidFill>
              </a:rPr>
              <a:t>2022/9/30</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7203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81CCB01-7AC2-40AE-BB87-4C96CF52A4C9}" type="datetime1">
              <a:rPr lang="zh-TW" altLang="en-US" smtClean="0">
                <a:solidFill>
                  <a:prstClr val="black">
                    <a:tint val="75000"/>
                  </a:prstClr>
                </a:solidFill>
              </a:rPr>
              <a:t>2022/9/30</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2864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ABB1D0FC-91B8-4555-9C30-8DCF4284FE30}" type="datetime1">
              <a:rPr lang="zh-TW" altLang="en-US" smtClean="0"/>
              <a:t>2022/9/30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889137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90C8BC3-322A-4368-AA51-0AFB9F815DCD}" type="datetime1">
              <a:rPr lang="zh-TW" altLang="en-US" smtClean="0"/>
              <a:t>2022/9/30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3143100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0F60745-D2EE-4017-AC04-F4EC34C09ABC}" type="datetime1">
              <a:rPr lang="zh-TW" altLang="en-US" smtClean="0"/>
              <a:t>2022/9/30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381483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F6FB8F83-AEFB-4852-BB3E-0B82D1C8C627}" type="datetime1">
              <a:rPr lang="zh-TW" altLang="en-US" smtClean="0"/>
              <a:t>2022/9/30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1245345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B13E17B-9137-4CD2-B194-87A88C20955E}" type="datetime1">
              <a:rPr lang="zh-TW" altLang="en-US" smtClean="0"/>
              <a:t>2022/9/30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354522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37557970-30CC-4FA5-80CD-4C5564D14F2C}" type="datetime1">
              <a:rPr lang="zh-TW" altLang="en-US" smtClean="0"/>
              <a:t>2022/9/30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752892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4BF46-E4A1-4754-9C4F-D7FF4CBDEDC5}" type="datetime1">
              <a:rPr lang="zh-TW" altLang="en-US" smtClean="0"/>
              <a:t>2022/9/30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918942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2C3FA6A0-837C-451B-A40E-670F92AAF176}" type="datetime1">
              <a:rPr lang="zh-TW" altLang="en-US" smtClean="0"/>
              <a:t>2022/9/30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5827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0E533A7-8D14-48DE-B316-9ED587F37DE6}" type="datetime1">
              <a:rPr lang="zh-TW" altLang="en-US" smtClean="0">
                <a:solidFill>
                  <a:prstClr val="black">
                    <a:tint val="75000"/>
                  </a:prstClr>
                </a:solidFill>
              </a:rPr>
              <a:t>2022/9/30</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31386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7C80A60-A9BB-45DE-8071-60699A2124CB}" type="datetime1">
              <a:rPr lang="zh-TW" altLang="en-US" smtClean="0"/>
              <a:t>2022/9/30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942772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BDC5CA7-2F69-4E18-8800-B66EFF924C81}" type="datetime1">
              <a:rPr lang="zh-TW" altLang="en-US" smtClean="0"/>
              <a:t>2022/9/30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736938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15713D5-E91C-4DFC-9B4C-DE4143C033F8}" type="datetime1">
              <a:rPr lang="zh-TW" altLang="en-US" smtClean="0"/>
              <a:t>2022/9/30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256859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D1AC0155-10C9-40A0-A64C-76EC7058408A}" type="datetime1">
              <a:rPr lang="zh-TW" altLang="en-US" smtClean="0">
                <a:solidFill>
                  <a:prstClr val="black">
                    <a:tint val="75000"/>
                  </a:prstClr>
                </a:solidFill>
              </a:rPr>
              <a:t>2022/9/30</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1759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11E8AFF-A601-42E0-A5C2-39DBD8864E64}" type="datetime1">
              <a:rPr lang="zh-TW" altLang="en-US" smtClean="0">
                <a:solidFill>
                  <a:prstClr val="black">
                    <a:tint val="75000"/>
                  </a:prstClr>
                </a:solidFill>
              </a:rPr>
              <a:t>2022/9/30</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7793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0DFD0CB-F04F-4BBD-8783-41885FC5A2F9}" type="datetime1">
              <a:rPr lang="zh-TW" altLang="en-US" smtClean="0">
                <a:solidFill>
                  <a:prstClr val="black">
                    <a:tint val="75000"/>
                  </a:prstClr>
                </a:solidFill>
              </a:rPr>
              <a:t>2022/9/30</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0144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76690D3-4E70-4934-9224-26927D067A21}" type="datetime1">
              <a:rPr lang="zh-TW" altLang="en-US" smtClean="0">
                <a:solidFill>
                  <a:prstClr val="black">
                    <a:tint val="75000"/>
                  </a:prstClr>
                </a:solidFill>
              </a:rPr>
              <a:t>2022/9/30</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6137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E598C-4CA6-4437-B13A-27656EA737A4}" type="datetime1">
              <a:rPr lang="zh-TW" altLang="en-US" smtClean="0">
                <a:solidFill>
                  <a:prstClr val="black">
                    <a:tint val="75000"/>
                  </a:prstClr>
                </a:solidFill>
              </a:rPr>
              <a:t>2022/9/30</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4643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AD279D9-CBA5-4CF2-8CD7-EBD44A985397}" type="datetime1">
              <a:rPr lang="zh-TW" altLang="en-US" smtClean="0">
                <a:solidFill>
                  <a:prstClr val="black">
                    <a:tint val="75000"/>
                  </a:prstClr>
                </a:solidFill>
              </a:rPr>
              <a:t>2022/9/30</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5989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AEB41E9-9580-461E-8FB8-42907E0FB74C}" type="datetime1">
              <a:rPr lang="zh-TW" altLang="en-US" smtClean="0">
                <a:solidFill>
                  <a:prstClr val="black">
                    <a:tint val="75000"/>
                  </a:prstClr>
                </a:solidFill>
              </a:rPr>
              <a:t>2022/9/30</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7605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04ABD-ECC4-4F88-8BFD-326A0B6A0CD2}" type="datetime1">
              <a:rPr lang="zh-TW" altLang="en-US" smtClean="0"/>
              <a:t>2022/9/30</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11343551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D32C4-2709-453D-84AA-49D5F4D98E37}" type="datetime1">
              <a:rPr lang="zh-TW" altLang="en-US" smtClean="0"/>
              <a:t>2022/9/30</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53CA5-A163-48C8-8987-BDB0A544DF6C}" type="slidenum">
              <a:rPr lang="zh-TW" altLang="en-US" smtClean="0"/>
              <a:t>‹#›</a:t>
            </a:fld>
            <a:endParaRPr lang="zh-TW" altLang="en-US"/>
          </a:p>
        </p:txBody>
      </p:sp>
    </p:spTree>
    <p:extLst>
      <p:ext uri="{BB962C8B-B14F-4D97-AF65-F5344CB8AC3E}">
        <p14:creationId xmlns:p14="http://schemas.microsoft.com/office/powerpoint/2010/main" val="13946667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htaiwan.net/WorkingHoliday/" TargetMode="External"/><Relationship Id="rId2" Type="http://schemas.openxmlformats.org/officeDocument/2006/relationships/hyperlink" Target="https://iyouth.youthhub.tw/" TargetMode="Externa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W9IabJRD_sY" TargetMode="External"/><Relationship Id="rId7" Type="http://schemas.openxmlformats.org/officeDocument/2006/relationships/image" Target="../media/image25.jp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hyperlink" Target="https://ydahub.tw/" TargetMode="External"/><Relationship Id="rId7" Type="http://schemas.openxmlformats.org/officeDocument/2006/relationships/image" Target="../media/image29.png"/><Relationship Id="rId2" Type="http://schemas.openxmlformats.org/officeDocument/2006/relationships/hyperlink" Target="http://youth-resources.yda.gov.tw/" TargetMode="Externa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s://young.cloud.ncnu.edu.tw/SignUp"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3.svg"/><Relationship Id="rId5" Type="http://schemas.openxmlformats.org/officeDocument/2006/relationships/image" Target="../media/image32.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6.jpg"/><Relationship Id="rId5" Type="http://schemas.openxmlformats.org/officeDocument/2006/relationships/image" Target="../media/image35.jp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7.png"/><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hyperlink" Target="https://pse.is/4daz2k" TargetMode="External"/><Relationship Id="rId5" Type="http://schemas.openxmlformats.org/officeDocument/2006/relationships/hyperlink" Target="https://youthtravel.tw/" TargetMode="External"/><Relationship Id="rId4" Type="http://schemas.openxmlformats.org/officeDocument/2006/relationships/hyperlink" Target="https://yopc.yda.gov.tw/"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jpg"/><Relationship Id="rId7" Type="http://schemas.openxmlformats.org/officeDocument/2006/relationships/image" Target="../media/image49.png"/><Relationship Id="rId2" Type="http://schemas.openxmlformats.org/officeDocument/2006/relationships/image" Target="../media/image44.JPG"/><Relationship Id="rId1" Type="http://schemas.openxmlformats.org/officeDocument/2006/relationships/slideLayout" Target="../slideLayouts/slideLayout13.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png"/><Relationship Id="rId9"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hvolunteer.yda.gov.tw/" TargetMode="External"/><Relationship Id="rId1" Type="http://schemas.openxmlformats.org/officeDocument/2006/relationships/slideLayout" Target="../slideLayouts/slideLayout13.xml"/><Relationship Id="rId5" Type="http://schemas.openxmlformats.org/officeDocument/2006/relationships/hyperlink" Target="https://yopc.yda.gov.tw/" TargetMode="External"/><Relationship Id="rId4" Type="http://schemas.openxmlformats.org/officeDocument/2006/relationships/hyperlink" Target="https://vol.mohw.gov.tw/"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iyouth.youthhub.tw/" TargetMode="External"/><Relationship Id="rId7" Type="http://schemas.openxmlformats.org/officeDocument/2006/relationships/image" Target="../media/image10.png"/><Relationship Id="rId2" Type="http://schemas.openxmlformats.org/officeDocument/2006/relationships/hyperlink" Target="https://youthtravel.tw/" TargetMode="External"/><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hyperlink" Target="http://www.taiwanngo.tw/"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s://nchdb.boch.gov.tw/talent" TargetMode="External"/><Relationship Id="rId1" Type="http://schemas.openxmlformats.org/officeDocument/2006/relationships/slideLayout" Target="../slideLayouts/slideLayout13.xml"/><Relationship Id="rId6" Type="http://schemas.openxmlformats.org/officeDocument/2006/relationships/hyperlink" Target="https://communitytaiwan.moc.gov.tw/talent/" TargetMode="External"/><Relationship Id="rId5" Type="http://schemas.openxmlformats.org/officeDocument/2006/relationships/image" Target="../media/image12.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ich.yda.gov.tw/"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s://communitytaiwan.moc.gov.tw/talent/" TargetMode="External"/><Relationship Id="rId7" Type="http://schemas.openxmlformats.org/officeDocument/2006/relationships/image" Target="../media/image16.jpg"/><Relationship Id="rId2" Type="http://schemas.openxmlformats.org/officeDocument/2006/relationships/hyperlink" Target="https://youthtravel.tw/" TargetMode="External"/><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276" y="4553521"/>
            <a:ext cx="125423" cy="98110"/>
          </a:xfrm>
          <a:prstGeom prst="rect">
            <a:avLst/>
          </a:prstGeom>
        </p:spPr>
      </p:pic>
      <p:sp>
        <p:nvSpPr>
          <p:cNvPr id="3" name="投影片編號版面配置區 2"/>
          <p:cNvSpPr>
            <a:spLocks noGrp="1"/>
          </p:cNvSpPr>
          <p:nvPr>
            <p:ph type="sldNum" sz="quarter" idx="12"/>
          </p:nvPr>
        </p:nvSpPr>
        <p:spPr/>
        <p:txBody>
          <a:bodyPr/>
          <a:lstStyle/>
          <a:p>
            <a:fld id="{5B08F00B-614C-4B06-B488-C16F6AE7F06C}" type="slidenum">
              <a:rPr lang="zh-TW" altLang="en-US" smtClean="0">
                <a:solidFill>
                  <a:prstClr val="black">
                    <a:tint val="75000"/>
                  </a:prstClr>
                </a:solidFill>
              </a:rPr>
              <a:pPr/>
              <a:t>1</a:t>
            </a:fld>
            <a:endParaRPr lang="zh-TW" altLang="en-US" dirty="0">
              <a:solidFill>
                <a:prstClr val="black">
                  <a:tint val="75000"/>
                </a:prstClr>
              </a:solidFill>
            </a:endParaRPr>
          </a:p>
        </p:txBody>
      </p:sp>
      <p:pic>
        <p:nvPicPr>
          <p:cNvPr id="5" name="圖片 4"/>
          <p:cNvPicPr>
            <a:picLocks noChangeAspect="1"/>
          </p:cNvPicPr>
          <p:nvPr/>
        </p:nvPicPr>
        <p:blipFill rotWithShape="1">
          <a:blip r:embed="rId5" cstate="print">
            <a:extLst>
              <a:ext uri="{28A0092B-C50C-407E-A947-70E740481C1C}">
                <a14:useLocalDpi xmlns:a14="http://schemas.microsoft.com/office/drawing/2010/main" val="0"/>
              </a:ext>
            </a:extLst>
          </a:blip>
          <a:srcRect l="-679" t="21015" r="679" b="34155"/>
          <a:stretch/>
        </p:blipFill>
        <p:spPr>
          <a:xfrm>
            <a:off x="6457950" y="5358824"/>
            <a:ext cx="3059516" cy="997527"/>
          </a:xfrm>
          <a:prstGeom prst="rect">
            <a:avLst/>
          </a:prstGeom>
        </p:spPr>
      </p:pic>
      <p:sp>
        <p:nvSpPr>
          <p:cNvPr id="10" name="副標題 1">
            <a:extLst>
              <a:ext uri="{FF2B5EF4-FFF2-40B4-BE49-F238E27FC236}">
                <a16:creationId xmlns:a16="http://schemas.microsoft.com/office/drawing/2014/main" id="{79C83A55-7E72-49B8-B061-411B68407A7C}"/>
              </a:ext>
            </a:extLst>
          </p:cNvPr>
          <p:cNvSpPr txBox="1">
            <a:spLocks/>
          </p:cNvSpPr>
          <p:nvPr/>
        </p:nvSpPr>
        <p:spPr>
          <a:xfrm>
            <a:off x="2660295" y="4400838"/>
            <a:ext cx="3997402" cy="59286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pPr>
            <a:r>
              <a:rPr lang="zh-TW" altLang="en-US" sz="2800" b="1" dirty="0">
                <a:solidFill>
                  <a:srgbClr val="002060"/>
                </a:solidFill>
                <a:latin typeface="華康圓體 Std W7" panose="02000700000000000000" pitchFamily="50" charset="-120"/>
                <a:ea typeface="華康圓體 Std W7" panose="02000700000000000000" pitchFamily="50" charset="-120"/>
              </a:rPr>
              <a:t>教育部青年發展署</a:t>
            </a:r>
          </a:p>
        </p:txBody>
      </p:sp>
    </p:spTree>
    <p:extLst>
      <p:ext uri="{BB962C8B-B14F-4D97-AF65-F5344CB8AC3E}">
        <p14:creationId xmlns:p14="http://schemas.microsoft.com/office/powerpoint/2010/main" val="423424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659470" cy="750539"/>
            <a:chOff x="1907704" y="-243408"/>
            <a:chExt cx="8171710"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33945"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八</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其他類型</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10</a:t>
            </a:fld>
            <a:endParaRPr lang="zh-TW" altLang="en-US" dirty="0"/>
          </a:p>
        </p:txBody>
      </p:sp>
      <p:sp>
        <p:nvSpPr>
          <p:cNvPr id="20" name="矩形: 圓角 19">
            <a:extLst>
              <a:ext uri="{FF2B5EF4-FFF2-40B4-BE49-F238E27FC236}">
                <a16:creationId xmlns:a16="http://schemas.microsoft.com/office/drawing/2014/main" id="{E99CBA75-AB11-42D8-8B9A-8E9DACCE1A8E}"/>
              </a:ext>
            </a:extLst>
          </p:cNvPr>
          <p:cNvSpPr/>
          <p:nvPr/>
        </p:nvSpPr>
        <p:spPr>
          <a:xfrm>
            <a:off x="880045" y="2152971"/>
            <a:ext cx="7539553" cy="4405860"/>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FA84B4C4-F567-4024-AFB9-089A761B274B}"/>
              </a:ext>
            </a:extLst>
          </p:cNvPr>
          <p:cNvSpPr/>
          <p:nvPr/>
        </p:nvSpPr>
        <p:spPr>
          <a:xfrm>
            <a:off x="1040861" y="2295490"/>
            <a:ext cx="7217922" cy="4174321"/>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內容版面配置區 2">
            <a:extLst>
              <a:ext uri="{FF2B5EF4-FFF2-40B4-BE49-F238E27FC236}">
                <a16:creationId xmlns:a16="http://schemas.microsoft.com/office/drawing/2014/main" id="{54D9E88B-E3AE-4D8C-9AFD-235A8A609F74}"/>
              </a:ext>
            </a:extLst>
          </p:cNvPr>
          <p:cNvSpPr txBox="1">
            <a:spLocks/>
          </p:cNvSpPr>
          <p:nvPr/>
        </p:nvSpPr>
        <p:spPr bwMode="gray">
          <a:xfrm>
            <a:off x="2179200" y="1574169"/>
            <a:ext cx="5186801" cy="43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defTabSz="685800">
              <a:spcBef>
                <a:spcPts val="900"/>
              </a:spcBef>
              <a:buClr>
                <a:srgbClr val="424456"/>
              </a:buClr>
              <a:defRPr/>
            </a:pPr>
            <a:r>
              <a:rPr lang="zh-TW" altLang="en-US" b="1" kern="0" dirty="0">
                <a:latin typeface="微軟正黑體" panose="020B0604030504040204" pitchFamily="34" charset="-120"/>
                <a:ea typeface="微軟正黑體" panose="020B0604030504040204" pitchFamily="34" charset="-120"/>
              </a:rPr>
              <a:t>自行規劃符合體驗學習精神之內容</a:t>
            </a:r>
            <a:endParaRPr lang="en-US" altLang="zh-TW" b="1" kern="0" dirty="0">
              <a:solidFill>
                <a:srgbClr val="000099"/>
              </a:solidFill>
              <a:ea typeface="微軟正黑體" panose="020B0604030504040204" pitchFamily="34" charset="-120"/>
            </a:endParaRPr>
          </a:p>
        </p:txBody>
      </p:sp>
      <p:sp>
        <p:nvSpPr>
          <p:cNvPr id="23"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4774170" y="5535680"/>
            <a:ext cx="3328969" cy="90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nSpc>
                <a:spcPts val="3000"/>
              </a:lnSpc>
              <a:spcBef>
                <a:spcPts val="0"/>
              </a:spcBef>
              <a:buClr>
                <a:srgbClr val="424456"/>
              </a:buClr>
              <a:buNone/>
            </a:pPr>
            <a:endParaRPr lang="en-US" altLang="zh-TW" sz="2400" b="1" kern="0" dirty="0">
              <a:solidFill>
                <a:sysClr val="windowText" lastClr="000000"/>
              </a:solidFill>
              <a:latin typeface="微軟正黑體" panose="020B0604030504040204" pitchFamily="34" charset="-120"/>
              <a:ea typeface="微軟正黑體" panose="020B0604030504040204" pitchFamily="34" charset="-120"/>
            </a:endParaRPr>
          </a:p>
          <a:p>
            <a:pPr marL="0" indent="177800" algn="ctr">
              <a:lnSpc>
                <a:spcPts val="3000"/>
              </a:lnSpc>
              <a:spcBef>
                <a:spcPts val="600"/>
              </a:spcBef>
              <a:buClr>
                <a:srgbClr val="424456"/>
              </a:buClr>
              <a:buNone/>
            </a:pPr>
            <a:r>
              <a:rPr lang="en-US" altLang="zh-TW" sz="1700" dirty="0">
                <a:hlinkClick r:id="rId2"/>
              </a:rPr>
              <a:t>https://iyouth.youthhub.tw</a:t>
            </a:r>
            <a:endParaRPr lang="en-US" altLang="zh-TW" sz="1700" kern="0" dirty="0">
              <a:solidFill>
                <a:prstClr val="black"/>
              </a:solidFill>
              <a:ea typeface="微軟正黑體" panose="020B0604030504040204" pitchFamily="34" charset="-120"/>
            </a:endParaRPr>
          </a:p>
        </p:txBody>
      </p:sp>
      <p:sp>
        <p:nvSpPr>
          <p:cNvPr id="24" name="Text Box 8">
            <a:extLst>
              <a:ext uri="{FF2B5EF4-FFF2-40B4-BE49-F238E27FC236}">
                <a16:creationId xmlns:a16="http://schemas.microsoft.com/office/drawing/2014/main" id="{23F2AFED-750C-489F-93E1-2FE5A36D2077}"/>
              </a:ext>
            </a:extLst>
          </p:cNvPr>
          <p:cNvSpPr txBox="1">
            <a:spLocks noChangeArrowheads="1"/>
          </p:cNvSpPr>
          <p:nvPr/>
        </p:nvSpPr>
        <p:spPr bwMode="gray">
          <a:xfrm>
            <a:off x="4277816" y="2338124"/>
            <a:ext cx="3938635" cy="322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85738" indent="-185738" algn="ctr">
              <a:buClr>
                <a:srgbClr val="424456"/>
              </a:buClr>
              <a:buNone/>
              <a:defRPr/>
            </a:pPr>
            <a:r>
              <a:rPr lang="zh-TW" altLang="en-US" sz="2000" b="1" kern="0" dirty="0">
                <a:solidFill>
                  <a:sysClr val="windowText" lastClr="000000"/>
                </a:solidFill>
                <a:ea typeface="微軟正黑體" panose="020B0604030504040204" pitchFamily="34" charset="-120"/>
              </a:rPr>
              <a:t>青年度假打工計畫</a:t>
            </a:r>
            <a:r>
              <a:rPr lang="en-US" altLang="zh-TW" sz="2000" b="1" kern="0" dirty="0">
                <a:solidFill>
                  <a:sysClr val="windowText" lastClr="000000"/>
                </a:solidFill>
                <a:ea typeface="微軟正黑體" panose="020B0604030504040204" pitchFamily="34" charset="-120"/>
              </a:rPr>
              <a:t>—</a:t>
            </a:r>
          </a:p>
          <a:p>
            <a:pPr marL="185738" indent="-185738" algn="ctr">
              <a:buClr>
                <a:srgbClr val="424456"/>
              </a:buClr>
              <a:buNone/>
              <a:defRPr/>
            </a:pPr>
            <a:r>
              <a:rPr lang="zh-TW" altLang="en-US" sz="2000" b="1" kern="0" dirty="0">
                <a:solidFill>
                  <a:sysClr val="windowText" lastClr="000000"/>
                </a:solidFill>
                <a:ea typeface="微軟正黑體" panose="020B0604030504040204" pitchFamily="34" charset="-120"/>
              </a:rPr>
              <a:t>  </a:t>
            </a:r>
            <a:r>
              <a:rPr lang="zh-TW" altLang="en-US" sz="1800" b="1" kern="0" dirty="0">
                <a:solidFill>
                  <a:sysClr val="windowText" lastClr="000000"/>
                </a:solidFill>
                <a:ea typeface="微軟正黑體" panose="020B0604030504040204" pitchFamily="34" charset="-120"/>
              </a:rPr>
              <a:t>台灣青年</a:t>
            </a:r>
            <a:r>
              <a:rPr lang="en-US" altLang="zh-TW" sz="1800" b="1" kern="0" dirty="0">
                <a:solidFill>
                  <a:sysClr val="windowText" lastClr="000000"/>
                </a:solidFill>
                <a:ea typeface="微軟正黑體" panose="020B0604030504040204" pitchFamily="34" charset="-120"/>
              </a:rPr>
              <a:t>Fun</a:t>
            </a:r>
            <a:r>
              <a:rPr lang="zh-TW" altLang="en-US" sz="1800" b="1" kern="0" dirty="0">
                <a:solidFill>
                  <a:sysClr val="windowText" lastClr="000000"/>
                </a:solidFill>
                <a:ea typeface="微軟正黑體" panose="020B0604030504040204" pitchFamily="34" charset="-120"/>
              </a:rPr>
              <a:t>眼世界網站</a:t>
            </a:r>
            <a:r>
              <a:rPr lang="en-US" altLang="zh-TW" sz="1700" dirty="0">
                <a:latin typeface="微軟正黑體" panose="020B0604030504040204" pitchFamily="34" charset="-120"/>
                <a:ea typeface="微軟正黑體" panose="020B0604030504040204" pitchFamily="34" charset="-120"/>
                <a:hlinkClick r:id="rId3"/>
              </a:rPr>
              <a:t>https://www.youthtaiwan.net/WorkingHoliday/</a:t>
            </a:r>
            <a:endParaRPr lang="en-US" altLang="zh-TW" sz="1700" kern="0" dirty="0">
              <a:solidFill>
                <a:sysClr val="windowText" lastClr="000000"/>
              </a:solidFill>
              <a:latin typeface="微軟正黑體" panose="020B0604030504040204" pitchFamily="34" charset="-120"/>
              <a:ea typeface="微軟正黑體" panose="020B0604030504040204" pitchFamily="34" charset="-120"/>
            </a:endParaRPr>
          </a:p>
          <a:p>
            <a:pPr marL="177800" indent="0" defTabSz="685800">
              <a:lnSpc>
                <a:spcPts val="2400"/>
              </a:lnSpc>
              <a:spcBef>
                <a:spcPts val="600"/>
              </a:spcBef>
              <a:buClr>
                <a:srgbClr val="424456"/>
              </a:buClr>
              <a:buNone/>
              <a:defRPr/>
            </a:pPr>
            <a:r>
              <a:rPr lang="zh-TW" altLang="en-US" sz="1800" kern="0" dirty="0">
                <a:solidFill>
                  <a:sysClr val="windowText" lastClr="000000"/>
                </a:solidFill>
                <a:ea typeface="微軟正黑體" panose="020B0604030504040204" pitchFamily="34" charset="-120"/>
              </a:rPr>
              <a:t>外交部與其他國家洽簽度假打工協議，以「度假為主，打工為輔」之青年深度文化探索及國際交流計畫。使我國青年赴世界各國深度體驗不同文化及生活方式，累積人生經歷、拓展國際視野。</a:t>
            </a:r>
          </a:p>
        </p:txBody>
      </p:sp>
      <p:sp>
        <p:nvSpPr>
          <p:cNvPr id="11" name="內容版面配置區 2">
            <a:extLst>
              <a:ext uri="{FF2B5EF4-FFF2-40B4-BE49-F238E27FC236}">
                <a16:creationId xmlns:a16="http://schemas.microsoft.com/office/drawing/2014/main" id="{0F2A4EAD-233B-4D19-8E04-ACCF7055732F}"/>
              </a:ext>
            </a:extLst>
          </p:cNvPr>
          <p:cNvSpPr txBox="1">
            <a:spLocks/>
          </p:cNvSpPr>
          <p:nvPr/>
        </p:nvSpPr>
        <p:spPr bwMode="gray">
          <a:xfrm>
            <a:off x="1293962" y="2506993"/>
            <a:ext cx="2849376" cy="225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defTabSz="685800">
              <a:lnSpc>
                <a:spcPts val="2500"/>
              </a:lnSpc>
              <a:spcBef>
                <a:spcPts val="0"/>
              </a:spcBef>
              <a:buClr>
                <a:srgbClr val="424456"/>
              </a:buClr>
              <a:buNone/>
              <a:defRPr/>
            </a:pPr>
            <a:r>
              <a:rPr lang="zh-TW" altLang="en-US" sz="1800" kern="0" dirty="0">
                <a:ea typeface="微軟正黑體" panose="020B0604030504040204" pitchFamily="34" charset="-120"/>
              </a:rPr>
              <a:t>可規劃度假打工、打工換宿，或在壯遊行程裡同時擔任志工、達人見習過程也可在當地社區從事志願服務，透過各種多元的方式，進行更豐富的體驗與學習。</a:t>
            </a:r>
            <a:endParaRPr lang="en-US" altLang="zh-TW" sz="1800" kern="0" dirty="0">
              <a:ea typeface="微軟正黑體" panose="020B0604030504040204" pitchFamily="34" charset="-120"/>
            </a:endParaRPr>
          </a:p>
        </p:txBody>
      </p:sp>
      <p:pic>
        <p:nvPicPr>
          <p:cNvPr id="7" name="圖片 6">
            <a:extLst>
              <a:ext uri="{FF2B5EF4-FFF2-40B4-BE49-F238E27FC236}">
                <a16:creationId xmlns:a16="http://schemas.microsoft.com/office/drawing/2014/main" id="{0C47BE37-16C6-4059-AAE3-E830B96789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689" y="5558206"/>
            <a:ext cx="3328969" cy="572699"/>
          </a:xfrm>
          <a:prstGeom prst="rect">
            <a:avLst/>
          </a:prstGeom>
        </p:spPr>
      </p:pic>
      <p:pic>
        <p:nvPicPr>
          <p:cNvPr id="9" name="圖片 8">
            <a:extLst>
              <a:ext uri="{FF2B5EF4-FFF2-40B4-BE49-F238E27FC236}">
                <a16:creationId xmlns:a16="http://schemas.microsoft.com/office/drawing/2014/main" id="{721253DD-9D32-438F-A4B3-E9DA52975B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0478" y="4755161"/>
            <a:ext cx="2082322" cy="1561037"/>
          </a:xfrm>
          <a:prstGeom prst="rect">
            <a:avLst/>
          </a:prstGeom>
          <a:effectLst>
            <a:softEdge rad="63500"/>
          </a:effectLst>
        </p:spPr>
      </p:pic>
    </p:spTree>
    <p:extLst>
      <p:ext uri="{BB962C8B-B14F-4D97-AF65-F5344CB8AC3E}">
        <p14:creationId xmlns:p14="http://schemas.microsoft.com/office/powerpoint/2010/main" val="2294342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560204" y="570789"/>
            <a:ext cx="7059795" cy="702000"/>
            <a:chOff x="1907704" y="-243408"/>
            <a:chExt cx="5817555" cy="936000"/>
          </a:xfrm>
        </p:grpSpPr>
        <p:sp>
          <p:nvSpPr>
            <p:cNvPr id="10" name="手繪多邊形 9"/>
            <p:cNvSpPr/>
            <p:nvPr/>
          </p:nvSpPr>
          <p:spPr>
            <a:xfrm>
              <a:off x="1907704" y="-243408"/>
              <a:ext cx="587174"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34123" y="-175568"/>
              <a:ext cx="5191136"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九</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線上課程</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p:txBody>
          <a:bodyPr/>
          <a:lstStyle/>
          <a:p>
            <a:fld id="{D6C53CA5-A163-48C8-8987-BDB0A544DF6C}" type="slidenum">
              <a:rPr lang="zh-TW" altLang="en-US" smtClean="0"/>
              <a:t>11</a:t>
            </a:fld>
            <a:endParaRPr lang="zh-TW" altLang="en-US"/>
          </a:p>
        </p:txBody>
      </p:sp>
      <p:sp>
        <p:nvSpPr>
          <p:cNvPr id="8" name="Text Box 8">
            <a:extLst>
              <a:ext uri="{FF2B5EF4-FFF2-40B4-BE49-F238E27FC236}">
                <a16:creationId xmlns:a16="http://schemas.microsoft.com/office/drawing/2014/main" id="{31415EFD-C217-4BA2-A3F0-FF2E007EC244}"/>
              </a:ext>
            </a:extLst>
          </p:cNvPr>
          <p:cNvSpPr txBox="1">
            <a:spLocks noChangeArrowheads="1"/>
          </p:cNvSpPr>
          <p:nvPr/>
        </p:nvSpPr>
        <p:spPr bwMode="gray">
          <a:xfrm>
            <a:off x="1272759" y="1632672"/>
            <a:ext cx="2557919" cy="45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ctr">
              <a:lnSpc>
                <a:spcPts val="3000"/>
              </a:lnSpc>
              <a:spcBef>
                <a:spcPts val="0"/>
              </a:spcBef>
              <a:buClr>
                <a:srgbClr val="424456"/>
              </a:buClr>
              <a:buNone/>
            </a:pPr>
            <a:r>
              <a:rPr lang="zh-TW" altLang="en-US" sz="2400" b="1" dirty="0">
                <a:latin typeface="微軟正黑體" panose="020B0604030504040204" pitchFamily="34" charset="-120"/>
                <a:ea typeface="微軟正黑體" panose="020B0604030504040204" pitchFamily="34" charset="-120"/>
                <a:sym typeface="Wingdings 2" panose="05020102010507070707" pitchFamily="18" charset="2"/>
              </a:rPr>
              <a:t>企劃撰寫及反思</a:t>
            </a:r>
            <a:endParaRPr lang="en-US" altLang="zh-TW" sz="1800" dirty="0">
              <a:solidFill>
                <a:srgbClr val="3333CC"/>
              </a:solidFill>
              <a:latin typeface="微軟正黑體" panose="020B0604030504040204" pitchFamily="34" charset="-120"/>
              <a:ea typeface="微軟正黑體" panose="020B0604030504040204" pitchFamily="34" charset="-120"/>
            </a:endParaRPr>
          </a:p>
        </p:txBody>
      </p:sp>
      <p:sp>
        <p:nvSpPr>
          <p:cNvPr id="12" name="Text Box 8">
            <a:extLst>
              <a:ext uri="{FF2B5EF4-FFF2-40B4-BE49-F238E27FC236}">
                <a16:creationId xmlns:a16="http://schemas.microsoft.com/office/drawing/2014/main" id="{8598AC59-9A32-4DA2-AD74-FB63EB1DB077}"/>
              </a:ext>
            </a:extLst>
          </p:cNvPr>
          <p:cNvSpPr txBox="1">
            <a:spLocks noChangeArrowheads="1"/>
          </p:cNvSpPr>
          <p:nvPr/>
        </p:nvSpPr>
        <p:spPr bwMode="gray">
          <a:xfrm>
            <a:off x="4979973" y="1631949"/>
            <a:ext cx="3631720"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85725" indent="-85725" algn="ctr">
              <a:lnSpc>
                <a:spcPts val="3000"/>
              </a:lnSpc>
              <a:spcBef>
                <a:spcPts val="0"/>
              </a:spcBef>
              <a:buClr>
                <a:srgbClr val="424456"/>
              </a:buClr>
              <a:buNone/>
              <a:tabLst>
                <a:tab pos="180975" algn="l"/>
              </a:tabLst>
            </a:pPr>
            <a:r>
              <a:rPr lang="zh-TW" altLang="en-US" sz="2400" b="1" dirty="0">
                <a:latin typeface="微軟正黑體" panose="020B0604030504040204" pitchFamily="34" charset="-120"/>
                <a:ea typeface="微軟正黑體" panose="020B0604030504040204" pitchFamily="34" charset="-120"/>
                <a:sym typeface="Wingdings 2" panose="05020102010507070707" pitchFamily="18" charset="2"/>
              </a:rPr>
              <a:t>參與計畫青年經驗分享</a:t>
            </a:r>
            <a:endParaRPr lang="en-US" altLang="zh-TW" sz="2400" kern="0" dirty="0">
              <a:solidFill>
                <a:prstClr val="black"/>
              </a:solidFill>
              <a:ea typeface="微軟正黑體" panose="020B0604030504040204" pitchFamily="34" charset="-120"/>
            </a:endParaRPr>
          </a:p>
        </p:txBody>
      </p:sp>
      <p:pic>
        <p:nvPicPr>
          <p:cNvPr id="14" name="圖片 13">
            <a:extLst>
              <a:ext uri="{FF2B5EF4-FFF2-40B4-BE49-F238E27FC236}">
                <a16:creationId xmlns:a16="http://schemas.microsoft.com/office/drawing/2014/main" id="{A7FE0B75-4A21-43E8-955C-832590253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481" y="2744379"/>
            <a:ext cx="3397937" cy="1834613"/>
          </a:xfrm>
          <a:prstGeom prst="rect">
            <a:avLst/>
          </a:prstGeom>
          <a:ln>
            <a:solidFill>
              <a:schemeClr val="tx1"/>
            </a:solidFill>
          </a:ln>
        </p:spPr>
      </p:pic>
      <p:sp>
        <p:nvSpPr>
          <p:cNvPr id="15" name="Text Box 8">
            <a:extLst>
              <a:ext uri="{FF2B5EF4-FFF2-40B4-BE49-F238E27FC236}">
                <a16:creationId xmlns:a16="http://schemas.microsoft.com/office/drawing/2014/main" id="{31FC8BE8-0062-40D8-A9CE-6439860A6341}"/>
              </a:ext>
            </a:extLst>
          </p:cNvPr>
          <p:cNvSpPr txBox="1">
            <a:spLocks noChangeArrowheads="1"/>
          </p:cNvSpPr>
          <p:nvPr/>
        </p:nvSpPr>
        <p:spPr bwMode="gray">
          <a:xfrm>
            <a:off x="681548" y="2112048"/>
            <a:ext cx="3890452" cy="4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180975">
              <a:lnSpc>
                <a:spcPts val="3000"/>
              </a:lnSpc>
              <a:spcBef>
                <a:spcPts val="0"/>
              </a:spcBef>
              <a:buClr>
                <a:srgbClr val="424456"/>
              </a:buClr>
              <a:buNone/>
            </a:pPr>
            <a:r>
              <a:rPr lang="en-US" altLang="zh-TW" sz="1800" b="1" dirty="0">
                <a:solidFill>
                  <a:srgbClr val="3333FF"/>
                </a:solidFill>
                <a:latin typeface="微軟正黑體" panose="020B0604030504040204" pitchFamily="34" charset="-120"/>
                <a:ea typeface="微軟正黑體" panose="020B0604030504040204" pitchFamily="34" charset="-120"/>
                <a:hlinkClick r:id="rId3">
                  <a:extLst>
                    <a:ext uri="{A12FA001-AC4F-418D-AE19-62706E023703}">
                      <ahyp:hlinkClr xmlns:ahyp="http://schemas.microsoft.com/office/drawing/2018/hyperlinkcolor" val="tx"/>
                    </a:ext>
                  </a:extLst>
                </a:hlinkClick>
              </a:rPr>
              <a:t>https://youtu.be/W9IabJRD_sY</a:t>
            </a:r>
            <a:endParaRPr lang="en-US" altLang="zh-TW" sz="1800" b="1" dirty="0">
              <a:solidFill>
                <a:srgbClr val="3333FF"/>
              </a:solidFill>
              <a:latin typeface="微軟正黑體" panose="020B0604030504040204" pitchFamily="34" charset="-120"/>
              <a:ea typeface="微軟正黑體" panose="020B0604030504040204" pitchFamily="34" charset="-120"/>
            </a:endParaRPr>
          </a:p>
        </p:txBody>
      </p:sp>
      <p:sp>
        <p:nvSpPr>
          <p:cNvPr id="16" name="Text Box 8">
            <a:extLst>
              <a:ext uri="{FF2B5EF4-FFF2-40B4-BE49-F238E27FC236}">
                <a16:creationId xmlns:a16="http://schemas.microsoft.com/office/drawing/2014/main" id="{314E1DEC-4C53-4E67-A297-C83AB6002E83}"/>
              </a:ext>
            </a:extLst>
          </p:cNvPr>
          <p:cNvSpPr txBox="1">
            <a:spLocks noChangeArrowheads="1"/>
          </p:cNvSpPr>
          <p:nvPr/>
        </p:nvSpPr>
        <p:spPr bwMode="gray">
          <a:xfrm>
            <a:off x="4785568" y="2071671"/>
            <a:ext cx="3826125" cy="4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nSpc>
                <a:spcPts val="3000"/>
              </a:lnSpc>
              <a:spcBef>
                <a:spcPts val="0"/>
              </a:spcBef>
              <a:buClr>
                <a:srgbClr val="424456"/>
              </a:buClr>
              <a:buNone/>
            </a:pPr>
            <a:r>
              <a:rPr lang="en-US" altLang="zh-TW" sz="1800" b="1" dirty="0">
                <a:solidFill>
                  <a:srgbClr val="3333FF"/>
                </a:solidFill>
                <a:latin typeface="微軟正黑體" panose="020B0604030504040204" pitchFamily="34" charset="-120"/>
                <a:ea typeface="微軟正黑體" panose="020B0604030504040204" pitchFamily="34" charset="-120"/>
              </a:rPr>
              <a:t>https://youtu.be/qo5MkF1v4bM</a:t>
            </a:r>
          </a:p>
        </p:txBody>
      </p:sp>
      <p:pic>
        <p:nvPicPr>
          <p:cNvPr id="17" name="圖片 16">
            <a:extLst>
              <a:ext uri="{FF2B5EF4-FFF2-40B4-BE49-F238E27FC236}">
                <a16:creationId xmlns:a16="http://schemas.microsoft.com/office/drawing/2014/main" id="{BC006FF1-C51B-465F-B51C-84790A7FD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1696" y="4947563"/>
            <a:ext cx="1231254" cy="1231254"/>
          </a:xfrm>
          <a:prstGeom prst="rect">
            <a:avLst/>
          </a:prstGeom>
        </p:spPr>
      </p:pic>
      <p:pic>
        <p:nvPicPr>
          <p:cNvPr id="7" name="圖片 6">
            <a:extLst>
              <a:ext uri="{FF2B5EF4-FFF2-40B4-BE49-F238E27FC236}">
                <a16:creationId xmlns:a16="http://schemas.microsoft.com/office/drawing/2014/main" id="{01EBD7E4-9986-4830-9150-1A8BEF7926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5257" y="2735812"/>
            <a:ext cx="3139234" cy="1757216"/>
          </a:xfrm>
          <a:prstGeom prst="rect">
            <a:avLst/>
          </a:prstGeom>
          <a:effectLst>
            <a:softEdge rad="12700"/>
          </a:effectLst>
        </p:spPr>
      </p:pic>
      <p:pic>
        <p:nvPicPr>
          <p:cNvPr id="18" name="圖片 17">
            <a:extLst>
              <a:ext uri="{FF2B5EF4-FFF2-40B4-BE49-F238E27FC236}">
                <a16:creationId xmlns:a16="http://schemas.microsoft.com/office/drawing/2014/main" id="{EFF5BDF4-554E-4005-99B1-FB7494732D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0191" y="4673662"/>
            <a:ext cx="2871116" cy="1690468"/>
          </a:xfrm>
          <a:prstGeom prst="rect">
            <a:avLst/>
          </a:prstGeom>
          <a:effectLst>
            <a:softEdge rad="50800"/>
          </a:effectLst>
        </p:spPr>
      </p:pic>
      <p:pic>
        <p:nvPicPr>
          <p:cNvPr id="20" name="圖片 19">
            <a:extLst>
              <a:ext uri="{FF2B5EF4-FFF2-40B4-BE49-F238E27FC236}">
                <a16:creationId xmlns:a16="http://schemas.microsoft.com/office/drawing/2014/main" id="{E759D72D-AFF7-44AD-B017-C0DB6A41C6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6650" y="4910915"/>
            <a:ext cx="1215961" cy="1215961"/>
          </a:xfrm>
          <a:prstGeom prst="rect">
            <a:avLst/>
          </a:prstGeom>
        </p:spPr>
      </p:pic>
    </p:spTree>
    <p:extLst>
      <p:ext uri="{BB962C8B-B14F-4D97-AF65-F5344CB8AC3E}">
        <p14:creationId xmlns:p14="http://schemas.microsoft.com/office/powerpoint/2010/main" val="600260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29" y="511196"/>
            <a:ext cx="7582018" cy="750539"/>
            <a:chOff x="1907704" y="-243408"/>
            <a:chExt cx="8202878"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65113"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十</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其他參考資訊</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12</a:t>
            </a:fld>
            <a:endParaRPr lang="zh-TW" altLang="en-US" dirty="0"/>
          </a:p>
        </p:txBody>
      </p:sp>
      <p:sp>
        <p:nvSpPr>
          <p:cNvPr id="23"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630330" y="2199773"/>
            <a:ext cx="4036860" cy="241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82563" indent="-182563" algn="ctr">
              <a:buClr>
                <a:srgbClr val="424456"/>
              </a:buClr>
              <a:buNone/>
              <a:defRPr/>
            </a:pPr>
            <a:r>
              <a:rPr lang="zh-TW" altLang="en-US" sz="2200" b="1" kern="0" dirty="0">
                <a:solidFill>
                  <a:sysClr val="windowText" lastClr="000000"/>
                </a:solidFill>
                <a:ea typeface="微軟正黑體" panose="020B0604030504040204" pitchFamily="34" charset="-120"/>
              </a:rPr>
              <a:t>青年第一讚</a:t>
            </a:r>
            <a:r>
              <a:rPr lang="en-US" altLang="zh-TW" sz="2200" b="1" kern="0" dirty="0">
                <a:solidFill>
                  <a:sysClr val="windowText" lastClr="000000"/>
                </a:solidFill>
                <a:ea typeface="微軟正黑體" panose="020B0604030504040204" pitchFamily="34" charset="-120"/>
              </a:rPr>
              <a:t>Youth First</a:t>
            </a:r>
          </a:p>
          <a:p>
            <a:pPr marL="182563" indent="-88900" algn="ctr">
              <a:buClr>
                <a:srgbClr val="424456"/>
              </a:buClr>
              <a:buNone/>
              <a:defRPr/>
            </a:pPr>
            <a:r>
              <a:rPr lang="zh-TW" altLang="en-US" sz="1800" b="1" kern="0" dirty="0">
                <a:solidFill>
                  <a:sysClr val="windowText" lastClr="000000"/>
                </a:solidFill>
                <a:latin typeface="微軟正黑體" panose="020B0604030504040204" pitchFamily="34" charset="-120"/>
                <a:ea typeface="微軟正黑體" panose="020B0604030504040204" pitchFamily="34" charset="-120"/>
              </a:rPr>
              <a:t> </a:t>
            </a:r>
            <a:r>
              <a:rPr lang="en-US" altLang="zh-TW" sz="1700" kern="0" dirty="0">
                <a:solidFill>
                  <a:sysClr val="windowText" lastClr="000000"/>
                </a:solidFill>
                <a:latin typeface="微軟正黑體" panose="020B0604030504040204" pitchFamily="34" charset="-120"/>
                <a:ea typeface="微軟正黑體" panose="020B0604030504040204" pitchFamily="34" charset="-120"/>
                <a:hlinkClick r:id="rId2"/>
              </a:rPr>
              <a:t>http://youth-resources.yda.gov.tw/</a:t>
            </a:r>
            <a:endParaRPr lang="en-US" altLang="zh-TW" sz="1700" b="1" kern="0" dirty="0">
              <a:solidFill>
                <a:sysClr val="windowText" lastClr="000000"/>
              </a:solidFill>
              <a:latin typeface="微軟正黑體" panose="020B0604030504040204" pitchFamily="34" charset="-120"/>
              <a:ea typeface="微軟正黑體" panose="020B0604030504040204" pitchFamily="34" charset="-120"/>
            </a:endParaRPr>
          </a:p>
          <a:p>
            <a:pPr marL="182563" indent="3175">
              <a:lnSpc>
                <a:spcPts val="2500"/>
              </a:lnSpc>
              <a:spcBef>
                <a:spcPts val="600"/>
              </a:spcBef>
              <a:buClr>
                <a:srgbClr val="424456"/>
              </a:buClr>
              <a:buNone/>
              <a:defRPr/>
            </a:pPr>
            <a:r>
              <a:rPr lang="zh-TW" altLang="en-US" sz="1800" kern="0" dirty="0">
                <a:solidFill>
                  <a:sysClr val="windowText" lastClr="000000"/>
                </a:solidFill>
                <a:ea typeface="微軟正黑體" panose="020B0604030504040204" pitchFamily="34" charset="-120"/>
              </a:rPr>
              <a:t>青年署彙集中央部會及地方政府與青年有關的計畫與資源，主題資源包含職涯發展、創業經營、社會福利、地方創生、藝文生活、公共參與、國際連結、健康促進。</a:t>
            </a:r>
            <a:endParaRPr lang="en-US" altLang="zh-TW" sz="1800" kern="0" dirty="0">
              <a:solidFill>
                <a:sysClr val="windowText" lastClr="000000"/>
              </a:solidFill>
              <a:ea typeface="微軟正黑體" panose="020B0604030504040204" pitchFamily="34" charset="-120"/>
            </a:endParaRPr>
          </a:p>
        </p:txBody>
      </p:sp>
      <p:sp>
        <p:nvSpPr>
          <p:cNvPr id="24" name="Text Box 8">
            <a:extLst>
              <a:ext uri="{FF2B5EF4-FFF2-40B4-BE49-F238E27FC236}">
                <a16:creationId xmlns:a16="http://schemas.microsoft.com/office/drawing/2014/main" id="{23F2AFED-750C-489F-93E1-2FE5A36D2077}"/>
              </a:ext>
            </a:extLst>
          </p:cNvPr>
          <p:cNvSpPr txBox="1">
            <a:spLocks noChangeArrowheads="1"/>
          </p:cNvSpPr>
          <p:nvPr/>
        </p:nvSpPr>
        <p:spPr bwMode="gray">
          <a:xfrm>
            <a:off x="5352051" y="2894030"/>
            <a:ext cx="3347283" cy="197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177800" algn="ctr">
              <a:lnSpc>
                <a:spcPts val="3000"/>
              </a:lnSpc>
              <a:spcBef>
                <a:spcPct val="0"/>
              </a:spcBef>
              <a:buClrTx/>
              <a:buSzTx/>
              <a:buNone/>
            </a:pPr>
            <a:r>
              <a:rPr lang="en-US" altLang="zh-TW" sz="2000" dirty="0">
                <a:hlinkClick r:id="rId3"/>
              </a:rPr>
              <a:t>https://ydahub.tw/</a:t>
            </a:r>
            <a:r>
              <a:rPr lang="zh-TW" altLang="en-US" sz="2000" dirty="0"/>
              <a:t> </a:t>
            </a:r>
            <a:endParaRPr lang="en-US" altLang="zh-TW" sz="2000" b="1" kern="0" dirty="0">
              <a:solidFill>
                <a:sysClr val="windowText" lastClr="000000"/>
              </a:solidFill>
              <a:ea typeface="微軟正黑體" panose="020B0604030504040204" pitchFamily="34" charset="-120"/>
            </a:endParaRPr>
          </a:p>
          <a:p>
            <a:pPr marL="0" indent="0" algn="just">
              <a:lnSpc>
                <a:spcPts val="3000"/>
              </a:lnSpc>
              <a:spcBef>
                <a:spcPct val="0"/>
              </a:spcBef>
              <a:buClrTx/>
              <a:buSzTx/>
              <a:buNone/>
            </a:pPr>
            <a:r>
              <a:rPr lang="zh-TW" altLang="en-US" sz="1800" kern="0" dirty="0">
                <a:solidFill>
                  <a:sysClr val="windowText" lastClr="000000"/>
                </a:solidFill>
                <a:latin typeface="微軟正黑體" panose="020B0604030504040204" pitchFamily="34" charset="-120"/>
                <a:ea typeface="微軟正黑體" panose="020B0604030504040204" pitchFamily="34" charset="-120"/>
              </a:rPr>
              <a:t>「超牆青年」集結了青年署為青年規劃的達人直播</a:t>
            </a:r>
            <a:r>
              <a:rPr lang="en-US" altLang="zh-TW" sz="1800" kern="0" dirty="0">
                <a:solidFill>
                  <a:sysClr val="windowText" lastClr="000000"/>
                </a:solidFill>
                <a:latin typeface="微軟正黑體" panose="020B0604030504040204" pitchFamily="34" charset="-120"/>
                <a:ea typeface="微軟正黑體" panose="020B0604030504040204" pitchFamily="34" charset="-120"/>
              </a:rPr>
              <a:t>(</a:t>
            </a:r>
            <a:r>
              <a:rPr lang="zh-TW" altLang="en-US" sz="1800" kern="0" dirty="0">
                <a:solidFill>
                  <a:sysClr val="windowText" lastClr="000000"/>
                </a:solidFill>
                <a:latin typeface="微軟正黑體" panose="020B0604030504040204" pitchFamily="34" charset="-120"/>
                <a:ea typeface="微軟正黑體" panose="020B0604030504040204" pitchFamily="34" charset="-120"/>
              </a:rPr>
              <a:t>超牆</a:t>
            </a:r>
            <a:r>
              <a:rPr lang="en-US" altLang="zh-TW" sz="1800" kern="0" dirty="0" err="1">
                <a:solidFill>
                  <a:sysClr val="windowText" lastClr="000000"/>
                </a:solidFill>
                <a:latin typeface="微軟正黑體" panose="020B0604030504040204" pitchFamily="34" charset="-120"/>
                <a:ea typeface="微軟正黑體" panose="020B0604030504040204" pitchFamily="34" charset="-120"/>
              </a:rPr>
              <a:t>TuesDay</a:t>
            </a:r>
            <a:r>
              <a:rPr lang="en-US" altLang="zh-TW" sz="1800" kern="0" dirty="0">
                <a:solidFill>
                  <a:sysClr val="windowText" lastClr="000000"/>
                </a:solidFill>
                <a:latin typeface="微軟正黑體" panose="020B0604030504040204" pitchFamily="34" charset="-120"/>
                <a:ea typeface="微軟正黑體" panose="020B0604030504040204" pitchFamily="34" charset="-120"/>
              </a:rPr>
              <a:t>)</a:t>
            </a:r>
            <a:r>
              <a:rPr lang="zh-TW" altLang="en-US" sz="1800" kern="0" dirty="0">
                <a:solidFill>
                  <a:sysClr val="windowText" lastClr="000000"/>
                </a:solidFill>
                <a:latin typeface="微軟正黑體" panose="020B0604030504040204" pitchFamily="34" charset="-120"/>
                <a:ea typeface="微軟正黑體" panose="020B0604030504040204" pitchFamily="34" charset="-120"/>
              </a:rPr>
              <a:t>、培訓課程等資源，為青年交流學習的園地。</a:t>
            </a:r>
            <a:endParaRPr lang="en-US" altLang="zh-CN" sz="1800" kern="0" dirty="0">
              <a:solidFill>
                <a:sysClr val="windowText" lastClr="000000"/>
              </a:solidFill>
              <a:latin typeface="微軟正黑體" panose="020B0604030504040204" pitchFamily="34" charset="-120"/>
              <a:ea typeface="微軟正黑體" panose="020B0604030504040204" pitchFamily="34" charset="-120"/>
            </a:endParaRPr>
          </a:p>
        </p:txBody>
      </p:sp>
      <p:pic>
        <p:nvPicPr>
          <p:cNvPr id="11" name="圖片 10">
            <a:extLst>
              <a:ext uri="{FF2B5EF4-FFF2-40B4-BE49-F238E27FC236}">
                <a16:creationId xmlns:a16="http://schemas.microsoft.com/office/drawing/2014/main" id="{5EDD731B-236E-4B51-98EC-02A4086C9D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568" y="1285569"/>
            <a:ext cx="1721251" cy="682476"/>
          </a:xfrm>
          <a:prstGeom prst="rect">
            <a:avLst/>
          </a:prstGeom>
          <a:gradFill>
            <a:gsLst>
              <a:gs pos="34410">
                <a:srgbClr val="D8E7F5">
                  <a:alpha val="48000"/>
                  <a:lumMod val="56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2" name="矩形 11">
            <a:extLst>
              <a:ext uri="{FF2B5EF4-FFF2-40B4-BE49-F238E27FC236}">
                <a16:creationId xmlns:a16="http://schemas.microsoft.com/office/drawing/2014/main" id="{088A7EDB-A9FB-40F2-BA9E-50FA65D94DF3}"/>
              </a:ext>
            </a:extLst>
          </p:cNvPr>
          <p:cNvSpPr/>
          <p:nvPr/>
        </p:nvSpPr>
        <p:spPr>
          <a:xfrm>
            <a:off x="3651165" y="1470926"/>
            <a:ext cx="2303941" cy="438582"/>
          </a:xfrm>
          <a:prstGeom prst="rect">
            <a:avLst/>
          </a:prstGeom>
          <a:noFill/>
        </p:spPr>
        <p:txBody>
          <a:bodyPr wrap="square" lIns="68580" tIns="34290" rIns="68580" bIns="34290">
            <a:spAutoFit/>
          </a:bodyPr>
          <a:lstStyle/>
          <a:p>
            <a:pPr algn="ctr"/>
            <a:r>
              <a:rPr lang="zh-TW" altLang="en-US" sz="2400" b="1"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其他參考資訊</a:t>
            </a:r>
          </a:p>
        </p:txBody>
      </p:sp>
      <p:pic>
        <p:nvPicPr>
          <p:cNvPr id="15" name="圖片 14">
            <a:extLst>
              <a:ext uri="{FF2B5EF4-FFF2-40B4-BE49-F238E27FC236}">
                <a16:creationId xmlns:a16="http://schemas.microsoft.com/office/drawing/2014/main" id="{CE994B8F-C66D-4078-BC5C-3A4479690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9599" y="2199773"/>
            <a:ext cx="1732188" cy="652483"/>
          </a:xfrm>
          <a:prstGeom prst="rect">
            <a:avLst/>
          </a:prstGeom>
        </p:spPr>
      </p:pic>
      <p:sp>
        <p:nvSpPr>
          <p:cNvPr id="16" name="內容版面配置區 2">
            <a:extLst>
              <a:ext uri="{FF2B5EF4-FFF2-40B4-BE49-F238E27FC236}">
                <a16:creationId xmlns:a16="http://schemas.microsoft.com/office/drawing/2014/main" id="{3DCA3E10-FFD1-4D59-BF30-142FC6147E7E}"/>
              </a:ext>
            </a:extLst>
          </p:cNvPr>
          <p:cNvSpPr txBox="1">
            <a:spLocks/>
          </p:cNvSpPr>
          <p:nvPr/>
        </p:nvSpPr>
        <p:spPr bwMode="gray">
          <a:xfrm>
            <a:off x="2038672" y="5330206"/>
            <a:ext cx="4185841" cy="92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Bef>
                <a:spcPts val="0"/>
              </a:spcBef>
              <a:buClr>
                <a:srgbClr val="424456"/>
              </a:buClr>
              <a:buNone/>
              <a:defRPr/>
            </a:pPr>
            <a:r>
              <a:rPr lang="zh-TW" altLang="en-US" sz="2200" b="1" kern="0" dirty="0">
                <a:latin typeface="微軟正黑體" panose="020B0604030504040204" pitchFamily="34" charset="-120"/>
                <a:ea typeface="微軟正黑體" panose="020B0604030504040204" pitchFamily="34" charset="-120"/>
              </a:rPr>
              <a:t>青年體驗學習計畫學長姐故事</a:t>
            </a:r>
            <a:endParaRPr lang="en-US" altLang="zh-TW" sz="2200" b="1" kern="0" dirty="0">
              <a:latin typeface="微軟正黑體" panose="020B0604030504040204" pitchFamily="34" charset="-120"/>
              <a:ea typeface="微軟正黑體" panose="020B0604030504040204" pitchFamily="34" charset="-120"/>
            </a:endParaRPr>
          </a:p>
          <a:p>
            <a:pPr marL="0" indent="177800" algn="ctr">
              <a:spcBef>
                <a:spcPts val="0"/>
              </a:spcBef>
              <a:buClr>
                <a:srgbClr val="424456"/>
              </a:buClr>
              <a:buNone/>
              <a:defRPr/>
            </a:pPr>
            <a:r>
              <a:rPr lang="zh-TW" altLang="en-US" sz="2200" b="1" kern="0" dirty="0">
                <a:latin typeface="微軟正黑體" panose="020B0604030504040204" pitchFamily="34" charset="-120"/>
                <a:ea typeface="微軟正黑體" panose="020B0604030504040204" pitchFamily="34" charset="-120"/>
              </a:rPr>
              <a:t>                               </a:t>
            </a:r>
            <a:endParaRPr lang="en-US" altLang="zh-TW" sz="2200" b="1" kern="0" dirty="0">
              <a:latin typeface="微軟正黑體" panose="020B0604030504040204" pitchFamily="34" charset="-120"/>
              <a:ea typeface="微軟正黑體" panose="020B0604030504040204" pitchFamily="34" charset="-120"/>
            </a:endParaRPr>
          </a:p>
          <a:p>
            <a:pPr marL="0" indent="177800" algn="ctr">
              <a:lnSpc>
                <a:spcPts val="1500"/>
              </a:lnSpc>
              <a:spcBef>
                <a:spcPts val="0"/>
              </a:spcBef>
              <a:buClr>
                <a:srgbClr val="424456"/>
              </a:buClr>
              <a:buNone/>
              <a:defRPr/>
            </a:pPr>
            <a:r>
              <a:rPr lang="zh-TW" altLang="en-US" sz="2200" b="1" kern="0" dirty="0">
                <a:latin typeface="微軟正黑體" panose="020B0604030504040204" pitchFamily="34" charset="-120"/>
                <a:ea typeface="微軟正黑體" panose="020B0604030504040204" pitchFamily="34" charset="-120"/>
              </a:rPr>
              <a:t>                            </a:t>
            </a:r>
            <a:r>
              <a:rPr lang="zh-TW" altLang="en-US" sz="2200" b="1" kern="0" dirty="0">
                <a:solidFill>
                  <a:srgbClr val="A22E00"/>
                </a:solidFill>
                <a:latin typeface="微軟正黑體" panose="020B0604030504040204" pitchFamily="34" charset="-120"/>
                <a:ea typeface="微軟正黑體" panose="020B0604030504040204" pitchFamily="34" charset="-120"/>
              </a:rPr>
              <a:t>影音專區</a:t>
            </a:r>
            <a:endParaRPr lang="en-US" altLang="zh-CN" sz="2200" b="1" kern="0" dirty="0">
              <a:solidFill>
                <a:srgbClr val="A22E00"/>
              </a:solidFill>
              <a:latin typeface="微軟正黑體" panose="020B0604030504040204" pitchFamily="34" charset="-120"/>
              <a:ea typeface="微軟正黑體" panose="020B0604030504040204" pitchFamily="34" charset="-120"/>
            </a:endParaRPr>
          </a:p>
          <a:p>
            <a:pPr marL="538163" indent="-269875" algn="just" defTabSz="685800">
              <a:lnSpc>
                <a:spcPts val="2500"/>
              </a:lnSpc>
              <a:spcBef>
                <a:spcPts val="450"/>
              </a:spcBef>
              <a:buClr>
                <a:srgbClr val="424456"/>
              </a:buClr>
              <a:buNone/>
              <a:defRPr/>
            </a:pPr>
            <a:endParaRPr lang="en-US" altLang="zh-TW" sz="1400" b="1" kern="0" dirty="0">
              <a:solidFill>
                <a:sysClr val="windowText" lastClr="000000"/>
              </a:solidFill>
              <a:ea typeface="微軟正黑體" panose="020B0604030504040204" pitchFamily="34" charset="-120"/>
            </a:endParaRPr>
          </a:p>
          <a:p>
            <a:pPr marL="179388" indent="0" defTabSz="685800">
              <a:lnSpc>
                <a:spcPts val="2600"/>
              </a:lnSpc>
              <a:spcBef>
                <a:spcPts val="600"/>
              </a:spcBef>
              <a:buClr>
                <a:srgbClr val="424456"/>
              </a:buClr>
              <a:buNone/>
              <a:defRPr/>
            </a:pPr>
            <a:endParaRPr lang="en-US" altLang="zh-TW" sz="1400" b="1" kern="0" dirty="0">
              <a:solidFill>
                <a:sysClr val="windowText" lastClr="000000"/>
              </a:solidFill>
              <a:ea typeface="微軟正黑體" panose="020B0604030504040204" pitchFamily="34" charset="-120"/>
            </a:endParaRPr>
          </a:p>
        </p:txBody>
      </p:sp>
      <p:pic>
        <p:nvPicPr>
          <p:cNvPr id="3" name="圖片 2">
            <a:extLst>
              <a:ext uri="{FF2B5EF4-FFF2-40B4-BE49-F238E27FC236}">
                <a16:creationId xmlns:a16="http://schemas.microsoft.com/office/drawing/2014/main" id="{FBE1098F-C977-434C-A9F6-AFE49EB0C7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4571" y="5100286"/>
            <a:ext cx="1267499" cy="1267499"/>
          </a:xfrm>
          <a:prstGeom prst="rect">
            <a:avLst/>
          </a:prstGeom>
        </p:spPr>
      </p:pic>
      <p:pic>
        <p:nvPicPr>
          <p:cNvPr id="7" name="圖形 6">
            <a:extLst>
              <a:ext uri="{FF2B5EF4-FFF2-40B4-BE49-F238E27FC236}">
                <a16:creationId xmlns:a16="http://schemas.microsoft.com/office/drawing/2014/main" id="{6BE34003-47AF-4B04-A838-77A887AEC26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73512" y="4456281"/>
            <a:ext cx="1581365" cy="644005"/>
          </a:xfrm>
          <a:prstGeom prst="rect">
            <a:avLst/>
          </a:prstGeom>
          <a:effectLst>
            <a:glow rad="50800">
              <a:srgbClr val="3EAC8F">
                <a:alpha val="43922"/>
              </a:srgbClr>
            </a:glow>
          </a:effectLst>
        </p:spPr>
      </p:pic>
      <p:pic>
        <p:nvPicPr>
          <p:cNvPr id="19" name="圖片 18">
            <a:extLst>
              <a:ext uri="{FF2B5EF4-FFF2-40B4-BE49-F238E27FC236}">
                <a16:creationId xmlns:a16="http://schemas.microsoft.com/office/drawing/2014/main" id="{3AB53888-0A19-474B-8D04-6047B23FD0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6018" y="5734035"/>
            <a:ext cx="2095982" cy="512686"/>
          </a:xfrm>
          <a:prstGeom prst="rect">
            <a:avLst/>
          </a:prstGeom>
        </p:spPr>
      </p:pic>
    </p:spTree>
    <p:extLst>
      <p:ext uri="{BB962C8B-B14F-4D97-AF65-F5344CB8AC3E}">
        <p14:creationId xmlns:p14="http://schemas.microsoft.com/office/powerpoint/2010/main" val="167538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646826" y="597289"/>
            <a:ext cx="4179324" cy="702000"/>
            <a:chOff x="1907704" y="-243408"/>
            <a:chExt cx="5572432" cy="936000"/>
          </a:xfrm>
        </p:grpSpPr>
        <p:sp>
          <p:nvSpPr>
            <p:cNvPr id="8" name="手繪多邊形 7"/>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9" name="手繪多邊形 8"/>
            <p:cNvSpPr/>
            <p:nvPr/>
          </p:nvSpPr>
          <p:spPr>
            <a:xfrm>
              <a:off x="2845469" y="-184377"/>
              <a:ext cx="4634667"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一</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grpSp>
      <p:sp>
        <p:nvSpPr>
          <p:cNvPr id="4" name="投影片編號版面配置區 3"/>
          <p:cNvSpPr>
            <a:spLocks noGrp="1"/>
          </p:cNvSpPr>
          <p:nvPr>
            <p:ph type="sldNum" sz="quarter" idx="12"/>
          </p:nvPr>
        </p:nvSpPr>
        <p:spPr/>
        <p:txBody>
          <a:bodyPr/>
          <a:lstStyle/>
          <a:p>
            <a:fld id="{D6C53CA5-A163-48C8-8987-BDB0A544DF6C}" type="slidenum">
              <a:rPr lang="zh-TW" altLang="en-US" smtClean="0"/>
              <a:t>13</a:t>
            </a:fld>
            <a:endParaRPr lang="zh-TW" altLang="en-US"/>
          </a:p>
        </p:txBody>
      </p:sp>
      <p:sp>
        <p:nvSpPr>
          <p:cNvPr id="12" name="矩形 11">
            <a:extLst>
              <a:ext uri="{FF2B5EF4-FFF2-40B4-BE49-F238E27FC236}">
                <a16:creationId xmlns:a16="http://schemas.microsoft.com/office/drawing/2014/main" id="{B0CFEB8E-2F48-44CA-8427-7DA24149D65F}"/>
              </a:ext>
            </a:extLst>
          </p:cNvPr>
          <p:cNvSpPr/>
          <p:nvPr/>
        </p:nvSpPr>
        <p:spPr>
          <a:xfrm>
            <a:off x="1092011" y="1864703"/>
            <a:ext cx="2181040" cy="4302439"/>
          </a:xfrm>
          <a:prstGeom prst="rect">
            <a:avLst/>
          </a:prstGeom>
          <a:solidFill>
            <a:schemeClr val="accent2">
              <a:lumMod val="50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CBE0CC67-91EC-42BD-AD05-4CBDE0CA6A5C}"/>
              </a:ext>
            </a:extLst>
          </p:cNvPr>
          <p:cNvSpPr/>
          <p:nvPr/>
        </p:nvSpPr>
        <p:spPr>
          <a:xfrm>
            <a:off x="3428904" y="1864702"/>
            <a:ext cx="2286189" cy="4302439"/>
          </a:xfrm>
          <a:prstGeom prst="rect">
            <a:avLst/>
          </a:prstGeom>
          <a:solidFill>
            <a:schemeClr val="bg1">
              <a:lumMod val="50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6CBB25E6-B5BB-4B3C-B865-443216D634C0}"/>
              </a:ext>
            </a:extLst>
          </p:cNvPr>
          <p:cNvSpPr/>
          <p:nvPr/>
        </p:nvSpPr>
        <p:spPr>
          <a:xfrm>
            <a:off x="5870949" y="1864702"/>
            <a:ext cx="2181038" cy="4283052"/>
          </a:xfrm>
          <a:prstGeom prst="rect">
            <a:avLst/>
          </a:prstGeom>
          <a:solidFill>
            <a:schemeClr val="accent4">
              <a:lumMod val="50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5" name="資料庫圖表 4">
            <a:extLst>
              <a:ext uri="{FF2B5EF4-FFF2-40B4-BE49-F238E27FC236}">
                <a16:creationId xmlns:a16="http://schemas.microsoft.com/office/drawing/2014/main" id="{1BD24BB3-8B1C-43D6-99F3-D328E8F50EE9}"/>
              </a:ext>
            </a:extLst>
          </p:cNvPr>
          <p:cNvGraphicFramePr/>
          <p:nvPr>
            <p:extLst>
              <p:ext uri="{D42A27DB-BD31-4B8C-83A1-F6EECF244321}">
                <p14:modId xmlns:p14="http://schemas.microsoft.com/office/powerpoint/2010/main" val="3306037890"/>
              </p:ext>
            </p:extLst>
          </p:nvPr>
        </p:nvGraphicFramePr>
        <p:xfrm>
          <a:off x="1092011" y="1223941"/>
          <a:ext cx="6959977" cy="1747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文字方塊 14">
            <a:extLst>
              <a:ext uri="{FF2B5EF4-FFF2-40B4-BE49-F238E27FC236}">
                <a16:creationId xmlns:a16="http://schemas.microsoft.com/office/drawing/2014/main" id="{5D6344D9-DAE4-43B4-8898-12D56B79E6EA}"/>
              </a:ext>
            </a:extLst>
          </p:cNvPr>
          <p:cNvSpPr txBox="1"/>
          <p:nvPr/>
        </p:nvSpPr>
        <p:spPr>
          <a:xfrm>
            <a:off x="1333137" y="2533505"/>
            <a:ext cx="1718099" cy="1491819"/>
          </a:xfrm>
          <a:prstGeom prst="rect">
            <a:avLst/>
          </a:prstGeom>
          <a:noFill/>
        </p:spPr>
        <p:txBody>
          <a:bodyPr wrap="square" rtlCol="0">
            <a:spAutoFit/>
          </a:bodyPr>
          <a:lstStyle/>
          <a:p>
            <a:pPr marL="180975" lvl="0" indent="-180975" algn="just">
              <a:lnSpc>
                <a:spcPts val="2800"/>
              </a:lnSpc>
            </a:pP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rPr>
              <a:t>中華民國設有戶籍之</a:t>
            </a:r>
            <a:r>
              <a:rPr lang="zh-TW" altLang="en-US" b="1" dirty="0">
                <a:latin typeface="微軟正黑體" panose="020B0604030504040204" pitchFamily="34" charset="-120"/>
                <a:ea typeface="微軟正黑體" panose="020B0604030504040204" pitchFamily="34" charset="-120"/>
              </a:rPr>
              <a:t>高級中等學校應屆畢業生</a:t>
            </a:r>
            <a:endParaRPr lang="zh-TW" altLang="en-US" dirty="0">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15FA9E48-D5C0-4D15-9E01-B92846134716}"/>
              </a:ext>
            </a:extLst>
          </p:cNvPr>
          <p:cNvSpPr txBox="1"/>
          <p:nvPr/>
        </p:nvSpPr>
        <p:spPr>
          <a:xfrm>
            <a:off x="6143119" y="2832676"/>
            <a:ext cx="1800510" cy="414601"/>
          </a:xfrm>
          <a:prstGeom prst="rect">
            <a:avLst/>
          </a:prstGeom>
          <a:noFill/>
        </p:spPr>
        <p:txBody>
          <a:bodyPr wrap="square" rtlCol="0">
            <a:spAutoFit/>
          </a:bodyPr>
          <a:lstStyle/>
          <a:p>
            <a:pPr lvl="0" algn="just">
              <a:lnSpc>
                <a:spcPts val="2800"/>
              </a:lnSpc>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備妥申請資料</a:t>
            </a:r>
          </a:p>
        </p:txBody>
      </p:sp>
      <p:sp>
        <p:nvSpPr>
          <p:cNvPr id="19" name="文字方塊 18">
            <a:extLst>
              <a:ext uri="{FF2B5EF4-FFF2-40B4-BE49-F238E27FC236}">
                <a16:creationId xmlns:a16="http://schemas.microsoft.com/office/drawing/2014/main" id="{527F9510-038C-406C-A2B2-B6E655208963}"/>
              </a:ext>
            </a:extLst>
          </p:cNvPr>
          <p:cNvSpPr txBox="1"/>
          <p:nvPr/>
        </p:nvSpPr>
        <p:spPr>
          <a:xfrm>
            <a:off x="6154739" y="3247277"/>
            <a:ext cx="1718605" cy="1850891"/>
          </a:xfrm>
          <a:prstGeom prst="rect">
            <a:avLst/>
          </a:prstGeom>
          <a:noFill/>
        </p:spPr>
        <p:txBody>
          <a:bodyPr wrap="square" rtlCol="0">
            <a:spAutoFit/>
          </a:bodyPr>
          <a:lstStyle/>
          <a:p>
            <a:pPr marL="180975" lvl="0" indent="-180975" algn="just">
              <a:lnSpc>
                <a:spcPts val="2800"/>
              </a:lnSpc>
              <a:tabLst>
                <a:tab pos="180975" algn="l"/>
              </a:tabLst>
            </a:pP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於「青年教育與就業儲蓄帳戶方案」填報系統填寫與上傳</a:t>
            </a:r>
          </a:p>
        </p:txBody>
      </p:sp>
      <p:sp>
        <p:nvSpPr>
          <p:cNvPr id="21" name="文字方塊 20">
            <a:extLst>
              <a:ext uri="{FF2B5EF4-FFF2-40B4-BE49-F238E27FC236}">
                <a16:creationId xmlns:a16="http://schemas.microsoft.com/office/drawing/2014/main" id="{60EF2979-9C57-4F67-A29B-0A5978D5C456}"/>
              </a:ext>
            </a:extLst>
          </p:cNvPr>
          <p:cNvSpPr txBox="1"/>
          <p:nvPr/>
        </p:nvSpPr>
        <p:spPr>
          <a:xfrm>
            <a:off x="3671743" y="2832676"/>
            <a:ext cx="1800510" cy="1833259"/>
          </a:xfrm>
          <a:prstGeom prst="rect">
            <a:avLst/>
          </a:prstGeom>
          <a:noFill/>
        </p:spPr>
        <p:txBody>
          <a:bodyPr wrap="square" rtlCol="0">
            <a:spAutoFit/>
          </a:bodyPr>
          <a:lstStyle/>
          <a:p>
            <a:pPr lvl="0" algn="just">
              <a:lnSpc>
                <a:spcPts val="2800"/>
              </a:lnSpc>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申請書上傳</a:t>
            </a:r>
            <a:r>
              <a:rPr lang="en-US" altLang="zh-TW" b="1" dirty="0">
                <a:latin typeface="微軟正黑體" panose="020B0604030504040204" pitchFamily="34" charset="-120"/>
                <a:ea typeface="微軟正黑體" panose="020B0604030504040204" pitchFamily="34" charset="-120"/>
              </a:rPr>
              <a:t>:</a:t>
            </a:r>
          </a:p>
          <a:p>
            <a:pPr lvl="0" algn="just">
              <a:lnSpc>
                <a:spcPts val="2800"/>
              </a:lnSpc>
            </a:pPr>
            <a:r>
              <a:rPr lang="en-US" altLang="zh-TW" b="1" dirty="0">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兩種方式擇一</a:t>
            </a:r>
            <a:endParaRPr lang="en-US" altLang="zh-TW" b="1" dirty="0">
              <a:solidFill>
                <a:srgbClr val="C00000"/>
              </a:solidFill>
              <a:latin typeface="微軟正黑體" panose="020B0604030504040204" pitchFamily="34" charset="-120"/>
              <a:ea typeface="微軟正黑體" panose="020B0604030504040204" pitchFamily="34" charset="-120"/>
            </a:endParaRPr>
          </a:p>
          <a:p>
            <a:pPr lvl="0" algn="just">
              <a:lnSpc>
                <a:spcPts val="2800"/>
              </a:lnSpc>
            </a:pPr>
            <a:r>
              <a:rPr lang="zh-TW" altLang="en-US"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b="1" dirty="0">
                <a:latin typeface="微軟正黑體" panose="020B0604030504040204" pitchFamily="34" charset="-120"/>
                <a:ea typeface="微軟正黑體" panose="020B0604030504040204" pitchFamily="34" charset="-120"/>
              </a:rPr>
              <a:t>文字企劃書</a:t>
            </a:r>
            <a:endParaRPr lang="en-US" altLang="zh-TW" b="1" dirty="0">
              <a:latin typeface="微軟正黑體" panose="020B0604030504040204" pitchFamily="34" charset="-120"/>
              <a:ea typeface="微軟正黑體" panose="020B0604030504040204" pitchFamily="34" charset="-120"/>
            </a:endParaRPr>
          </a:p>
          <a:p>
            <a:pPr lvl="0" algn="just">
              <a:lnSpc>
                <a:spcPts val="2800"/>
              </a:lnSpc>
            </a:pPr>
            <a:r>
              <a:rPr lang="zh-TW" altLang="en-US"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b="1" dirty="0">
                <a:latin typeface="微軟正黑體" panose="020B0604030504040204" pitchFamily="34" charset="-120"/>
                <a:ea typeface="微軟正黑體" panose="020B0604030504040204" pitchFamily="34" charset="-120"/>
              </a:rPr>
              <a:t>錄製影音</a:t>
            </a:r>
            <a:endParaRPr lang="en-US" altLang="zh-TW" b="1" dirty="0">
              <a:latin typeface="微軟正黑體" panose="020B0604030504040204" pitchFamily="34" charset="-120"/>
              <a:ea typeface="微軟正黑體" panose="020B0604030504040204" pitchFamily="34" charset="-120"/>
            </a:endParaRPr>
          </a:p>
          <a:p>
            <a:pPr lvl="0" algn="just">
              <a:lnSpc>
                <a:spcPts val="2800"/>
              </a:lnSpc>
            </a:pPr>
            <a:endParaRPr lang="zh-TW" altLang="en-US" sz="12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BA95DC9A-9893-4676-90F6-471E11880F8A}"/>
              </a:ext>
            </a:extLst>
          </p:cNvPr>
          <p:cNvSpPr txBox="1"/>
          <p:nvPr/>
        </p:nvSpPr>
        <p:spPr>
          <a:xfrm>
            <a:off x="3671742" y="4342127"/>
            <a:ext cx="1800510" cy="756041"/>
          </a:xfrm>
          <a:prstGeom prst="rect">
            <a:avLst/>
          </a:prstGeom>
          <a:noFill/>
        </p:spPr>
        <p:txBody>
          <a:bodyPr wrap="square" rtlCol="0">
            <a:spAutoFit/>
          </a:bodyPr>
          <a:lstStyle/>
          <a:p>
            <a:pPr lvl="0" algn="just">
              <a:lnSpc>
                <a:spcPts val="2800"/>
              </a:lnSpc>
            </a:pP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共同注意事項</a:t>
            </a:r>
            <a:endParaRPr lang="en-US" altLang="zh-TW" b="1" dirty="0">
              <a:latin typeface="微軟正黑體" panose="020B0604030504040204" pitchFamily="34" charset="-120"/>
              <a:ea typeface="微軟正黑體" panose="020B0604030504040204" pitchFamily="34" charset="-120"/>
            </a:endParaRPr>
          </a:p>
          <a:p>
            <a:pPr lvl="0" algn="just">
              <a:lnSpc>
                <a:spcPts val="2800"/>
              </a:lnSpc>
            </a:pPr>
            <a:r>
              <a:rPr lang="zh-TW" altLang="en-US" sz="1200" b="1" dirty="0">
                <a:latin typeface="微軟正黑體" panose="020B0604030504040204" pitchFamily="34" charset="-120"/>
                <a:ea typeface="微軟正黑體" panose="020B0604030504040204" pitchFamily="34" charset="-120"/>
              </a:rPr>
              <a:t>   </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完成簽署後繳回學校</a:t>
            </a:r>
            <a:r>
              <a:rPr lang="en-US" altLang="zh-TW" sz="1200" b="1"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p:txBody>
      </p:sp>
      <p:sp>
        <p:nvSpPr>
          <p:cNvPr id="23" name="文字方塊 22">
            <a:extLst>
              <a:ext uri="{FF2B5EF4-FFF2-40B4-BE49-F238E27FC236}">
                <a16:creationId xmlns:a16="http://schemas.microsoft.com/office/drawing/2014/main" id="{FC85A66C-62B5-4FEA-B679-FD7B71BE78F1}"/>
              </a:ext>
            </a:extLst>
          </p:cNvPr>
          <p:cNvSpPr txBox="1"/>
          <p:nvPr/>
        </p:nvSpPr>
        <p:spPr>
          <a:xfrm>
            <a:off x="1270656" y="4003016"/>
            <a:ext cx="1800510" cy="1850891"/>
          </a:xfrm>
          <a:prstGeom prst="rect">
            <a:avLst/>
          </a:prstGeom>
          <a:noFill/>
        </p:spPr>
        <p:txBody>
          <a:bodyPr wrap="square" rtlCol="0">
            <a:spAutoFit/>
          </a:bodyPr>
          <a:lstStyle/>
          <a:p>
            <a:pPr marL="180975" indent="-180975" algn="just">
              <a:lnSpc>
                <a:spcPts val="2800"/>
              </a:lnSpc>
            </a:pPr>
            <a:r>
              <a:rPr lang="en-US" altLang="zh-TW" b="1" dirty="0">
                <a:latin typeface="微軟正黑體" panose="020B0604030504040204" pitchFamily="34" charset="-120"/>
                <a:ea typeface="微軟正黑體" panose="020B0604030504040204" pitchFamily="34" charset="-120"/>
              </a:rPr>
              <a:t>2.</a:t>
            </a:r>
            <a:r>
              <a:rPr lang="zh-TW" altLang="zh-TW" b="1" dirty="0">
                <a:latin typeface="微軟正黑體" panose="020B0604030504040204" pitchFamily="34" charset="-120"/>
                <a:ea typeface="微軟正黑體" panose="020B0604030504040204" pitchFamily="34" charset="-120"/>
              </a:rPr>
              <a:t>但畢業當學年度就讀「產學攜手合作計畫」，不得申請。</a:t>
            </a:r>
            <a:endParaRPr lang="zh-TW" altLang="en-US" b="1" dirty="0">
              <a:latin typeface="微軟正黑體" panose="020B0604030504040204" pitchFamily="34" charset="-120"/>
              <a:ea typeface="微軟正黑體" panose="020B0604030504040204" pitchFamily="34" charset="-120"/>
            </a:endParaRPr>
          </a:p>
        </p:txBody>
      </p:sp>
      <p:sp>
        <p:nvSpPr>
          <p:cNvPr id="24" name="文字方塊 23">
            <a:extLst>
              <a:ext uri="{FF2B5EF4-FFF2-40B4-BE49-F238E27FC236}">
                <a16:creationId xmlns:a16="http://schemas.microsoft.com/office/drawing/2014/main" id="{016F9A14-E994-444B-B0BA-DE07F96FD94E}"/>
              </a:ext>
            </a:extLst>
          </p:cNvPr>
          <p:cNvSpPr txBox="1"/>
          <p:nvPr/>
        </p:nvSpPr>
        <p:spPr>
          <a:xfrm>
            <a:off x="6244060" y="5072245"/>
            <a:ext cx="1718605" cy="923330"/>
          </a:xfrm>
          <a:prstGeom prst="rect">
            <a:avLst/>
          </a:prstGeom>
          <a:noFill/>
        </p:spPr>
        <p:txBody>
          <a:bodyPr wrap="square" rtlCol="0">
            <a:spAutoFit/>
          </a:bodyPr>
          <a:lstStyle/>
          <a:p>
            <a:pPr algn="just"/>
            <a:r>
              <a:rPr lang="en-US" altLang="zh-TW" dirty="0">
                <a:latin typeface="微軟正黑體" panose="020B0604030504040204" pitchFamily="34" charset="-120"/>
                <a:ea typeface="微軟正黑體" panose="020B0604030504040204" pitchFamily="34" charset="-120"/>
                <a:hlinkClick r:id="rId8"/>
              </a:rPr>
              <a:t>https://young.cloud.ncnu.edu.tw/SignUp</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80561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C53CA5-A163-48C8-8987-BDB0A544DF6C}" type="slidenum">
              <a:rPr lang="zh-TW" altLang="en-US" smtClean="0"/>
              <a:t>14</a:t>
            </a:fld>
            <a:endParaRPr lang="zh-TW" altLang="en-US"/>
          </a:p>
        </p:txBody>
      </p:sp>
      <p:grpSp>
        <p:nvGrpSpPr>
          <p:cNvPr id="102" name="Group 35"/>
          <p:cNvGrpSpPr>
            <a:grpSpLocks/>
          </p:cNvGrpSpPr>
          <p:nvPr/>
        </p:nvGrpSpPr>
        <p:grpSpPr bwMode="auto">
          <a:xfrm>
            <a:off x="7804551" y="1761169"/>
            <a:ext cx="295468" cy="246810"/>
            <a:chOff x="797" y="2258"/>
            <a:chExt cx="109" cy="91"/>
          </a:xfrm>
          <a:solidFill>
            <a:srgbClr val="B2B2B2"/>
          </a:solidFill>
        </p:grpSpPr>
        <p:sp>
          <p:nvSpPr>
            <p:cNvPr id="133" name="Line 42"/>
            <p:cNvSpPr>
              <a:spLocks noChangeShapeType="1"/>
            </p:cNvSpPr>
            <p:nvPr/>
          </p:nvSpPr>
          <p:spPr bwMode="gray">
            <a:xfrm flipV="1">
              <a:off x="797" y="2258"/>
              <a:ext cx="66" cy="72"/>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sp>
          <p:nvSpPr>
            <p:cNvPr id="134" name="Line 43"/>
            <p:cNvSpPr>
              <a:spLocks noChangeShapeType="1"/>
            </p:cNvSpPr>
            <p:nvPr/>
          </p:nvSpPr>
          <p:spPr bwMode="gray">
            <a:xfrm flipV="1">
              <a:off x="806" y="2315"/>
              <a:ext cx="100" cy="34"/>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grpSp>
      <p:pic>
        <p:nvPicPr>
          <p:cNvPr id="24" name="圖片 23">
            <a:extLst>
              <a:ext uri="{FF2B5EF4-FFF2-40B4-BE49-F238E27FC236}">
                <a16:creationId xmlns:a16="http://schemas.microsoft.com/office/drawing/2014/main" id="{9B0F138C-1C54-4800-A528-A6FF50CD9CFB}"/>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1217813" y="2685612"/>
            <a:ext cx="712354" cy="588552"/>
          </a:xfrm>
          <a:prstGeom prst="rect">
            <a:avLst/>
          </a:prstGeom>
        </p:spPr>
      </p:pic>
      <p:sp>
        <p:nvSpPr>
          <p:cNvPr id="25" name="手繪多邊形 8">
            <a:extLst>
              <a:ext uri="{FF2B5EF4-FFF2-40B4-BE49-F238E27FC236}">
                <a16:creationId xmlns:a16="http://schemas.microsoft.com/office/drawing/2014/main" id="{5A14A2B1-CFE3-48D1-AA43-D0D37DC39D55}"/>
              </a:ext>
            </a:extLst>
          </p:cNvPr>
          <p:cNvSpPr/>
          <p:nvPr/>
        </p:nvSpPr>
        <p:spPr>
          <a:xfrm>
            <a:off x="1350150" y="641562"/>
            <a:ext cx="3476000"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二</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sp>
        <p:nvSpPr>
          <p:cNvPr id="26" name="手繪多邊形 7">
            <a:extLst>
              <a:ext uri="{FF2B5EF4-FFF2-40B4-BE49-F238E27FC236}">
                <a16:creationId xmlns:a16="http://schemas.microsoft.com/office/drawing/2014/main" id="{C654A905-5A55-4D9E-9A75-F2B7578362E7}"/>
              </a:ext>
            </a:extLst>
          </p:cNvPr>
          <p:cNvSpPr/>
          <p:nvPr/>
        </p:nvSpPr>
        <p:spPr>
          <a:xfrm>
            <a:off x="646826" y="597289"/>
            <a:ext cx="675000"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27" name="文字方塊 26">
            <a:extLst>
              <a:ext uri="{FF2B5EF4-FFF2-40B4-BE49-F238E27FC236}">
                <a16:creationId xmlns:a16="http://schemas.microsoft.com/office/drawing/2014/main" id="{536101DA-E7CE-4DAF-A215-E9A738923AD5}"/>
              </a:ext>
            </a:extLst>
          </p:cNvPr>
          <p:cNvSpPr txBox="1"/>
          <p:nvPr/>
        </p:nvSpPr>
        <p:spPr>
          <a:xfrm>
            <a:off x="3142339" y="5056171"/>
            <a:ext cx="4379204" cy="414601"/>
          </a:xfrm>
          <a:prstGeom prst="rect">
            <a:avLst/>
          </a:prstGeom>
          <a:noFill/>
        </p:spPr>
        <p:txBody>
          <a:bodyPr wrap="square" rtlCol="0">
            <a:spAutoFit/>
          </a:bodyPr>
          <a:lstStyle/>
          <a:p>
            <a:pPr lvl="0" algn="just">
              <a:lnSpc>
                <a:spcPts val="2800"/>
              </a:lnSpc>
            </a:pPr>
            <a:r>
              <a:rPr lang="zh-TW" altLang="en-US" b="1" dirty="0">
                <a:solidFill>
                  <a:srgbClr val="FF0000"/>
                </a:solidFill>
                <a:latin typeface="微軟正黑體" panose="020B0604030504040204" pitchFamily="34" charset="-120"/>
                <a:ea typeface="微軟正黑體" panose="020B0604030504040204" pitchFamily="34" charset="-120"/>
              </a:rPr>
              <a:t>兩種申請書格式請至壯遊體驗學習網下載</a:t>
            </a:r>
            <a:endParaRPr lang="en-US" altLang="zh-TW" b="1" dirty="0">
              <a:solidFill>
                <a:srgbClr val="FF0000"/>
              </a:solidFill>
              <a:latin typeface="微軟正黑體" panose="020B0604030504040204" pitchFamily="34" charset="-120"/>
              <a:ea typeface="微軟正黑體" panose="020B0604030504040204" pitchFamily="34" charset="-120"/>
            </a:endParaRPr>
          </a:p>
        </p:txBody>
      </p:sp>
      <p:sp>
        <p:nvSpPr>
          <p:cNvPr id="4" name="書卷: 水平 3">
            <a:extLst>
              <a:ext uri="{FF2B5EF4-FFF2-40B4-BE49-F238E27FC236}">
                <a16:creationId xmlns:a16="http://schemas.microsoft.com/office/drawing/2014/main" id="{FC72C127-5E48-4E90-BAEB-0CFD26820DB9}"/>
              </a:ext>
            </a:extLst>
          </p:cNvPr>
          <p:cNvSpPr/>
          <p:nvPr/>
        </p:nvSpPr>
        <p:spPr>
          <a:xfrm>
            <a:off x="1962150" y="1400175"/>
            <a:ext cx="5095875" cy="1000125"/>
          </a:xfrm>
          <a:prstGeom prst="horizontalScroll">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a:extLst>
              <a:ext uri="{FF2B5EF4-FFF2-40B4-BE49-F238E27FC236}">
                <a16:creationId xmlns:a16="http://schemas.microsoft.com/office/drawing/2014/main" id="{7F0E04B3-2D80-421A-854E-286D0668223D}"/>
              </a:ext>
            </a:extLst>
          </p:cNvPr>
          <p:cNvSpPr txBox="1"/>
          <p:nvPr/>
        </p:nvSpPr>
        <p:spPr>
          <a:xfrm>
            <a:off x="3132446" y="1692936"/>
            <a:ext cx="3325503" cy="451406"/>
          </a:xfrm>
          <a:prstGeom prst="rect">
            <a:avLst/>
          </a:prstGeom>
          <a:noFill/>
        </p:spPr>
        <p:txBody>
          <a:bodyPr wrap="square" rtlCol="0">
            <a:spAutoFit/>
          </a:bodyPr>
          <a:lstStyle/>
          <a:p>
            <a:pPr lvl="0" algn="just">
              <a:lnSpc>
                <a:spcPts val="2800"/>
              </a:lnSpc>
            </a:pPr>
            <a:r>
              <a:rPr lang="zh-TW" altLang="en-US" sz="2800" b="1" dirty="0">
                <a:latin typeface="微軟正黑體" panose="020B0604030504040204" pitchFamily="34" charset="-120"/>
                <a:ea typeface="微軟正黑體" panose="020B0604030504040204" pitchFamily="34" charset="-120"/>
              </a:rPr>
              <a:t>申請方式兩種擇一</a:t>
            </a:r>
            <a:endParaRPr lang="zh-TW" altLang="en-US" sz="28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01CDF4C-211D-4B89-A045-4D95C468F64C}"/>
              </a:ext>
            </a:extLst>
          </p:cNvPr>
          <p:cNvSpPr/>
          <p:nvPr/>
        </p:nvSpPr>
        <p:spPr>
          <a:xfrm>
            <a:off x="5469452" y="3571440"/>
            <a:ext cx="3177146" cy="1200329"/>
          </a:xfrm>
          <a:prstGeom prst="rect">
            <a:avLst/>
          </a:prstGeom>
        </p:spPr>
        <p:txBody>
          <a:bodyPr wrap="square">
            <a:spAutoFit/>
          </a:bodyPr>
          <a:lstStyle/>
          <a:p>
            <a:r>
              <a:rPr lang="zh-TW" altLang="zh-TW" kern="0" dirty="0">
                <a:latin typeface="微軟正黑體" panose="020B0604030504040204" pitchFamily="34" charset="-120"/>
                <a:ea typeface="微軟正黑體" panose="020B0604030504040204" pitchFamily="34" charset="-120"/>
                <a:cs typeface="Times New Roman" panose="02020603050405020304" pitchFamily="18" charset="0"/>
              </a:rPr>
              <a:t>就申請書主要項目說明企劃內容並提供連結網址，經學校初審推薦後，青年署將協助輔導青年撰寫文字企劃書提報審查。</a:t>
            </a:r>
            <a:endParaRPr lang="zh-TW" altLang="en-US" dirty="0">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430BE1B8-175E-4C40-9A04-0D696CA67C0A}"/>
              </a:ext>
            </a:extLst>
          </p:cNvPr>
          <p:cNvSpPr/>
          <p:nvPr/>
        </p:nvSpPr>
        <p:spPr>
          <a:xfrm>
            <a:off x="1588277" y="5535115"/>
            <a:ext cx="6133381" cy="369332"/>
          </a:xfrm>
          <a:prstGeom prst="rect">
            <a:avLst/>
          </a:prstGeom>
        </p:spPr>
        <p:txBody>
          <a:bodyPr wrap="square">
            <a:spAutoFit/>
          </a:bodyPr>
          <a:lstStyle/>
          <a:p>
            <a:r>
              <a:rPr lang="en-US" altLang="zh-TW"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16</a:t>
            </a: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日前將申請書</a:t>
            </a:r>
            <a:r>
              <a:rPr lang="zh-TW" altLang="zh-TW" b="1" dirty="0">
                <a:solidFill>
                  <a:srgbClr val="CC0099"/>
                </a:solidFill>
                <a:latin typeface="微軟正黑體" panose="020B0604030504040204" pitchFamily="34" charset="-120"/>
                <a:ea typeface="微軟正黑體" panose="020B0604030504040204" pitchFamily="34" charset="-120"/>
              </a:rPr>
              <a:t>轉成</a:t>
            </a:r>
            <a:r>
              <a:rPr lang="en-US" altLang="zh-TW" b="1" dirty="0">
                <a:solidFill>
                  <a:srgbClr val="CC0099"/>
                </a:solidFill>
                <a:latin typeface="微軟正黑體" panose="020B0604030504040204" pitchFamily="34" charset="-120"/>
                <a:ea typeface="微軟正黑體" panose="020B0604030504040204" pitchFamily="34" charset="-120"/>
              </a:rPr>
              <a:t>PDF</a:t>
            </a:r>
            <a:r>
              <a:rPr lang="zh-TW" altLang="zh-TW" b="1" dirty="0">
                <a:solidFill>
                  <a:srgbClr val="CC0099"/>
                </a:solidFill>
                <a:latin typeface="微軟正黑體" panose="020B0604030504040204" pitchFamily="34" charset="-120"/>
                <a:ea typeface="微軟正黑體" panose="020B0604030504040204" pitchFamily="34" charset="-120"/>
              </a:rPr>
              <a:t>檔</a:t>
            </a:r>
            <a:r>
              <a:rPr lang="zh-TW" altLang="en-US" b="1" dirty="0">
                <a:solidFill>
                  <a:srgbClr val="CC0099"/>
                </a:solidFill>
                <a:latin typeface="微軟正黑體" panose="020B0604030504040204" pitchFamily="34" charset="-120"/>
                <a:ea typeface="微軟正黑體" panose="020B0604030504040204" pitchFamily="34" charset="-120"/>
                <a:cs typeface="Times New Roman" panose="02020603050405020304" pitchFamily="18" charset="0"/>
              </a:rPr>
              <a:t>上傳至方案填報系統</a:t>
            </a:r>
            <a:endParaRPr lang="zh-TW" altLang="en-US" b="1" dirty="0">
              <a:solidFill>
                <a:srgbClr val="CC0099"/>
              </a:solidFill>
              <a:latin typeface="微軟正黑體" panose="020B0604030504040204" pitchFamily="34" charset="-120"/>
              <a:ea typeface="微軟正黑體" panose="020B0604030504040204" pitchFamily="34" charset="-120"/>
            </a:endParaRPr>
          </a:p>
        </p:txBody>
      </p:sp>
      <p:sp>
        <p:nvSpPr>
          <p:cNvPr id="36" name="矩形 35">
            <a:extLst>
              <a:ext uri="{FF2B5EF4-FFF2-40B4-BE49-F238E27FC236}">
                <a16:creationId xmlns:a16="http://schemas.microsoft.com/office/drawing/2014/main" id="{BE4B4DFF-A8E9-42F4-8AE3-9B4448765004}"/>
              </a:ext>
            </a:extLst>
          </p:cNvPr>
          <p:cNvSpPr/>
          <p:nvPr/>
        </p:nvSpPr>
        <p:spPr>
          <a:xfrm>
            <a:off x="1930167" y="2721928"/>
            <a:ext cx="2828606" cy="523220"/>
          </a:xfrm>
          <a:prstGeom prst="rect">
            <a:avLst/>
          </a:prstGeom>
        </p:spPr>
        <p:txBody>
          <a:bodyPr wrap="square">
            <a:spAutoFit/>
          </a:bodyPr>
          <a:lstStyle/>
          <a:p>
            <a:r>
              <a:rPr lang="zh-TW" altLang="zh-TW" sz="2800" b="1" dirty="0">
                <a:latin typeface="微軟正黑體" panose="020B0604030504040204" pitchFamily="34" charset="-120"/>
                <a:ea typeface="微軟正黑體" panose="020B0604030504040204" pitchFamily="34" charset="-120"/>
              </a:rPr>
              <a:t>文字撰寫企劃書</a:t>
            </a:r>
            <a:endParaRPr lang="zh-TW" altLang="en-US" sz="2800" b="1" dirty="0">
              <a:latin typeface="微軟正黑體" panose="020B0604030504040204" pitchFamily="34" charset="-120"/>
              <a:ea typeface="微軟正黑體" panose="020B0604030504040204" pitchFamily="34" charset="-120"/>
            </a:endParaRPr>
          </a:p>
        </p:txBody>
      </p:sp>
      <p:sp>
        <p:nvSpPr>
          <p:cNvPr id="37" name="矩形 36">
            <a:extLst>
              <a:ext uri="{FF2B5EF4-FFF2-40B4-BE49-F238E27FC236}">
                <a16:creationId xmlns:a16="http://schemas.microsoft.com/office/drawing/2014/main" id="{8573744E-1BC8-49B1-8504-A9FA5805769C}"/>
              </a:ext>
            </a:extLst>
          </p:cNvPr>
          <p:cNvSpPr/>
          <p:nvPr/>
        </p:nvSpPr>
        <p:spPr>
          <a:xfrm>
            <a:off x="5807927" y="2617333"/>
            <a:ext cx="2828606" cy="954107"/>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錄製影音提供連結網址</a:t>
            </a:r>
          </a:p>
        </p:txBody>
      </p:sp>
      <p:sp>
        <p:nvSpPr>
          <p:cNvPr id="40" name="矩形 39">
            <a:extLst>
              <a:ext uri="{FF2B5EF4-FFF2-40B4-BE49-F238E27FC236}">
                <a16:creationId xmlns:a16="http://schemas.microsoft.com/office/drawing/2014/main" id="{A2499415-EDF7-47FC-9CEA-C926DD05CCAF}"/>
              </a:ext>
            </a:extLst>
          </p:cNvPr>
          <p:cNvSpPr/>
          <p:nvPr/>
        </p:nvSpPr>
        <p:spPr>
          <a:xfrm>
            <a:off x="1678809" y="3391655"/>
            <a:ext cx="3177145" cy="1754326"/>
          </a:xfrm>
          <a:prstGeom prst="rect">
            <a:avLst/>
          </a:prstGeom>
        </p:spPr>
        <p:txBody>
          <a:bodyPr wrap="square">
            <a:spAutoFit/>
          </a:bodyPr>
          <a:lstStyle/>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申請書項目</a:t>
            </a:r>
            <a:endParaRPr lang="en-US" altLang="zh-TW" b="1" dirty="0">
              <a:latin typeface="微軟正黑體" panose="020B0604030504040204" pitchFamily="34" charset="-120"/>
              <a:ea typeface="微軟正黑體" panose="020B0604030504040204" pitchFamily="34" charset="-120"/>
              <a:sym typeface="Wingdings 2" panose="05020102010507070707" pitchFamily="18" charset="2"/>
            </a:endParaRPr>
          </a:p>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企劃發想</a:t>
            </a:r>
            <a:endPar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規劃主題與內容及執行方法</a:t>
            </a:r>
            <a:endPar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行</a:t>
            </a:r>
            <a:r>
              <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期</a:t>
            </a:r>
            <a:r>
              <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程</a:t>
            </a:r>
            <a:endPar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預算規劃及來源</a:t>
            </a:r>
            <a:endPar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kern="0" dirty="0">
                <a:latin typeface="微軟正黑體" panose="020B0604030504040204" pitchFamily="34" charset="-120"/>
                <a:ea typeface="微軟正黑體" panose="020B0604030504040204" pitchFamily="34" charset="-120"/>
                <a:cs typeface="Times New Roman" panose="02020603050405020304" pitchFamily="18" charset="0"/>
              </a:rPr>
              <a:t>預期效益</a:t>
            </a:r>
            <a:endParaRPr lang="en-US" altLang="zh-TW" kern="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6" name="圖形 5" descr="相機">
            <a:extLst>
              <a:ext uri="{FF2B5EF4-FFF2-40B4-BE49-F238E27FC236}">
                <a16:creationId xmlns:a16="http://schemas.microsoft.com/office/drawing/2014/main" id="{1DF8B6DE-2392-4351-A45D-56B259AE98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5192" y="2645960"/>
            <a:ext cx="783040" cy="783040"/>
          </a:xfrm>
          <a:prstGeom prst="rect">
            <a:avLst/>
          </a:prstGeom>
        </p:spPr>
      </p:pic>
      <p:pic>
        <p:nvPicPr>
          <p:cNvPr id="23" name="圖片 22">
            <a:extLst>
              <a:ext uri="{FF2B5EF4-FFF2-40B4-BE49-F238E27FC236}">
                <a16:creationId xmlns:a16="http://schemas.microsoft.com/office/drawing/2014/main" id="{55727A6D-3458-451E-9276-7B959E12AC10}"/>
              </a:ext>
            </a:extLst>
          </p:cNvPr>
          <p:cNvPicPr/>
          <p:nvPr/>
        </p:nvPicPr>
        <p:blipFill>
          <a:blip r:embed="rId7">
            <a:extLst>
              <a:ext uri="{28A0092B-C50C-407E-A947-70E740481C1C}">
                <a14:useLocalDpi xmlns:a14="http://schemas.microsoft.com/office/drawing/2010/main" val="0"/>
              </a:ext>
            </a:extLst>
          </a:blip>
          <a:stretch>
            <a:fillRect/>
          </a:stretch>
        </p:blipFill>
        <p:spPr>
          <a:xfrm>
            <a:off x="7707371" y="4846009"/>
            <a:ext cx="803551" cy="809029"/>
          </a:xfrm>
          <a:prstGeom prst="rect">
            <a:avLst/>
          </a:prstGeom>
        </p:spPr>
      </p:pic>
    </p:spTree>
    <p:extLst>
      <p:ext uri="{BB962C8B-B14F-4D97-AF65-F5344CB8AC3E}">
        <p14:creationId xmlns:p14="http://schemas.microsoft.com/office/powerpoint/2010/main" val="3840635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C53CA5-A163-48C8-8987-BDB0A544DF6C}" type="slidenum">
              <a:rPr lang="zh-TW" altLang="en-US" smtClean="0"/>
              <a:t>15</a:t>
            </a:fld>
            <a:endParaRPr lang="zh-TW" altLang="en-US"/>
          </a:p>
        </p:txBody>
      </p:sp>
      <p:grpSp>
        <p:nvGrpSpPr>
          <p:cNvPr id="102" name="Group 35"/>
          <p:cNvGrpSpPr>
            <a:grpSpLocks/>
          </p:cNvGrpSpPr>
          <p:nvPr/>
        </p:nvGrpSpPr>
        <p:grpSpPr bwMode="auto">
          <a:xfrm>
            <a:off x="7804551" y="1761169"/>
            <a:ext cx="295468" cy="246810"/>
            <a:chOff x="797" y="2258"/>
            <a:chExt cx="109" cy="91"/>
          </a:xfrm>
          <a:solidFill>
            <a:srgbClr val="B2B2B2"/>
          </a:solidFill>
        </p:grpSpPr>
        <p:sp>
          <p:nvSpPr>
            <p:cNvPr id="133" name="Line 42"/>
            <p:cNvSpPr>
              <a:spLocks noChangeShapeType="1"/>
            </p:cNvSpPr>
            <p:nvPr/>
          </p:nvSpPr>
          <p:spPr bwMode="gray">
            <a:xfrm flipV="1">
              <a:off x="797" y="2258"/>
              <a:ext cx="66" cy="72"/>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sp>
          <p:nvSpPr>
            <p:cNvPr id="134" name="Line 43"/>
            <p:cNvSpPr>
              <a:spLocks noChangeShapeType="1"/>
            </p:cNvSpPr>
            <p:nvPr/>
          </p:nvSpPr>
          <p:spPr bwMode="gray">
            <a:xfrm flipV="1">
              <a:off x="806" y="2315"/>
              <a:ext cx="100" cy="34"/>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grpSp>
      <p:grpSp>
        <p:nvGrpSpPr>
          <p:cNvPr id="108" name="Group 79"/>
          <p:cNvGrpSpPr>
            <a:grpSpLocks/>
          </p:cNvGrpSpPr>
          <p:nvPr/>
        </p:nvGrpSpPr>
        <p:grpSpPr bwMode="auto">
          <a:xfrm rot="377024">
            <a:off x="6442685" y="1838392"/>
            <a:ext cx="740934" cy="280027"/>
            <a:chOff x="4071" y="1962"/>
            <a:chExt cx="1414" cy="588"/>
          </a:xfrm>
          <a:solidFill>
            <a:srgbClr val="006600"/>
          </a:solidFill>
          <a:scene3d>
            <a:camera prst="orthographicFront">
              <a:rot lat="0" lon="0" rev="0"/>
            </a:camera>
            <a:lightRig rig="balanced" dir="t">
              <a:rot lat="0" lon="0" rev="8700000"/>
            </a:lightRig>
          </a:scene3d>
        </p:grpSpPr>
        <p:sp>
          <p:nvSpPr>
            <p:cNvPr id="109" name="Freeform 80"/>
            <p:cNvSpPr>
              <a:spLocks/>
            </p:cNvSpPr>
            <p:nvPr/>
          </p:nvSpPr>
          <p:spPr bwMode="gray">
            <a:xfrm>
              <a:off x="4818" y="1962"/>
              <a:ext cx="667" cy="556"/>
            </a:xfrm>
            <a:custGeom>
              <a:avLst/>
              <a:gdLst>
                <a:gd name="T0" fmla="*/ 368 w 667"/>
                <a:gd name="T1" fmla="*/ 51 h 556"/>
                <a:gd name="T2" fmla="*/ 567 w 667"/>
                <a:gd name="T3" fmla="*/ 51 h 556"/>
                <a:gd name="T4" fmla="*/ 618 w 667"/>
                <a:gd name="T5" fmla="*/ 266 h 556"/>
                <a:gd name="T6" fmla="*/ 350 w 667"/>
                <a:gd name="T7" fmla="*/ 440 h 556"/>
                <a:gd name="T8" fmla="*/ 221 w 667"/>
                <a:gd name="T9" fmla="*/ 491 h 556"/>
                <a:gd name="T10" fmla="*/ 63 w 667"/>
                <a:gd name="T11" fmla="*/ 444 h 556"/>
                <a:gd name="T12" fmla="*/ 54 w 667"/>
                <a:gd name="T13" fmla="*/ 426 h 556"/>
                <a:gd name="T14" fmla="*/ 32 w 667"/>
                <a:gd name="T15" fmla="*/ 359 h 556"/>
                <a:gd name="T16" fmla="*/ 158 w 667"/>
                <a:gd name="T17" fmla="*/ 270 h 556"/>
                <a:gd name="T18" fmla="*/ 219 w 667"/>
                <a:gd name="T19" fmla="*/ 295 h 556"/>
                <a:gd name="T20" fmla="*/ 321 w 667"/>
                <a:gd name="T21" fmla="*/ 450 h 556"/>
                <a:gd name="T22" fmla="*/ 232 w 667"/>
                <a:gd name="T23" fmla="*/ 282 h 556"/>
                <a:gd name="T24" fmla="*/ 149 w 667"/>
                <a:gd name="T25" fmla="*/ 241 h 556"/>
                <a:gd name="T26" fmla="*/ 23 w 667"/>
                <a:gd name="T27" fmla="*/ 323 h 556"/>
                <a:gd name="T28" fmla="*/ 4 w 667"/>
                <a:gd name="T29" fmla="*/ 401 h 556"/>
                <a:gd name="T30" fmla="*/ 59 w 667"/>
                <a:gd name="T31" fmla="*/ 500 h 556"/>
                <a:gd name="T32" fmla="*/ 94 w 667"/>
                <a:gd name="T33" fmla="*/ 530 h 556"/>
                <a:gd name="T34" fmla="*/ 130 w 667"/>
                <a:gd name="T35" fmla="*/ 551 h 556"/>
                <a:gd name="T36" fmla="*/ 159 w 667"/>
                <a:gd name="T37" fmla="*/ 556 h 556"/>
                <a:gd name="T38" fmla="*/ 203 w 667"/>
                <a:gd name="T39" fmla="*/ 544 h 556"/>
                <a:gd name="T40" fmla="*/ 365 w 667"/>
                <a:gd name="T41" fmla="*/ 472 h 556"/>
                <a:gd name="T42" fmla="*/ 418 w 667"/>
                <a:gd name="T43" fmla="*/ 449 h 556"/>
                <a:gd name="T44" fmla="*/ 494 w 667"/>
                <a:gd name="T45" fmla="*/ 414 h 556"/>
                <a:gd name="T46" fmla="*/ 539 w 667"/>
                <a:gd name="T47" fmla="*/ 388 h 556"/>
                <a:gd name="T48" fmla="*/ 590 w 667"/>
                <a:gd name="T49" fmla="*/ 351 h 556"/>
                <a:gd name="T50" fmla="*/ 622 w 667"/>
                <a:gd name="T51" fmla="*/ 313 h 556"/>
                <a:gd name="T52" fmla="*/ 646 w 667"/>
                <a:gd name="T53" fmla="*/ 261 h 556"/>
                <a:gd name="T54" fmla="*/ 657 w 667"/>
                <a:gd name="T55" fmla="*/ 232 h 556"/>
                <a:gd name="T56" fmla="*/ 667 w 667"/>
                <a:gd name="T57" fmla="*/ 159 h 556"/>
                <a:gd name="T58" fmla="*/ 587 w 667"/>
                <a:gd name="T59" fmla="*/ 38 h 556"/>
                <a:gd name="T60" fmla="*/ 528 w 667"/>
                <a:gd name="T61" fmla="*/ 10 h 556"/>
                <a:gd name="T62" fmla="*/ 488 w 667"/>
                <a:gd name="T63" fmla="*/ 1 h 556"/>
                <a:gd name="T64" fmla="*/ 450 w 667"/>
                <a:gd name="T65" fmla="*/ 1 h 556"/>
                <a:gd name="T66" fmla="*/ 414 w 667"/>
                <a:gd name="T67" fmla="*/ 9 h 556"/>
                <a:gd name="T68" fmla="*/ 381 w 667"/>
                <a:gd name="T69" fmla="*/ 23 h 556"/>
                <a:gd name="T70" fmla="*/ 334 w 667"/>
                <a:gd name="T71" fmla="*/ 46 h 556"/>
                <a:gd name="T72" fmla="*/ 296 w 667"/>
                <a:gd name="T73" fmla="*/ 68 h 556"/>
                <a:gd name="T74" fmla="*/ 260 w 667"/>
                <a:gd name="T75" fmla="*/ 94 h 556"/>
                <a:gd name="T76" fmla="*/ 237 w 667"/>
                <a:gd name="T77" fmla="*/ 114 h 556"/>
                <a:gd name="T78" fmla="*/ 206 w 667"/>
                <a:gd name="T79" fmla="*/ 144 h 556"/>
                <a:gd name="T80" fmla="*/ 149 w 667"/>
                <a:gd name="T81" fmla="*/ 198 h 5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7"/>
                <a:gd name="T124" fmla="*/ 0 h 556"/>
                <a:gd name="T125" fmla="*/ 667 w 667"/>
                <a:gd name="T126" fmla="*/ 556 h 5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7" h="556">
                  <a:moveTo>
                    <a:pt x="171" y="189"/>
                  </a:moveTo>
                  <a:lnTo>
                    <a:pt x="368" y="51"/>
                  </a:lnTo>
                  <a:cubicBezTo>
                    <a:pt x="417" y="23"/>
                    <a:pt x="435" y="20"/>
                    <a:pt x="468" y="20"/>
                  </a:cubicBezTo>
                  <a:cubicBezTo>
                    <a:pt x="501" y="20"/>
                    <a:pt x="537" y="28"/>
                    <a:pt x="567" y="51"/>
                  </a:cubicBezTo>
                  <a:cubicBezTo>
                    <a:pt x="597" y="74"/>
                    <a:pt x="642" y="122"/>
                    <a:pt x="650" y="158"/>
                  </a:cubicBezTo>
                  <a:cubicBezTo>
                    <a:pt x="658" y="194"/>
                    <a:pt x="650" y="228"/>
                    <a:pt x="618" y="266"/>
                  </a:cubicBezTo>
                  <a:cubicBezTo>
                    <a:pt x="586" y="304"/>
                    <a:pt x="500" y="355"/>
                    <a:pt x="455" y="384"/>
                  </a:cubicBezTo>
                  <a:lnTo>
                    <a:pt x="350" y="440"/>
                  </a:lnTo>
                  <a:lnTo>
                    <a:pt x="298" y="464"/>
                  </a:lnTo>
                  <a:lnTo>
                    <a:pt x="221" y="491"/>
                  </a:lnTo>
                  <a:lnTo>
                    <a:pt x="141" y="515"/>
                  </a:lnTo>
                  <a:lnTo>
                    <a:pt x="63" y="444"/>
                  </a:lnTo>
                  <a:lnTo>
                    <a:pt x="221" y="317"/>
                  </a:lnTo>
                  <a:lnTo>
                    <a:pt x="54" y="426"/>
                  </a:lnTo>
                  <a:lnTo>
                    <a:pt x="33" y="391"/>
                  </a:lnTo>
                  <a:lnTo>
                    <a:pt x="32" y="359"/>
                  </a:lnTo>
                  <a:lnTo>
                    <a:pt x="120" y="266"/>
                  </a:lnTo>
                  <a:lnTo>
                    <a:pt x="158" y="270"/>
                  </a:lnTo>
                  <a:lnTo>
                    <a:pt x="187" y="280"/>
                  </a:lnTo>
                  <a:lnTo>
                    <a:pt x="219" y="295"/>
                  </a:lnTo>
                  <a:lnTo>
                    <a:pt x="284" y="368"/>
                  </a:lnTo>
                  <a:lnTo>
                    <a:pt x="321" y="450"/>
                  </a:lnTo>
                  <a:lnTo>
                    <a:pt x="294" y="363"/>
                  </a:lnTo>
                  <a:lnTo>
                    <a:pt x="232" y="282"/>
                  </a:lnTo>
                  <a:lnTo>
                    <a:pt x="193" y="255"/>
                  </a:lnTo>
                  <a:lnTo>
                    <a:pt x="149" y="241"/>
                  </a:lnTo>
                  <a:lnTo>
                    <a:pt x="99" y="243"/>
                  </a:lnTo>
                  <a:lnTo>
                    <a:pt x="23" y="323"/>
                  </a:lnTo>
                  <a:lnTo>
                    <a:pt x="0" y="376"/>
                  </a:lnTo>
                  <a:lnTo>
                    <a:pt x="4" y="401"/>
                  </a:lnTo>
                  <a:lnTo>
                    <a:pt x="21" y="447"/>
                  </a:lnTo>
                  <a:lnTo>
                    <a:pt x="59" y="500"/>
                  </a:lnTo>
                  <a:lnTo>
                    <a:pt x="77" y="517"/>
                  </a:lnTo>
                  <a:lnTo>
                    <a:pt x="94" y="530"/>
                  </a:lnTo>
                  <a:lnTo>
                    <a:pt x="113" y="543"/>
                  </a:lnTo>
                  <a:lnTo>
                    <a:pt x="130" y="551"/>
                  </a:lnTo>
                  <a:lnTo>
                    <a:pt x="144" y="556"/>
                  </a:lnTo>
                  <a:lnTo>
                    <a:pt x="159" y="556"/>
                  </a:lnTo>
                  <a:lnTo>
                    <a:pt x="173" y="555"/>
                  </a:lnTo>
                  <a:lnTo>
                    <a:pt x="203" y="544"/>
                  </a:lnTo>
                  <a:lnTo>
                    <a:pt x="244" y="524"/>
                  </a:lnTo>
                  <a:lnTo>
                    <a:pt x="365" y="472"/>
                  </a:lnTo>
                  <a:lnTo>
                    <a:pt x="392" y="460"/>
                  </a:lnTo>
                  <a:lnTo>
                    <a:pt x="418" y="449"/>
                  </a:lnTo>
                  <a:lnTo>
                    <a:pt x="445" y="438"/>
                  </a:lnTo>
                  <a:lnTo>
                    <a:pt x="494" y="414"/>
                  </a:lnTo>
                  <a:lnTo>
                    <a:pt x="516" y="401"/>
                  </a:lnTo>
                  <a:lnTo>
                    <a:pt x="539" y="388"/>
                  </a:lnTo>
                  <a:lnTo>
                    <a:pt x="560" y="375"/>
                  </a:lnTo>
                  <a:lnTo>
                    <a:pt x="590" y="351"/>
                  </a:lnTo>
                  <a:lnTo>
                    <a:pt x="614" y="324"/>
                  </a:lnTo>
                  <a:lnTo>
                    <a:pt x="622" y="313"/>
                  </a:lnTo>
                  <a:lnTo>
                    <a:pt x="641" y="275"/>
                  </a:lnTo>
                  <a:lnTo>
                    <a:pt x="646" y="261"/>
                  </a:lnTo>
                  <a:lnTo>
                    <a:pt x="653" y="246"/>
                  </a:lnTo>
                  <a:lnTo>
                    <a:pt x="657" y="232"/>
                  </a:lnTo>
                  <a:lnTo>
                    <a:pt x="667" y="188"/>
                  </a:lnTo>
                  <a:lnTo>
                    <a:pt x="667" y="159"/>
                  </a:lnTo>
                  <a:lnTo>
                    <a:pt x="652" y="104"/>
                  </a:lnTo>
                  <a:lnTo>
                    <a:pt x="587" y="38"/>
                  </a:lnTo>
                  <a:lnTo>
                    <a:pt x="547" y="17"/>
                  </a:lnTo>
                  <a:lnTo>
                    <a:pt x="528" y="10"/>
                  </a:lnTo>
                  <a:lnTo>
                    <a:pt x="508" y="5"/>
                  </a:lnTo>
                  <a:lnTo>
                    <a:pt x="488" y="1"/>
                  </a:lnTo>
                  <a:lnTo>
                    <a:pt x="468" y="0"/>
                  </a:lnTo>
                  <a:lnTo>
                    <a:pt x="450" y="1"/>
                  </a:lnTo>
                  <a:lnTo>
                    <a:pt x="431" y="4"/>
                  </a:lnTo>
                  <a:lnTo>
                    <a:pt x="414" y="9"/>
                  </a:lnTo>
                  <a:lnTo>
                    <a:pt x="397" y="16"/>
                  </a:lnTo>
                  <a:lnTo>
                    <a:pt x="381" y="23"/>
                  </a:lnTo>
                  <a:lnTo>
                    <a:pt x="348" y="38"/>
                  </a:lnTo>
                  <a:lnTo>
                    <a:pt x="334" y="46"/>
                  </a:lnTo>
                  <a:lnTo>
                    <a:pt x="308" y="60"/>
                  </a:lnTo>
                  <a:lnTo>
                    <a:pt x="296" y="68"/>
                  </a:lnTo>
                  <a:lnTo>
                    <a:pt x="284" y="77"/>
                  </a:lnTo>
                  <a:lnTo>
                    <a:pt x="260" y="94"/>
                  </a:lnTo>
                  <a:lnTo>
                    <a:pt x="249" y="104"/>
                  </a:lnTo>
                  <a:lnTo>
                    <a:pt x="237" y="114"/>
                  </a:lnTo>
                  <a:lnTo>
                    <a:pt x="216" y="135"/>
                  </a:lnTo>
                  <a:lnTo>
                    <a:pt x="206" y="144"/>
                  </a:lnTo>
                  <a:lnTo>
                    <a:pt x="183" y="165"/>
                  </a:lnTo>
                  <a:lnTo>
                    <a:pt x="149" y="198"/>
                  </a:lnTo>
                  <a:lnTo>
                    <a:pt x="128" y="220"/>
                  </a:lnTo>
                </a:path>
              </a:pathLst>
            </a:cu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zh-TW" altLang="en-US" sz="1350">
                <a:latin typeface="Arial" charset="0"/>
              </a:endParaRPr>
            </a:p>
          </p:txBody>
        </p:sp>
        <p:sp>
          <p:nvSpPr>
            <p:cNvPr id="110" name="Freeform 81"/>
            <p:cNvSpPr>
              <a:spLocks/>
            </p:cNvSpPr>
            <p:nvPr/>
          </p:nvSpPr>
          <p:spPr bwMode="gray">
            <a:xfrm>
              <a:off x="4071" y="2410"/>
              <a:ext cx="781" cy="140"/>
            </a:xfrm>
            <a:custGeom>
              <a:avLst/>
              <a:gdLst>
                <a:gd name="T0" fmla="*/ 1 w 781"/>
                <a:gd name="T1" fmla="*/ 118 h 140"/>
                <a:gd name="T2" fmla="*/ 193 w 781"/>
                <a:gd name="T3" fmla="*/ 22 h 140"/>
                <a:gd name="T4" fmla="*/ 577 w 781"/>
                <a:gd name="T5" fmla="*/ 118 h 140"/>
                <a:gd name="T6" fmla="*/ 768 w 781"/>
                <a:gd name="T7" fmla="*/ 0 h 140"/>
                <a:gd name="T8" fmla="*/ 781 w 781"/>
                <a:gd name="T9" fmla="*/ 18 h 140"/>
                <a:gd name="T10" fmla="*/ 586 w 781"/>
                <a:gd name="T11" fmla="*/ 138 h 140"/>
                <a:gd name="T12" fmla="*/ 198 w 781"/>
                <a:gd name="T13" fmla="*/ 40 h 140"/>
                <a:gd name="T14" fmla="*/ 1 w 781"/>
                <a:gd name="T15" fmla="*/ 118 h 140"/>
                <a:gd name="T16" fmla="*/ 0 60000 65536"/>
                <a:gd name="T17" fmla="*/ 0 60000 65536"/>
                <a:gd name="T18" fmla="*/ 0 60000 65536"/>
                <a:gd name="T19" fmla="*/ 0 60000 65536"/>
                <a:gd name="T20" fmla="*/ 0 60000 65536"/>
                <a:gd name="T21" fmla="*/ 0 60000 65536"/>
                <a:gd name="T22" fmla="*/ 0 60000 65536"/>
                <a:gd name="T23" fmla="*/ 0 60000 65536"/>
                <a:gd name="T24" fmla="*/ 0 w 781"/>
                <a:gd name="T25" fmla="*/ 0 h 140"/>
                <a:gd name="T26" fmla="*/ 781 w 781"/>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1" h="140">
                  <a:moveTo>
                    <a:pt x="1" y="118"/>
                  </a:moveTo>
                  <a:cubicBezTo>
                    <a:pt x="0" y="115"/>
                    <a:pt x="97" y="22"/>
                    <a:pt x="193" y="22"/>
                  </a:cubicBezTo>
                  <a:cubicBezTo>
                    <a:pt x="289" y="22"/>
                    <a:pt x="483" y="123"/>
                    <a:pt x="577" y="118"/>
                  </a:cubicBezTo>
                  <a:cubicBezTo>
                    <a:pt x="671" y="113"/>
                    <a:pt x="734" y="15"/>
                    <a:pt x="768" y="0"/>
                  </a:cubicBezTo>
                  <a:lnTo>
                    <a:pt x="781" y="18"/>
                  </a:lnTo>
                  <a:cubicBezTo>
                    <a:pt x="751" y="41"/>
                    <a:pt x="683" y="134"/>
                    <a:pt x="586" y="138"/>
                  </a:cubicBezTo>
                  <a:cubicBezTo>
                    <a:pt x="489" y="140"/>
                    <a:pt x="295" y="43"/>
                    <a:pt x="198" y="40"/>
                  </a:cubicBezTo>
                  <a:cubicBezTo>
                    <a:pt x="101" y="37"/>
                    <a:pt x="42" y="102"/>
                    <a:pt x="1" y="118"/>
                  </a:cubicBezTo>
                  <a:close/>
                </a:path>
              </a:pathLst>
            </a:cu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zh-TW" altLang="en-US" sz="1350">
                <a:latin typeface="Arial" charset="0"/>
              </a:endParaRPr>
            </a:p>
          </p:txBody>
        </p:sp>
      </p:grpSp>
      <p:sp>
        <p:nvSpPr>
          <p:cNvPr id="25" name="手繪多邊形 8">
            <a:extLst>
              <a:ext uri="{FF2B5EF4-FFF2-40B4-BE49-F238E27FC236}">
                <a16:creationId xmlns:a16="http://schemas.microsoft.com/office/drawing/2014/main" id="{5A14A2B1-CFE3-48D1-AA43-D0D37DC39D55}"/>
              </a:ext>
            </a:extLst>
          </p:cNvPr>
          <p:cNvSpPr/>
          <p:nvPr/>
        </p:nvSpPr>
        <p:spPr>
          <a:xfrm>
            <a:off x="1350150" y="641562"/>
            <a:ext cx="3476000"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三</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sp>
        <p:nvSpPr>
          <p:cNvPr id="26" name="手繪多邊形 7">
            <a:extLst>
              <a:ext uri="{FF2B5EF4-FFF2-40B4-BE49-F238E27FC236}">
                <a16:creationId xmlns:a16="http://schemas.microsoft.com/office/drawing/2014/main" id="{C654A905-5A55-4D9E-9A75-F2B7578362E7}"/>
              </a:ext>
            </a:extLst>
          </p:cNvPr>
          <p:cNvSpPr/>
          <p:nvPr/>
        </p:nvSpPr>
        <p:spPr>
          <a:xfrm>
            <a:off x="646826" y="597289"/>
            <a:ext cx="675000"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37" name="矩形 36">
            <a:extLst>
              <a:ext uri="{FF2B5EF4-FFF2-40B4-BE49-F238E27FC236}">
                <a16:creationId xmlns:a16="http://schemas.microsoft.com/office/drawing/2014/main" id="{8573744E-1BC8-49B1-8504-A9FA5805769C}"/>
              </a:ext>
            </a:extLst>
          </p:cNvPr>
          <p:cNvSpPr/>
          <p:nvPr/>
        </p:nvSpPr>
        <p:spPr>
          <a:xfrm>
            <a:off x="2705652" y="1639404"/>
            <a:ext cx="4103824"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錄製影音提供連結網址</a:t>
            </a:r>
          </a:p>
        </p:txBody>
      </p:sp>
      <p:pic>
        <p:nvPicPr>
          <p:cNvPr id="6" name="圖形 5" descr="相機">
            <a:extLst>
              <a:ext uri="{FF2B5EF4-FFF2-40B4-BE49-F238E27FC236}">
                <a16:creationId xmlns:a16="http://schemas.microsoft.com/office/drawing/2014/main" id="{1DF8B6DE-2392-4351-A45D-56B259AE98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1903" y="1454377"/>
            <a:ext cx="783040" cy="783040"/>
          </a:xfrm>
          <a:prstGeom prst="rect">
            <a:avLst/>
          </a:prstGeom>
        </p:spPr>
      </p:pic>
      <p:graphicFrame>
        <p:nvGraphicFramePr>
          <p:cNvPr id="11" name="表格 10">
            <a:extLst>
              <a:ext uri="{FF2B5EF4-FFF2-40B4-BE49-F238E27FC236}">
                <a16:creationId xmlns:a16="http://schemas.microsoft.com/office/drawing/2014/main" id="{C2249143-4F62-486E-9198-9ADAF0BE5AEA}"/>
              </a:ext>
            </a:extLst>
          </p:cNvPr>
          <p:cNvGraphicFramePr>
            <a:graphicFrameLocks noGrp="1"/>
          </p:cNvGraphicFramePr>
          <p:nvPr>
            <p:extLst>
              <p:ext uri="{D42A27DB-BD31-4B8C-83A1-F6EECF244321}">
                <p14:modId xmlns:p14="http://schemas.microsoft.com/office/powerpoint/2010/main" val="1623656840"/>
              </p:ext>
            </p:extLst>
          </p:nvPr>
        </p:nvGraphicFramePr>
        <p:xfrm>
          <a:off x="1482478" y="2331855"/>
          <a:ext cx="6102982" cy="822245"/>
        </p:xfrm>
        <a:graphic>
          <a:graphicData uri="http://schemas.openxmlformats.org/drawingml/2006/table">
            <a:tbl>
              <a:tblPr firstRow="1" bandRow="1">
                <a:tableStyleId>{5940675A-B579-460E-94D1-54222C63F5DA}</a:tableStyleId>
              </a:tblPr>
              <a:tblGrid>
                <a:gridCol w="1522641">
                  <a:extLst>
                    <a:ext uri="{9D8B030D-6E8A-4147-A177-3AD203B41FA5}">
                      <a16:colId xmlns:a16="http://schemas.microsoft.com/office/drawing/2014/main" val="3090406537"/>
                    </a:ext>
                  </a:extLst>
                </a:gridCol>
                <a:gridCol w="4580341">
                  <a:extLst>
                    <a:ext uri="{9D8B030D-6E8A-4147-A177-3AD203B41FA5}">
                      <a16:colId xmlns:a16="http://schemas.microsoft.com/office/drawing/2014/main" val="1496453536"/>
                    </a:ext>
                  </a:extLst>
                </a:gridCol>
              </a:tblGrid>
              <a:tr h="326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00" dirty="0">
                          <a:solidFill>
                            <a:schemeClr val="tx1"/>
                          </a:solidFill>
                          <a:effectLst/>
                          <a:latin typeface="微軟正黑體" panose="020B0604030504040204" pitchFamily="34" charset="-120"/>
                          <a:ea typeface="微軟正黑體" panose="020B0604030504040204" pitchFamily="34" charset="-120"/>
                        </a:rPr>
                        <a:t>項目</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00" dirty="0">
                          <a:solidFill>
                            <a:schemeClr val="tx1"/>
                          </a:solidFill>
                          <a:effectLst/>
                          <a:latin typeface="微軟正黑體" panose="020B0604030504040204" pitchFamily="34" charset="-120"/>
                          <a:ea typeface="微軟正黑體" panose="020B0604030504040204" pitchFamily="34" charset="-120"/>
                        </a:rPr>
                        <a:t>填寫欄位</a:t>
                      </a:r>
                      <a:endParaRPr lang="zh-TW" altLang="en-US" sz="18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116238121"/>
                  </a:ext>
                </a:extLst>
              </a:tr>
              <a:tr h="4564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00" dirty="0">
                          <a:solidFill>
                            <a:schemeClr val="tx1"/>
                          </a:solidFill>
                          <a:effectLst/>
                          <a:latin typeface="微軟正黑體" panose="020B0604030504040204" pitchFamily="34" charset="-120"/>
                          <a:ea typeface="微軟正黑體" panose="020B0604030504040204" pitchFamily="34" charset="-120"/>
                        </a:rPr>
                        <a:t>雲端網址</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058491316"/>
                  </a:ext>
                </a:extLst>
              </a:tr>
            </a:tbl>
          </a:graphicData>
        </a:graphic>
      </p:graphicFrame>
      <p:sp>
        <p:nvSpPr>
          <p:cNvPr id="28" name="Text Box 8">
            <a:extLst>
              <a:ext uri="{FF2B5EF4-FFF2-40B4-BE49-F238E27FC236}">
                <a16:creationId xmlns:a16="http://schemas.microsoft.com/office/drawing/2014/main" id="{C60EC481-92BD-4C16-8988-A6C416676E87}"/>
              </a:ext>
            </a:extLst>
          </p:cNvPr>
          <p:cNvSpPr txBox="1">
            <a:spLocks noChangeArrowheads="1"/>
          </p:cNvSpPr>
          <p:nvPr/>
        </p:nvSpPr>
        <p:spPr bwMode="gray">
          <a:xfrm>
            <a:off x="1325243" y="3192408"/>
            <a:ext cx="6864642" cy="316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ctr">
              <a:buNone/>
            </a:pPr>
            <a:r>
              <a:rPr lang="zh-TW" altLang="zh-TW" sz="1800" b="1" dirty="0">
                <a:latin typeface="微軟正黑體" panose="020B0604030504040204" pitchFamily="34" charset="-120"/>
                <a:ea typeface="微軟正黑體" panose="020B0604030504040204" pitchFamily="34" charset="-120"/>
              </a:rPr>
              <a:t>影音內容須包含申請書項目如下</a:t>
            </a:r>
            <a:endParaRPr lang="en-US" altLang="zh-TW" sz="1800" b="1" dirty="0">
              <a:latin typeface="微軟正黑體" panose="020B0604030504040204" pitchFamily="34" charset="-120"/>
              <a:ea typeface="微軟正黑體" panose="020B0604030504040204" pitchFamily="34" charset="-120"/>
            </a:endParaRPr>
          </a:p>
          <a:p>
            <a:r>
              <a:rPr lang="zh-TW" altLang="zh-TW" sz="1800" dirty="0">
                <a:latin typeface="微軟正黑體" panose="020B0604030504040204" pitchFamily="34" charset="-120"/>
                <a:ea typeface="微軟正黑體" panose="020B0604030504040204" pitchFamily="34" charset="-120"/>
              </a:rPr>
              <a:t>我為什麼想要參加「青年體驗學習計畫」</a:t>
            </a:r>
            <a:r>
              <a:rPr lang="en-US" altLang="zh-TW" sz="1800" dirty="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r>
              <a:rPr lang="zh-TW" altLang="zh-TW" sz="1800" dirty="0">
                <a:latin typeface="微軟正黑體" panose="020B0604030504040204" pitchFamily="34" charset="-120"/>
                <a:ea typeface="微軟正黑體" panose="020B0604030504040204" pitchFamily="34" charset="-120"/>
              </a:rPr>
              <a:t>我想參加幾年計畫、想要規劃哪些體驗學習類型</a:t>
            </a:r>
            <a:r>
              <a:rPr lang="en-US" altLang="zh-TW" sz="1800" dirty="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r>
              <a:rPr lang="zh-TW" altLang="zh-TW" sz="1800" dirty="0">
                <a:latin typeface="微軟正黑體" panose="020B0604030504040204" pitchFamily="34" charset="-120"/>
                <a:ea typeface="微軟正黑體" panose="020B0604030504040204" pitchFamily="34" charset="-120"/>
              </a:rPr>
              <a:t>我想在體驗學習期間，哪幾個月到哪個國家、地點，學習哪些事情</a:t>
            </a:r>
            <a:r>
              <a:rPr lang="en-US" altLang="zh-TW" sz="1800" dirty="0">
                <a:latin typeface="微軟正黑體" panose="020B0604030504040204" pitchFamily="34" charset="-120"/>
                <a:ea typeface="微軟正黑體" panose="020B0604030504040204" pitchFamily="34" charset="-120"/>
              </a:rPr>
              <a:t>?</a:t>
            </a:r>
          </a:p>
          <a:p>
            <a:r>
              <a:rPr lang="zh-TW" altLang="zh-TW" sz="1800" dirty="0">
                <a:latin typeface="微軟正黑體" panose="020B0604030504040204" pitchFamily="34" charset="-120"/>
                <a:ea typeface="微軟正黑體" panose="020B0604030504040204" pitchFamily="34" charset="-120"/>
              </a:rPr>
              <a:t>我將會使用相片、圖文、影像錄影、臉書粉絲專頁、</a:t>
            </a:r>
            <a:r>
              <a:rPr lang="en-US" altLang="zh-TW" sz="1800" dirty="0">
                <a:latin typeface="微軟正黑體" panose="020B0604030504040204" pitchFamily="34" charset="-120"/>
                <a:ea typeface="微軟正黑體" panose="020B0604030504040204" pitchFamily="34" charset="-120"/>
              </a:rPr>
              <a:t>IG</a:t>
            </a:r>
            <a:r>
              <a:rPr lang="zh-TW" altLang="zh-TW" sz="1800" dirty="0">
                <a:latin typeface="微軟正黑體" panose="020B0604030504040204" pitchFamily="34" charset="-120"/>
                <a:ea typeface="微軟正黑體" panose="020B0604030504040204" pitchFamily="34" charset="-120"/>
              </a:rPr>
              <a:t>的哪些方式，紀錄執行企劃過程</a:t>
            </a:r>
            <a:r>
              <a:rPr lang="en-US" altLang="zh-TW" sz="1800" dirty="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r>
              <a:rPr lang="zh-TW" altLang="zh-TW" sz="1800" dirty="0">
                <a:latin typeface="微軟正黑體" panose="020B0604030504040204" pitchFamily="34" charset="-120"/>
                <a:ea typeface="微軟正黑體" panose="020B0604030504040204" pitchFamily="34" charset="-120"/>
              </a:rPr>
              <a:t>我在參加計畫期間的生活經費需要多少，如何分配使用，這些經費的來源</a:t>
            </a:r>
            <a:r>
              <a:rPr lang="en-US" altLang="zh-TW" sz="1800" dirty="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r>
              <a:rPr lang="zh-TW" altLang="zh-TW" sz="1800" dirty="0">
                <a:latin typeface="微軟正黑體" panose="020B0604030504040204" pitchFamily="34" charset="-120"/>
                <a:ea typeface="微軟正黑體" panose="020B0604030504040204" pitchFamily="34" charset="-120"/>
              </a:rPr>
              <a:t>我期待參加計畫之後，看到自己哪些成長與改變</a:t>
            </a:r>
            <a:r>
              <a:rPr lang="en-US" altLang="zh-TW"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sym typeface="Wingdings 2" panose="05020102010507070707" pitchFamily="18" charset="2"/>
            </a:endParaRPr>
          </a:p>
        </p:txBody>
      </p:sp>
    </p:spTree>
    <p:extLst>
      <p:ext uri="{BB962C8B-B14F-4D97-AF65-F5344CB8AC3E}">
        <p14:creationId xmlns:p14="http://schemas.microsoft.com/office/powerpoint/2010/main" val="3600426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C53CA5-A163-48C8-8987-BDB0A544DF6C}" type="slidenum">
              <a:rPr lang="zh-TW" altLang="en-US" smtClean="0"/>
              <a:t>16</a:t>
            </a:fld>
            <a:endParaRPr lang="zh-TW" altLang="en-US"/>
          </a:p>
        </p:txBody>
      </p:sp>
      <p:grpSp>
        <p:nvGrpSpPr>
          <p:cNvPr id="102" name="Group 35"/>
          <p:cNvGrpSpPr>
            <a:grpSpLocks/>
          </p:cNvGrpSpPr>
          <p:nvPr/>
        </p:nvGrpSpPr>
        <p:grpSpPr bwMode="auto">
          <a:xfrm>
            <a:off x="7804551" y="1761169"/>
            <a:ext cx="295468" cy="246810"/>
            <a:chOff x="797" y="2258"/>
            <a:chExt cx="109" cy="91"/>
          </a:xfrm>
          <a:solidFill>
            <a:srgbClr val="B2B2B2"/>
          </a:solidFill>
        </p:grpSpPr>
        <p:sp>
          <p:nvSpPr>
            <p:cNvPr id="133" name="Line 42"/>
            <p:cNvSpPr>
              <a:spLocks noChangeShapeType="1"/>
            </p:cNvSpPr>
            <p:nvPr/>
          </p:nvSpPr>
          <p:spPr bwMode="gray">
            <a:xfrm flipV="1">
              <a:off x="797" y="2258"/>
              <a:ext cx="66" cy="72"/>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sp>
          <p:nvSpPr>
            <p:cNvPr id="134" name="Line 43"/>
            <p:cNvSpPr>
              <a:spLocks noChangeShapeType="1"/>
            </p:cNvSpPr>
            <p:nvPr/>
          </p:nvSpPr>
          <p:spPr bwMode="gray">
            <a:xfrm flipV="1">
              <a:off x="806" y="2315"/>
              <a:ext cx="100" cy="34"/>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grpSp>
      <p:grpSp>
        <p:nvGrpSpPr>
          <p:cNvPr id="108" name="Group 79"/>
          <p:cNvGrpSpPr>
            <a:grpSpLocks/>
          </p:cNvGrpSpPr>
          <p:nvPr/>
        </p:nvGrpSpPr>
        <p:grpSpPr bwMode="auto">
          <a:xfrm rot="377024">
            <a:off x="6232072" y="1508999"/>
            <a:ext cx="740934" cy="280027"/>
            <a:chOff x="4071" y="1962"/>
            <a:chExt cx="1414" cy="588"/>
          </a:xfrm>
          <a:solidFill>
            <a:srgbClr val="006600"/>
          </a:solidFill>
          <a:scene3d>
            <a:camera prst="orthographicFront">
              <a:rot lat="0" lon="0" rev="0"/>
            </a:camera>
            <a:lightRig rig="balanced" dir="t">
              <a:rot lat="0" lon="0" rev="8700000"/>
            </a:lightRig>
          </a:scene3d>
        </p:grpSpPr>
        <p:sp>
          <p:nvSpPr>
            <p:cNvPr id="109" name="Freeform 80"/>
            <p:cNvSpPr>
              <a:spLocks/>
            </p:cNvSpPr>
            <p:nvPr/>
          </p:nvSpPr>
          <p:spPr bwMode="gray">
            <a:xfrm>
              <a:off x="4818" y="1962"/>
              <a:ext cx="667" cy="556"/>
            </a:xfrm>
            <a:custGeom>
              <a:avLst/>
              <a:gdLst>
                <a:gd name="T0" fmla="*/ 368 w 667"/>
                <a:gd name="T1" fmla="*/ 51 h 556"/>
                <a:gd name="T2" fmla="*/ 567 w 667"/>
                <a:gd name="T3" fmla="*/ 51 h 556"/>
                <a:gd name="T4" fmla="*/ 618 w 667"/>
                <a:gd name="T5" fmla="*/ 266 h 556"/>
                <a:gd name="T6" fmla="*/ 350 w 667"/>
                <a:gd name="T7" fmla="*/ 440 h 556"/>
                <a:gd name="T8" fmla="*/ 221 w 667"/>
                <a:gd name="T9" fmla="*/ 491 h 556"/>
                <a:gd name="T10" fmla="*/ 63 w 667"/>
                <a:gd name="T11" fmla="*/ 444 h 556"/>
                <a:gd name="T12" fmla="*/ 54 w 667"/>
                <a:gd name="T13" fmla="*/ 426 h 556"/>
                <a:gd name="T14" fmla="*/ 32 w 667"/>
                <a:gd name="T15" fmla="*/ 359 h 556"/>
                <a:gd name="T16" fmla="*/ 158 w 667"/>
                <a:gd name="T17" fmla="*/ 270 h 556"/>
                <a:gd name="T18" fmla="*/ 219 w 667"/>
                <a:gd name="T19" fmla="*/ 295 h 556"/>
                <a:gd name="T20" fmla="*/ 321 w 667"/>
                <a:gd name="T21" fmla="*/ 450 h 556"/>
                <a:gd name="T22" fmla="*/ 232 w 667"/>
                <a:gd name="T23" fmla="*/ 282 h 556"/>
                <a:gd name="T24" fmla="*/ 149 w 667"/>
                <a:gd name="T25" fmla="*/ 241 h 556"/>
                <a:gd name="T26" fmla="*/ 23 w 667"/>
                <a:gd name="T27" fmla="*/ 323 h 556"/>
                <a:gd name="T28" fmla="*/ 4 w 667"/>
                <a:gd name="T29" fmla="*/ 401 h 556"/>
                <a:gd name="T30" fmla="*/ 59 w 667"/>
                <a:gd name="T31" fmla="*/ 500 h 556"/>
                <a:gd name="T32" fmla="*/ 94 w 667"/>
                <a:gd name="T33" fmla="*/ 530 h 556"/>
                <a:gd name="T34" fmla="*/ 130 w 667"/>
                <a:gd name="T35" fmla="*/ 551 h 556"/>
                <a:gd name="T36" fmla="*/ 159 w 667"/>
                <a:gd name="T37" fmla="*/ 556 h 556"/>
                <a:gd name="T38" fmla="*/ 203 w 667"/>
                <a:gd name="T39" fmla="*/ 544 h 556"/>
                <a:gd name="T40" fmla="*/ 365 w 667"/>
                <a:gd name="T41" fmla="*/ 472 h 556"/>
                <a:gd name="T42" fmla="*/ 418 w 667"/>
                <a:gd name="T43" fmla="*/ 449 h 556"/>
                <a:gd name="T44" fmla="*/ 494 w 667"/>
                <a:gd name="T45" fmla="*/ 414 h 556"/>
                <a:gd name="T46" fmla="*/ 539 w 667"/>
                <a:gd name="T47" fmla="*/ 388 h 556"/>
                <a:gd name="T48" fmla="*/ 590 w 667"/>
                <a:gd name="T49" fmla="*/ 351 h 556"/>
                <a:gd name="T50" fmla="*/ 622 w 667"/>
                <a:gd name="T51" fmla="*/ 313 h 556"/>
                <a:gd name="T52" fmla="*/ 646 w 667"/>
                <a:gd name="T53" fmla="*/ 261 h 556"/>
                <a:gd name="T54" fmla="*/ 657 w 667"/>
                <a:gd name="T55" fmla="*/ 232 h 556"/>
                <a:gd name="T56" fmla="*/ 667 w 667"/>
                <a:gd name="T57" fmla="*/ 159 h 556"/>
                <a:gd name="T58" fmla="*/ 587 w 667"/>
                <a:gd name="T59" fmla="*/ 38 h 556"/>
                <a:gd name="T60" fmla="*/ 528 w 667"/>
                <a:gd name="T61" fmla="*/ 10 h 556"/>
                <a:gd name="T62" fmla="*/ 488 w 667"/>
                <a:gd name="T63" fmla="*/ 1 h 556"/>
                <a:gd name="T64" fmla="*/ 450 w 667"/>
                <a:gd name="T65" fmla="*/ 1 h 556"/>
                <a:gd name="T66" fmla="*/ 414 w 667"/>
                <a:gd name="T67" fmla="*/ 9 h 556"/>
                <a:gd name="T68" fmla="*/ 381 w 667"/>
                <a:gd name="T69" fmla="*/ 23 h 556"/>
                <a:gd name="T70" fmla="*/ 334 w 667"/>
                <a:gd name="T71" fmla="*/ 46 h 556"/>
                <a:gd name="T72" fmla="*/ 296 w 667"/>
                <a:gd name="T73" fmla="*/ 68 h 556"/>
                <a:gd name="T74" fmla="*/ 260 w 667"/>
                <a:gd name="T75" fmla="*/ 94 h 556"/>
                <a:gd name="T76" fmla="*/ 237 w 667"/>
                <a:gd name="T77" fmla="*/ 114 h 556"/>
                <a:gd name="T78" fmla="*/ 206 w 667"/>
                <a:gd name="T79" fmla="*/ 144 h 556"/>
                <a:gd name="T80" fmla="*/ 149 w 667"/>
                <a:gd name="T81" fmla="*/ 198 h 5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7"/>
                <a:gd name="T124" fmla="*/ 0 h 556"/>
                <a:gd name="T125" fmla="*/ 667 w 667"/>
                <a:gd name="T126" fmla="*/ 556 h 5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7" h="556">
                  <a:moveTo>
                    <a:pt x="171" y="189"/>
                  </a:moveTo>
                  <a:lnTo>
                    <a:pt x="368" y="51"/>
                  </a:lnTo>
                  <a:cubicBezTo>
                    <a:pt x="417" y="23"/>
                    <a:pt x="435" y="20"/>
                    <a:pt x="468" y="20"/>
                  </a:cubicBezTo>
                  <a:cubicBezTo>
                    <a:pt x="501" y="20"/>
                    <a:pt x="537" y="28"/>
                    <a:pt x="567" y="51"/>
                  </a:cubicBezTo>
                  <a:cubicBezTo>
                    <a:pt x="597" y="74"/>
                    <a:pt x="642" y="122"/>
                    <a:pt x="650" y="158"/>
                  </a:cubicBezTo>
                  <a:cubicBezTo>
                    <a:pt x="658" y="194"/>
                    <a:pt x="650" y="228"/>
                    <a:pt x="618" y="266"/>
                  </a:cubicBezTo>
                  <a:cubicBezTo>
                    <a:pt x="586" y="304"/>
                    <a:pt x="500" y="355"/>
                    <a:pt x="455" y="384"/>
                  </a:cubicBezTo>
                  <a:lnTo>
                    <a:pt x="350" y="440"/>
                  </a:lnTo>
                  <a:lnTo>
                    <a:pt x="298" y="464"/>
                  </a:lnTo>
                  <a:lnTo>
                    <a:pt x="221" y="491"/>
                  </a:lnTo>
                  <a:lnTo>
                    <a:pt x="141" y="515"/>
                  </a:lnTo>
                  <a:lnTo>
                    <a:pt x="63" y="444"/>
                  </a:lnTo>
                  <a:lnTo>
                    <a:pt x="221" y="317"/>
                  </a:lnTo>
                  <a:lnTo>
                    <a:pt x="54" y="426"/>
                  </a:lnTo>
                  <a:lnTo>
                    <a:pt x="33" y="391"/>
                  </a:lnTo>
                  <a:lnTo>
                    <a:pt x="32" y="359"/>
                  </a:lnTo>
                  <a:lnTo>
                    <a:pt x="120" y="266"/>
                  </a:lnTo>
                  <a:lnTo>
                    <a:pt x="158" y="270"/>
                  </a:lnTo>
                  <a:lnTo>
                    <a:pt x="187" y="280"/>
                  </a:lnTo>
                  <a:lnTo>
                    <a:pt x="219" y="295"/>
                  </a:lnTo>
                  <a:lnTo>
                    <a:pt x="284" y="368"/>
                  </a:lnTo>
                  <a:lnTo>
                    <a:pt x="321" y="450"/>
                  </a:lnTo>
                  <a:lnTo>
                    <a:pt x="294" y="363"/>
                  </a:lnTo>
                  <a:lnTo>
                    <a:pt x="232" y="282"/>
                  </a:lnTo>
                  <a:lnTo>
                    <a:pt x="193" y="255"/>
                  </a:lnTo>
                  <a:lnTo>
                    <a:pt x="149" y="241"/>
                  </a:lnTo>
                  <a:lnTo>
                    <a:pt x="99" y="243"/>
                  </a:lnTo>
                  <a:lnTo>
                    <a:pt x="23" y="323"/>
                  </a:lnTo>
                  <a:lnTo>
                    <a:pt x="0" y="376"/>
                  </a:lnTo>
                  <a:lnTo>
                    <a:pt x="4" y="401"/>
                  </a:lnTo>
                  <a:lnTo>
                    <a:pt x="21" y="447"/>
                  </a:lnTo>
                  <a:lnTo>
                    <a:pt x="59" y="500"/>
                  </a:lnTo>
                  <a:lnTo>
                    <a:pt x="77" y="517"/>
                  </a:lnTo>
                  <a:lnTo>
                    <a:pt x="94" y="530"/>
                  </a:lnTo>
                  <a:lnTo>
                    <a:pt x="113" y="543"/>
                  </a:lnTo>
                  <a:lnTo>
                    <a:pt x="130" y="551"/>
                  </a:lnTo>
                  <a:lnTo>
                    <a:pt x="144" y="556"/>
                  </a:lnTo>
                  <a:lnTo>
                    <a:pt x="159" y="556"/>
                  </a:lnTo>
                  <a:lnTo>
                    <a:pt x="173" y="555"/>
                  </a:lnTo>
                  <a:lnTo>
                    <a:pt x="203" y="544"/>
                  </a:lnTo>
                  <a:lnTo>
                    <a:pt x="244" y="524"/>
                  </a:lnTo>
                  <a:lnTo>
                    <a:pt x="365" y="472"/>
                  </a:lnTo>
                  <a:lnTo>
                    <a:pt x="392" y="460"/>
                  </a:lnTo>
                  <a:lnTo>
                    <a:pt x="418" y="449"/>
                  </a:lnTo>
                  <a:lnTo>
                    <a:pt x="445" y="438"/>
                  </a:lnTo>
                  <a:lnTo>
                    <a:pt x="494" y="414"/>
                  </a:lnTo>
                  <a:lnTo>
                    <a:pt x="516" y="401"/>
                  </a:lnTo>
                  <a:lnTo>
                    <a:pt x="539" y="388"/>
                  </a:lnTo>
                  <a:lnTo>
                    <a:pt x="560" y="375"/>
                  </a:lnTo>
                  <a:lnTo>
                    <a:pt x="590" y="351"/>
                  </a:lnTo>
                  <a:lnTo>
                    <a:pt x="614" y="324"/>
                  </a:lnTo>
                  <a:lnTo>
                    <a:pt x="622" y="313"/>
                  </a:lnTo>
                  <a:lnTo>
                    <a:pt x="641" y="275"/>
                  </a:lnTo>
                  <a:lnTo>
                    <a:pt x="646" y="261"/>
                  </a:lnTo>
                  <a:lnTo>
                    <a:pt x="653" y="246"/>
                  </a:lnTo>
                  <a:lnTo>
                    <a:pt x="657" y="232"/>
                  </a:lnTo>
                  <a:lnTo>
                    <a:pt x="667" y="188"/>
                  </a:lnTo>
                  <a:lnTo>
                    <a:pt x="667" y="159"/>
                  </a:lnTo>
                  <a:lnTo>
                    <a:pt x="652" y="104"/>
                  </a:lnTo>
                  <a:lnTo>
                    <a:pt x="587" y="38"/>
                  </a:lnTo>
                  <a:lnTo>
                    <a:pt x="547" y="17"/>
                  </a:lnTo>
                  <a:lnTo>
                    <a:pt x="528" y="10"/>
                  </a:lnTo>
                  <a:lnTo>
                    <a:pt x="508" y="5"/>
                  </a:lnTo>
                  <a:lnTo>
                    <a:pt x="488" y="1"/>
                  </a:lnTo>
                  <a:lnTo>
                    <a:pt x="468" y="0"/>
                  </a:lnTo>
                  <a:lnTo>
                    <a:pt x="450" y="1"/>
                  </a:lnTo>
                  <a:lnTo>
                    <a:pt x="431" y="4"/>
                  </a:lnTo>
                  <a:lnTo>
                    <a:pt x="414" y="9"/>
                  </a:lnTo>
                  <a:lnTo>
                    <a:pt x="397" y="16"/>
                  </a:lnTo>
                  <a:lnTo>
                    <a:pt x="381" y="23"/>
                  </a:lnTo>
                  <a:lnTo>
                    <a:pt x="348" y="38"/>
                  </a:lnTo>
                  <a:lnTo>
                    <a:pt x="334" y="46"/>
                  </a:lnTo>
                  <a:lnTo>
                    <a:pt x="308" y="60"/>
                  </a:lnTo>
                  <a:lnTo>
                    <a:pt x="296" y="68"/>
                  </a:lnTo>
                  <a:lnTo>
                    <a:pt x="284" y="77"/>
                  </a:lnTo>
                  <a:lnTo>
                    <a:pt x="260" y="94"/>
                  </a:lnTo>
                  <a:lnTo>
                    <a:pt x="249" y="104"/>
                  </a:lnTo>
                  <a:lnTo>
                    <a:pt x="237" y="114"/>
                  </a:lnTo>
                  <a:lnTo>
                    <a:pt x="216" y="135"/>
                  </a:lnTo>
                  <a:lnTo>
                    <a:pt x="206" y="144"/>
                  </a:lnTo>
                  <a:lnTo>
                    <a:pt x="183" y="165"/>
                  </a:lnTo>
                  <a:lnTo>
                    <a:pt x="149" y="198"/>
                  </a:lnTo>
                  <a:lnTo>
                    <a:pt x="128" y="220"/>
                  </a:lnTo>
                </a:path>
              </a:pathLst>
            </a:cu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zh-TW" altLang="en-US" sz="1350">
                <a:latin typeface="Arial" charset="0"/>
              </a:endParaRPr>
            </a:p>
          </p:txBody>
        </p:sp>
        <p:sp>
          <p:nvSpPr>
            <p:cNvPr id="110" name="Freeform 81"/>
            <p:cNvSpPr>
              <a:spLocks/>
            </p:cNvSpPr>
            <p:nvPr/>
          </p:nvSpPr>
          <p:spPr bwMode="gray">
            <a:xfrm>
              <a:off x="4071" y="2410"/>
              <a:ext cx="781" cy="140"/>
            </a:xfrm>
            <a:custGeom>
              <a:avLst/>
              <a:gdLst>
                <a:gd name="T0" fmla="*/ 1 w 781"/>
                <a:gd name="T1" fmla="*/ 118 h 140"/>
                <a:gd name="T2" fmla="*/ 193 w 781"/>
                <a:gd name="T3" fmla="*/ 22 h 140"/>
                <a:gd name="T4" fmla="*/ 577 w 781"/>
                <a:gd name="T5" fmla="*/ 118 h 140"/>
                <a:gd name="T6" fmla="*/ 768 w 781"/>
                <a:gd name="T7" fmla="*/ 0 h 140"/>
                <a:gd name="T8" fmla="*/ 781 w 781"/>
                <a:gd name="T9" fmla="*/ 18 h 140"/>
                <a:gd name="T10" fmla="*/ 586 w 781"/>
                <a:gd name="T11" fmla="*/ 138 h 140"/>
                <a:gd name="T12" fmla="*/ 198 w 781"/>
                <a:gd name="T13" fmla="*/ 40 h 140"/>
                <a:gd name="T14" fmla="*/ 1 w 781"/>
                <a:gd name="T15" fmla="*/ 118 h 140"/>
                <a:gd name="T16" fmla="*/ 0 60000 65536"/>
                <a:gd name="T17" fmla="*/ 0 60000 65536"/>
                <a:gd name="T18" fmla="*/ 0 60000 65536"/>
                <a:gd name="T19" fmla="*/ 0 60000 65536"/>
                <a:gd name="T20" fmla="*/ 0 60000 65536"/>
                <a:gd name="T21" fmla="*/ 0 60000 65536"/>
                <a:gd name="T22" fmla="*/ 0 60000 65536"/>
                <a:gd name="T23" fmla="*/ 0 60000 65536"/>
                <a:gd name="T24" fmla="*/ 0 w 781"/>
                <a:gd name="T25" fmla="*/ 0 h 140"/>
                <a:gd name="T26" fmla="*/ 781 w 781"/>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1" h="140">
                  <a:moveTo>
                    <a:pt x="1" y="118"/>
                  </a:moveTo>
                  <a:cubicBezTo>
                    <a:pt x="0" y="115"/>
                    <a:pt x="97" y="22"/>
                    <a:pt x="193" y="22"/>
                  </a:cubicBezTo>
                  <a:cubicBezTo>
                    <a:pt x="289" y="22"/>
                    <a:pt x="483" y="123"/>
                    <a:pt x="577" y="118"/>
                  </a:cubicBezTo>
                  <a:cubicBezTo>
                    <a:pt x="671" y="113"/>
                    <a:pt x="734" y="15"/>
                    <a:pt x="768" y="0"/>
                  </a:cubicBezTo>
                  <a:lnTo>
                    <a:pt x="781" y="18"/>
                  </a:lnTo>
                  <a:cubicBezTo>
                    <a:pt x="751" y="41"/>
                    <a:pt x="683" y="134"/>
                    <a:pt x="586" y="138"/>
                  </a:cubicBezTo>
                  <a:cubicBezTo>
                    <a:pt x="489" y="140"/>
                    <a:pt x="295" y="43"/>
                    <a:pt x="198" y="40"/>
                  </a:cubicBezTo>
                  <a:cubicBezTo>
                    <a:pt x="101" y="37"/>
                    <a:pt x="42" y="102"/>
                    <a:pt x="1" y="118"/>
                  </a:cubicBezTo>
                  <a:close/>
                </a:path>
              </a:pathLst>
            </a:cu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zh-TW" altLang="en-US" sz="1350">
                <a:latin typeface="Arial" charset="0"/>
              </a:endParaRPr>
            </a:p>
          </p:txBody>
        </p:sp>
      </p:grpSp>
      <p:sp>
        <p:nvSpPr>
          <p:cNvPr id="25" name="手繪多邊形 8">
            <a:extLst>
              <a:ext uri="{FF2B5EF4-FFF2-40B4-BE49-F238E27FC236}">
                <a16:creationId xmlns:a16="http://schemas.microsoft.com/office/drawing/2014/main" id="{5A14A2B1-CFE3-48D1-AA43-D0D37DC39D55}"/>
              </a:ext>
            </a:extLst>
          </p:cNvPr>
          <p:cNvSpPr/>
          <p:nvPr/>
        </p:nvSpPr>
        <p:spPr>
          <a:xfrm>
            <a:off x="1350150" y="641562"/>
            <a:ext cx="3476000"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四</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sp>
        <p:nvSpPr>
          <p:cNvPr id="26" name="手繪多邊形 7">
            <a:extLst>
              <a:ext uri="{FF2B5EF4-FFF2-40B4-BE49-F238E27FC236}">
                <a16:creationId xmlns:a16="http://schemas.microsoft.com/office/drawing/2014/main" id="{C654A905-5A55-4D9E-9A75-F2B7578362E7}"/>
              </a:ext>
            </a:extLst>
          </p:cNvPr>
          <p:cNvSpPr/>
          <p:nvPr/>
        </p:nvSpPr>
        <p:spPr>
          <a:xfrm>
            <a:off x="646826" y="597289"/>
            <a:ext cx="675000"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pic>
        <p:nvPicPr>
          <p:cNvPr id="15" name="圖片 14">
            <a:extLst>
              <a:ext uri="{FF2B5EF4-FFF2-40B4-BE49-F238E27FC236}">
                <a16:creationId xmlns:a16="http://schemas.microsoft.com/office/drawing/2014/main" id="{A28FDF78-A1CF-4F6C-B20A-F86B857BCF5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1737458" y="1387402"/>
            <a:ext cx="712354" cy="588552"/>
          </a:xfrm>
          <a:prstGeom prst="rect">
            <a:avLst/>
          </a:prstGeom>
        </p:spPr>
      </p:pic>
      <p:sp>
        <p:nvSpPr>
          <p:cNvPr id="16" name="矩形 15">
            <a:extLst>
              <a:ext uri="{FF2B5EF4-FFF2-40B4-BE49-F238E27FC236}">
                <a16:creationId xmlns:a16="http://schemas.microsoft.com/office/drawing/2014/main" id="{C223C014-5304-4497-8379-F76C809C5770}"/>
              </a:ext>
            </a:extLst>
          </p:cNvPr>
          <p:cNvSpPr/>
          <p:nvPr/>
        </p:nvSpPr>
        <p:spPr>
          <a:xfrm>
            <a:off x="2882472" y="1387402"/>
            <a:ext cx="2828606" cy="523220"/>
          </a:xfrm>
          <a:prstGeom prst="rect">
            <a:avLst/>
          </a:prstGeom>
        </p:spPr>
        <p:txBody>
          <a:bodyPr wrap="square">
            <a:spAutoFit/>
          </a:bodyPr>
          <a:lstStyle/>
          <a:p>
            <a:r>
              <a:rPr lang="zh-TW" altLang="zh-TW" sz="2800" b="1" dirty="0">
                <a:latin typeface="微軟正黑體" panose="020B0604030504040204" pitchFamily="34" charset="-120"/>
                <a:ea typeface="微軟正黑體" panose="020B0604030504040204" pitchFamily="34" charset="-120"/>
              </a:rPr>
              <a:t>文字撰寫企劃書</a:t>
            </a:r>
            <a:endParaRPr lang="zh-TW" altLang="en-US" sz="2800" b="1" dirty="0">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C9F6979A-12AE-4883-BD72-666C15B0B2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087" y="2214040"/>
            <a:ext cx="4169390" cy="3836688"/>
          </a:xfrm>
          <a:prstGeom prst="rect">
            <a:avLst/>
          </a:prstGeom>
        </p:spPr>
      </p:pic>
      <p:pic>
        <p:nvPicPr>
          <p:cNvPr id="8" name="圖片 7">
            <a:extLst>
              <a:ext uri="{FF2B5EF4-FFF2-40B4-BE49-F238E27FC236}">
                <a16:creationId xmlns:a16="http://schemas.microsoft.com/office/drawing/2014/main" id="{85F9CC6B-6E13-4065-AAD0-76B78B2854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9984" y="2235510"/>
            <a:ext cx="3672242" cy="2208981"/>
          </a:xfrm>
          <a:prstGeom prst="rect">
            <a:avLst/>
          </a:prstGeom>
        </p:spPr>
      </p:pic>
      <p:pic>
        <p:nvPicPr>
          <p:cNvPr id="19" name="圖片 18">
            <a:extLst>
              <a:ext uri="{FF2B5EF4-FFF2-40B4-BE49-F238E27FC236}">
                <a16:creationId xmlns:a16="http://schemas.microsoft.com/office/drawing/2014/main" id="{F6A28462-096D-4E5E-A894-19223267FC50}"/>
              </a:ext>
            </a:extLst>
          </p:cNvPr>
          <p:cNvPicPr/>
          <p:nvPr/>
        </p:nvPicPr>
        <p:blipFill>
          <a:blip r:embed="rId7">
            <a:extLst>
              <a:ext uri="{28A0092B-C50C-407E-A947-70E740481C1C}">
                <a14:useLocalDpi xmlns:a14="http://schemas.microsoft.com/office/drawing/2010/main" val="0"/>
              </a:ext>
            </a:extLst>
          </a:blip>
          <a:stretch>
            <a:fillRect/>
          </a:stretch>
        </p:blipFill>
        <p:spPr>
          <a:xfrm>
            <a:off x="7703849" y="4928365"/>
            <a:ext cx="931869" cy="990826"/>
          </a:xfrm>
          <a:prstGeom prst="rect">
            <a:avLst/>
          </a:prstGeom>
        </p:spPr>
      </p:pic>
      <p:pic>
        <p:nvPicPr>
          <p:cNvPr id="20" name="圖片 19">
            <a:extLst>
              <a:ext uri="{FF2B5EF4-FFF2-40B4-BE49-F238E27FC236}">
                <a16:creationId xmlns:a16="http://schemas.microsoft.com/office/drawing/2014/main" id="{9143AB23-71BB-4F0E-AEF0-13CD8553DB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8022" y="4672022"/>
            <a:ext cx="2095982" cy="512686"/>
          </a:xfrm>
          <a:prstGeom prst="rect">
            <a:avLst/>
          </a:prstGeom>
        </p:spPr>
      </p:pic>
      <p:sp>
        <p:nvSpPr>
          <p:cNvPr id="21" name="文字方塊 20">
            <a:extLst>
              <a:ext uri="{FF2B5EF4-FFF2-40B4-BE49-F238E27FC236}">
                <a16:creationId xmlns:a16="http://schemas.microsoft.com/office/drawing/2014/main" id="{E07E256A-4493-447C-A0EC-1EC2C0ED897D}"/>
              </a:ext>
            </a:extLst>
          </p:cNvPr>
          <p:cNvSpPr txBox="1"/>
          <p:nvPr/>
        </p:nvSpPr>
        <p:spPr>
          <a:xfrm>
            <a:off x="5496639" y="5287132"/>
            <a:ext cx="2095983" cy="773673"/>
          </a:xfrm>
          <a:prstGeom prst="rect">
            <a:avLst/>
          </a:prstGeom>
          <a:noFill/>
        </p:spPr>
        <p:txBody>
          <a:bodyPr wrap="square" rtlCol="0">
            <a:spAutoFit/>
          </a:bodyPr>
          <a:lstStyle/>
          <a:p>
            <a:pPr lvl="0" algn="ctr">
              <a:lnSpc>
                <a:spcPts val="2800"/>
              </a:lnSpc>
            </a:pPr>
            <a:r>
              <a:rPr lang="zh-TW" altLang="en-US" b="1" dirty="0">
                <a:solidFill>
                  <a:srgbClr val="A22E00"/>
                </a:solidFill>
                <a:latin typeface="微軟正黑體" panose="020B0604030504040204" pitchFamily="34" charset="-120"/>
                <a:ea typeface="微軟正黑體" panose="020B0604030504040204" pitchFamily="34" charset="-120"/>
              </a:rPr>
              <a:t>青年體驗學習計畫</a:t>
            </a:r>
            <a:endParaRPr lang="en-US" altLang="zh-TW" b="1" dirty="0">
              <a:solidFill>
                <a:srgbClr val="A22E00"/>
              </a:solidFill>
              <a:latin typeface="微軟正黑體" panose="020B0604030504040204" pitchFamily="34" charset="-120"/>
              <a:ea typeface="微軟正黑體" panose="020B0604030504040204" pitchFamily="34" charset="-120"/>
            </a:endParaRPr>
          </a:p>
          <a:p>
            <a:pPr lvl="0" algn="ctr">
              <a:lnSpc>
                <a:spcPts val="2800"/>
              </a:lnSpc>
            </a:pPr>
            <a:r>
              <a:rPr lang="zh-TW" altLang="en-US" b="1" dirty="0">
                <a:solidFill>
                  <a:srgbClr val="A22E00"/>
                </a:solidFill>
                <a:latin typeface="微軟正黑體" panose="020B0604030504040204" pitchFamily="34" charset="-120"/>
                <a:ea typeface="微軟正黑體" panose="020B0604030504040204" pitchFamily="34" charset="-120"/>
              </a:rPr>
              <a:t>檔案下載區</a:t>
            </a:r>
            <a:endParaRPr lang="en-US" altLang="zh-TW" b="1" dirty="0">
              <a:solidFill>
                <a:srgbClr val="A22E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20378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五</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自傳</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17</a:t>
            </a:fld>
            <a:endParaRPr lang="zh-TW" altLang="en-US"/>
          </a:p>
        </p:txBody>
      </p:sp>
      <p:graphicFrame>
        <p:nvGraphicFramePr>
          <p:cNvPr id="27" name="資料庫圖表 26">
            <a:extLst>
              <a:ext uri="{FF2B5EF4-FFF2-40B4-BE49-F238E27FC236}">
                <a16:creationId xmlns:a16="http://schemas.microsoft.com/office/drawing/2014/main" id="{0BC9BE74-5E4A-4EA7-B86A-0BD0C8AF42DE}"/>
              </a:ext>
            </a:extLst>
          </p:cNvPr>
          <p:cNvGraphicFramePr/>
          <p:nvPr>
            <p:extLst>
              <p:ext uri="{D42A27DB-BD31-4B8C-83A1-F6EECF244321}">
                <p14:modId xmlns:p14="http://schemas.microsoft.com/office/powerpoint/2010/main" val="1985979021"/>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梯形 6">
            <a:extLst>
              <a:ext uri="{FF2B5EF4-FFF2-40B4-BE49-F238E27FC236}">
                <a16:creationId xmlns:a16="http://schemas.microsoft.com/office/drawing/2014/main" id="{C35D4653-2B53-4AFB-9A83-947159C4DEA6}"/>
              </a:ext>
            </a:extLst>
          </p:cNvPr>
          <p:cNvSpPr/>
          <p:nvPr/>
        </p:nvSpPr>
        <p:spPr>
          <a:xfrm rot="19507005">
            <a:off x="380034" y="2113894"/>
            <a:ext cx="1919820" cy="2354394"/>
          </a:xfrm>
          <a:custGeom>
            <a:avLst/>
            <a:gdLst>
              <a:gd name="connsiteX0" fmla="*/ 0 w 1919820"/>
              <a:gd name="connsiteY0" fmla="*/ 2364908 h 2364908"/>
              <a:gd name="connsiteX1" fmla="*/ 452098 w 1919820"/>
              <a:gd name="connsiteY1" fmla="*/ 0 h 2364908"/>
              <a:gd name="connsiteX2" fmla="*/ 1467722 w 1919820"/>
              <a:gd name="connsiteY2" fmla="*/ 0 h 2364908"/>
              <a:gd name="connsiteX3" fmla="*/ 1919820 w 1919820"/>
              <a:gd name="connsiteY3" fmla="*/ 2364908 h 2364908"/>
              <a:gd name="connsiteX4" fmla="*/ 0 w 1919820"/>
              <a:gd name="connsiteY4" fmla="*/ 2364908 h 2364908"/>
              <a:gd name="connsiteX0" fmla="*/ 0 w 1919820"/>
              <a:gd name="connsiteY0" fmla="*/ 2364908 h 2364908"/>
              <a:gd name="connsiteX1" fmla="*/ 452098 w 1919820"/>
              <a:gd name="connsiteY1" fmla="*/ 0 h 2364908"/>
              <a:gd name="connsiteX2" fmla="*/ 1406081 w 1919820"/>
              <a:gd name="connsiteY2" fmla="*/ 661592 h 2364908"/>
              <a:gd name="connsiteX3" fmla="*/ 1919820 w 1919820"/>
              <a:gd name="connsiteY3" fmla="*/ 2364908 h 2364908"/>
              <a:gd name="connsiteX4" fmla="*/ 0 w 1919820"/>
              <a:gd name="connsiteY4" fmla="*/ 2364908 h 2364908"/>
              <a:gd name="connsiteX0" fmla="*/ 0 w 1919820"/>
              <a:gd name="connsiteY0" fmla="*/ 2335307 h 2335307"/>
              <a:gd name="connsiteX1" fmla="*/ 494557 w 1919820"/>
              <a:gd name="connsiteY1" fmla="*/ 0 h 2335307"/>
              <a:gd name="connsiteX2" fmla="*/ 1406081 w 1919820"/>
              <a:gd name="connsiteY2" fmla="*/ 631991 h 2335307"/>
              <a:gd name="connsiteX3" fmla="*/ 1919820 w 1919820"/>
              <a:gd name="connsiteY3" fmla="*/ 2335307 h 2335307"/>
              <a:gd name="connsiteX4" fmla="*/ 0 w 1919820"/>
              <a:gd name="connsiteY4" fmla="*/ 2335307 h 2335307"/>
              <a:gd name="connsiteX0" fmla="*/ 0 w 1919820"/>
              <a:gd name="connsiteY0" fmla="*/ 2354394 h 2354394"/>
              <a:gd name="connsiteX1" fmla="*/ 497347 w 1919820"/>
              <a:gd name="connsiteY1" fmla="*/ 0 h 2354394"/>
              <a:gd name="connsiteX2" fmla="*/ 1406081 w 1919820"/>
              <a:gd name="connsiteY2" fmla="*/ 651078 h 2354394"/>
              <a:gd name="connsiteX3" fmla="*/ 1919820 w 1919820"/>
              <a:gd name="connsiteY3" fmla="*/ 2354394 h 2354394"/>
              <a:gd name="connsiteX4" fmla="*/ 0 w 1919820"/>
              <a:gd name="connsiteY4" fmla="*/ 2354394 h 2354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820" h="2354394">
                <a:moveTo>
                  <a:pt x="0" y="2354394"/>
                </a:moveTo>
                <a:lnTo>
                  <a:pt x="497347" y="0"/>
                </a:lnTo>
                <a:lnTo>
                  <a:pt x="1406081" y="651078"/>
                </a:lnTo>
                <a:lnTo>
                  <a:pt x="1919820" y="2354394"/>
                </a:lnTo>
                <a:lnTo>
                  <a:pt x="0" y="2354394"/>
                </a:lnTo>
                <a:close/>
              </a:path>
            </a:pathLst>
          </a:custGeom>
          <a:solidFill>
            <a:srgbClr val="F4C75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6" y="3118865"/>
            <a:ext cx="6803288" cy="3237486"/>
          </a:xfrm>
          <a:prstGeom prst="roundRect">
            <a:avLst/>
          </a:prstGeom>
          <a:solidFill>
            <a:srgbClr val="F4C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5" y="3336976"/>
            <a:ext cx="6307069" cy="2801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5" name="群組 24">
            <a:extLst>
              <a:ext uri="{FF2B5EF4-FFF2-40B4-BE49-F238E27FC236}">
                <a16:creationId xmlns:a16="http://schemas.microsoft.com/office/drawing/2014/main" id="{F4DF420D-3DC0-484A-8F5D-019789A73B6F}"/>
              </a:ext>
            </a:extLst>
          </p:cNvPr>
          <p:cNvGrpSpPr/>
          <p:nvPr/>
        </p:nvGrpSpPr>
        <p:grpSpPr>
          <a:xfrm>
            <a:off x="1921849" y="3838340"/>
            <a:ext cx="5803684" cy="1872849"/>
            <a:chOff x="1589846" y="3714134"/>
            <a:chExt cx="5803684" cy="1872849"/>
          </a:xfrm>
        </p:grpSpPr>
        <p:sp>
          <p:nvSpPr>
            <p:cNvPr id="16" name="Text Box 8">
              <a:extLst>
                <a:ext uri="{FF2B5EF4-FFF2-40B4-BE49-F238E27FC236}">
                  <a16:creationId xmlns:a16="http://schemas.microsoft.com/office/drawing/2014/main" id="{BD149479-679B-4CC3-9609-C1551FA187A8}"/>
                </a:ext>
              </a:extLst>
            </p:cNvPr>
            <p:cNvSpPr txBox="1">
              <a:spLocks noChangeArrowheads="1"/>
            </p:cNvSpPr>
            <p:nvPr/>
          </p:nvSpPr>
          <p:spPr bwMode="gray">
            <a:xfrm>
              <a:off x="1589846" y="3743017"/>
              <a:ext cx="2735839" cy="184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200000"/>
                </a:lnSpc>
                <a:spcBef>
                  <a:spcPts val="120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我的家庭、成長背景</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我的人格特質</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我感到有興趣的事物</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22" name="Text Box 8">
              <a:extLst>
                <a:ext uri="{FF2B5EF4-FFF2-40B4-BE49-F238E27FC236}">
                  <a16:creationId xmlns:a16="http://schemas.microsoft.com/office/drawing/2014/main" id="{5A220CC7-01BB-4BAD-898C-ED9EE3289ABB}"/>
                </a:ext>
              </a:extLst>
            </p:cNvPr>
            <p:cNvSpPr txBox="1">
              <a:spLocks noChangeArrowheads="1"/>
            </p:cNvSpPr>
            <p:nvPr/>
          </p:nvSpPr>
          <p:spPr bwMode="gray">
            <a:xfrm>
              <a:off x="4657691" y="3714134"/>
              <a:ext cx="2735839" cy="184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特殊經歷分享</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自我期許</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未來發展</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p:txBody>
        </p:sp>
      </p:grpSp>
      <p:sp>
        <p:nvSpPr>
          <p:cNvPr id="13" name="Text Box 8">
            <a:extLst>
              <a:ext uri="{FF2B5EF4-FFF2-40B4-BE49-F238E27FC236}">
                <a16:creationId xmlns:a16="http://schemas.microsoft.com/office/drawing/2014/main" id="{6C1336A5-2BF2-46C6-B011-DB03CC310418}"/>
              </a:ext>
            </a:extLst>
          </p:cNvPr>
          <p:cNvSpPr txBox="1">
            <a:spLocks noChangeArrowheads="1"/>
          </p:cNvSpPr>
          <p:nvPr/>
        </p:nvSpPr>
        <p:spPr bwMode="gray">
          <a:xfrm>
            <a:off x="1418464" y="3313979"/>
            <a:ext cx="6307069" cy="49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ct val="150000"/>
              </a:lnSpc>
              <a:spcBef>
                <a:spcPts val="1200"/>
              </a:spcBef>
              <a:buClrTx/>
              <a:buSzTx/>
              <a:buNone/>
            </a:pPr>
            <a:r>
              <a:rPr lang="zh-TW" altLang="en-US" sz="2000" b="1" dirty="0">
                <a:latin typeface="微軟正黑體" panose="020B0604030504040204" pitchFamily="34" charset="-120"/>
                <a:ea typeface="微軟正黑體" panose="020B0604030504040204" pitchFamily="34" charset="-120"/>
              </a:rPr>
              <a:t>簡要的介紹</a:t>
            </a:r>
            <a:r>
              <a:rPr lang="zh-TW" altLang="zh-TW" sz="2000" b="1" dirty="0">
                <a:latin typeface="微軟正黑體" panose="020B0604030504040204" pitchFamily="34" charset="-120"/>
                <a:ea typeface="微軟正黑體" panose="020B0604030504040204" pitchFamily="34" charset="-120"/>
              </a:rPr>
              <a:t>你</a:t>
            </a:r>
            <a:r>
              <a:rPr lang="zh-TW" altLang="en-US" sz="2000" b="1" dirty="0">
                <a:latin typeface="微軟正黑體" panose="020B0604030504040204" pitchFamily="34" charset="-120"/>
                <a:ea typeface="微軟正黑體" panose="020B0604030504040204" pitchFamily="34" charset="-120"/>
              </a:rPr>
              <a:t>自己</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Tree>
    <p:extLst>
      <p:ext uri="{BB962C8B-B14F-4D97-AF65-F5344CB8AC3E}">
        <p14:creationId xmlns:p14="http://schemas.microsoft.com/office/powerpoint/2010/main" val="1882685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資料庫圖表 20">
            <a:extLst>
              <a:ext uri="{FF2B5EF4-FFF2-40B4-BE49-F238E27FC236}">
                <a16:creationId xmlns:a16="http://schemas.microsoft.com/office/drawing/2014/main" id="{A02D8AF0-29CD-4E6A-A594-2A28589AF681}"/>
              </a:ext>
            </a:extLst>
          </p:cNvPr>
          <p:cNvGraphicFramePr/>
          <p:nvPr>
            <p:extLst>
              <p:ext uri="{D42A27DB-BD31-4B8C-83A1-F6EECF244321}">
                <p14:modId xmlns:p14="http://schemas.microsoft.com/office/powerpoint/2010/main" val="2183001589"/>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六</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企劃發想</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18</a:t>
            </a:fld>
            <a:endParaRPr lang="zh-TW" altLang="en-US"/>
          </a:p>
        </p:txBody>
      </p:sp>
      <p:sp>
        <p:nvSpPr>
          <p:cNvPr id="12" name="梯形 11">
            <a:extLst>
              <a:ext uri="{FF2B5EF4-FFF2-40B4-BE49-F238E27FC236}">
                <a16:creationId xmlns:a16="http://schemas.microsoft.com/office/drawing/2014/main" id="{47456A50-AB32-4BB5-930F-3A7FF25EFC98}"/>
              </a:ext>
            </a:extLst>
          </p:cNvPr>
          <p:cNvSpPr/>
          <p:nvPr/>
        </p:nvSpPr>
        <p:spPr>
          <a:xfrm>
            <a:off x="1507779" y="2512297"/>
            <a:ext cx="1701765" cy="1330138"/>
          </a:xfrm>
          <a:prstGeom prst="trapezoid">
            <a:avLst>
              <a:gd name="adj" fmla="val 23549"/>
            </a:avLst>
          </a:prstGeom>
          <a:solidFill>
            <a:srgbClr val="AE8B4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6" y="3118865"/>
            <a:ext cx="6803288" cy="3237486"/>
          </a:xfrm>
          <a:prstGeom prst="roundRect">
            <a:avLst/>
          </a:prstGeom>
          <a:solidFill>
            <a:srgbClr val="AE8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6" y="3336976"/>
            <a:ext cx="6307069" cy="2801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a:extLst>
              <a:ext uri="{FF2B5EF4-FFF2-40B4-BE49-F238E27FC236}">
                <a16:creationId xmlns:a16="http://schemas.microsoft.com/office/drawing/2014/main" id="{7BC95CC3-4FFE-4F0A-88EA-8C54143FE562}"/>
              </a:ext>
            </a:extLst>
          </p:cNvPr>
          <p:cNvGrpSpPr/>
          <p:nvPr/>
        </p:nvGrpSpPr>
        <p:grpSpPr>
          <a:xfrm>
            <a:off x="1418464" y="3454047"/>
            <a:ext cx="6307069" cy="2368338"/>
            <a:chOff x="1418464" y="3471756"/>
            <a:chExt cx="6307069" cy="2368338"/>
          </a:xfrm>
        </p:grpSpPr>
        <p:grpSp>
          <p:nvGrpSpPr>
            <p:cNvPr id="6" name="群組 5">
              <a:extLst>
                <a:ext uri="{FF2B5EF4-FFF2-40B4-BE49-F238E27FC236}">
                  <a16:creationId xmlns:a16="http://schemas.microsoft.com/office/drawing/2014/main" id="{9EFB1131-DF58-4D76-A355-BA74BF6821A4}"/>
                </a:ext>
              </a:extLst>
            </p:cNvPr>
            <p:cNvGrpSpPr/>
            <p:nvPr/>
          </p:nvGrpSpPr>
          <p:grpSpPr>
            <a:xfrm>
              <a:off x="1679932" y="3942971"/>
              <a:ext cx="5806718" cy="1897123"/>
              <a:chOff x="1679932" y="3890720"/>
              <a:chExt cx="5806718" cy="1897123"/>
            </a:xfrm>
          </p:grpSpPr>
          <p:sp>
            <p:nvSpPr>
              <p:cNvPr id="13" name="Text Box 8">
                <a:extLst>
                  <a:ext uri="{FF2B5EF4-FFF2-40B4-BE49-F238E27FC236}">
                    <a16:creationId xmlns:a16="http://schemas.microsoft.com/office/drawing/2014/main" id="{7204D99A-9C46-48B3-A06C-E2962DFA80DA}"/>
                  </a:ext>
                </a:extLst>
              </p:cNvPr>
              <p:cNvSpPr txBox="1">
                <a:spLocks noChangeArrowheads="1"/>
              </p:cNvSpPr>
              <p:nvPr/>
            </p:nvSpPr>
            <p:spPr bwMode="gray">
              <a:xfrm>
                <a:off x="1679932" y="3943877"/>
                <a:ext cx="2783917" cy="184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200000"/>
                  </a:lnSpc>
                  <a:spcBef>
                    <a:spcPts val="120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人事物的影響</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對未來的規劃與想像</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想釐清生涯方向</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4" name="Text Box 8">
                <a:extLst>
                  <a:ext uri="{FF2B5EF4-FFF2-40B4-BE49-F238E27FC236}">
                    <a16:creationId xmlns:a16="http://schemas.microsoft.com/office/drawing/2014/main" id="{454A674F-E81C-4A57-8C07-D5F19605ECD4}"/>
                  </a:ext>
                </a:extLst>
              </p:cNvPr>
              <p:cNvSpPr txBox="1">
                <a:spLocks noChangeArrowheads="1"/>
              </p:cNvSpPr>
              <p:nvPr/>
            </p:nvSpPr>
            <p:spPr bwMode="gray">
              <a:xfrm>
                <a:off x="4702734" y="3890720"/>
                <a:ext cx="2783916" cy="184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發展興趣</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期待學習的新知</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20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實踐自我價值</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p:txBody>
          </p:sp>
        </p:grpSp>
        <p:sp>
          <p:nvSpPr>
            <p:cNvPr id="17" name="Text Box 8">
              <a:extLst>
                <a:ext uri="{FF2B5EF4-FFF2-40B4-BE49-F238E27FC236}">
                  <a16:creationId xmlns:a16="http://schemas.microsoft.com/office/drawing/2014/main" id="{C6152450-2F64-495A-AAC7-723959E19BAD}"/>
                </a:ext>
              </a:extLst>
            </p:cNvPr>
            <p:cNvSpPr txBox="1">
              <a:spLocks noChangeArrowheads="1"/>
            </p:cNvSpPr>
            <p:nvPr/>
          </p:nvSpPr>
          <p:spPr bwMode="gray">
            <a:xfrm>
              <a:off x="1418464" y="3471756"/>
              <a:ext cx="6307069" cy="57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ct val="150000"/>
                </a:lnSpc>
                <a:spcBef>
                  <a:spcPts val="1200"/>
                </a:spcBef>
                <a:buClrTx/>
                <a:buSzTx/>
                <a:buNone/>
              </a:pPr>
              <a:r>
                <a:rPr lang="zh-TW" altLang="zh-TW" sz="2400" b="1" dirty="0">
                  <a:latin typeface="微軟正黑體" panose="020B0604030504040204" pitchFamily="34" charset="-120"/>
                  <a:ea typeface="微軟正黑體" panose="020B0604030504040204" pitchFamily="34" charset="-120"/>
                </a:rPr>
                <a:t>為什麼想要參加「青年體驗學習計畫」呢</a:t>
              </a:r>
              <a:r>
                <a:rPr lang="en-US" altLang="zh-TW" sz="2400" b="1" dirty="0">
                  <a:latin typeface="微軟正黑體" panose="020B0604030504040204" pitchFamily="34" charset="-120"/>
                  <a:ea typeface="微軟正黑體" panose="020B0604030504040204" pitchFamily="34" charset="-120"/>
                  <a:sym typeface="Wingdings 2" panose="05020102010507070707" pitchFamily="18" charset="2"/>
                </a:rPr>
                <a:t>?</a:t>
              </a:r>
            </a:p>
          </p:txBody>
        </p:sp>
      </p:grpSp>
    </p:spTree>
    <p:extLst>
      <p:ext uri="{BB962C8B-B14F-4D97-AF65-F5344CB8AC3E}">
        <p14:creationId xmlns:p14="http://schemas.microsoft.com/office/powerpoint/2010/main" val="926328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資料庫圖表 22">
            <a:extLst>
              <a:ext uri="{FF2B5EF4-FFF2-40B4-BE49-F238E27FC236}">
                <a16:creationId xmlns:a16="http://schemas.microsoft.com/office/drawing/2014/main" id="{527D2C5F-9070-4C65-A2CB-1C3E30B1DA01}"/>
              </a:ext>
            </a:extLst>
          </p:cNvPr>
          <p:cNvGraphicFramePr/>
          <p:nvPr>
            <p:extLst>
              <p:ext uri="{D42A27DB-BD31-4B8C-83A1-F6EECF244321}">
                <p14:modId xmlns:p14="http://schemas.microsoft.com/office/powerpoint/2010/main" val="462936083"/>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七</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企劃方向訂定</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19</a:t>
            </a:fld>
            <a:endParaRPr lang="zh-TW" altLang="en-US"/>
          </a:p>
        </p:txBody>
      </p:sp>
      <p:sp>
        <p:nvSpPr>
          <p:cNvPr id="12" name="梯形 11">
            <a:extLst>
              <a:ext uri="{FF2B5EF4-FFF2-40B4-BE49-F238E27FC236}">
                <a16:creationId xmlns:a16="http://schemas.microsoft.com/office/drawing/2014/main" id="{47456A50-AB32-4BB5-930F-3A7FF25EFC98}"/>
              </a:ext>
            </a:extLst>
          </p:cNvPr>
          <p:cNvSpPr/>
          <p:nvPr/>
        </p:nvSpPr>
        <p:spPr>
          <a:xfrm>
            <a:off x="2962143" y="2562852"/>
            <a:ext cx="1744706" cy="1330138"/>
          </a:xfrm>
          <a:prstGeom prst="trapezoid">
            <a:avLst>
              <a:gd name="adj" fmla="val 23549"/>
            </a:avLst>
          </a:prstGeom>
          <a:solidFill>
            <a:srgbClr val="AB6E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6" y="3118865"/>
            <a:ext cx="6803288" cy="3237486"/>
          </a:xfrm>
          <a:prstGeom prst="roundRect">
            <a:avLst/>
          </a:prstGeom>
          <a:solidFill>
            <a:srgbClr val="AB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6" y="3336976"/>
            <a:ext cx="6307069" cy="2801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3833D5B7-1173-47F8-AB5A-8F3FEEBE60D3}"/>
              </a:ext>
            </a:extLst>
          </p:cNvPr>
          <p:cNvGrpSpPr/>
          <p:nvPr/>
        </p:nvGrpSpPr>
        <p:grpSpPr>
          <a:xfrm>
            <a:off x="1700370" y="3520766"/>
            <a:ext cx="5176330" cy="2443028"/>
            <a:chOff x="1643570" y="3500138"/>
            <a:chExt cx="5176330" cy="2443028"/>
          </a:xfrm>
        </p:grpSpPr>
        <p:sp>
          <p:nvSpPr>
            <p:cNvPr id="13" name="Text Box 8">
              <a:extLst>
                <a:ext uri="{FF2B5EF4-FFF2-40B4-BE49-F238E27FC236}">
                  <a16:creationId xmlns:a16="http://schemas.microsoft.com/office/drawing/2014/main" id="{7204D99A-9C46-48B3-A06C-E2962DFA80DA}"/>
                </a:ext>
              </a:extLst>
            </p:cNvPr>
            <p:cNvSpPr txBox="1">
              <a:spLocks noChangeArrowheads="1"/>
            </p:cNvSpPr>
            <p:nvPr/>
          </p:nvSpPr>
          <p:spPr bwMode="gray">
            <a:xfrm>
              <a:off x="1643570" y="3602256"/>
              <a:ext cx="215552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spcBef>
                  <a:spcPts val="120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體驗學習類型</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spcBef>
                  <a:spcPts val="120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最多選</a:t>
              </a:r>
              <a:r>
                <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類</a:t>
              </a:r>
              <a:r>
                <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rPr>
                <a:t>)</a:t>
              </a:r>
            </a:p>
          </p:txBody>
        </p:sp>
        <p:sp>
          <p:nvSpPr>
            <p:cNvPr id="14" name="Text Box 8">
              <a:extLst>
                <a:ext uri="{FF2B5EF4-FFF2-40B4-BE49-F238E27FC236}">
                  <a16:creationId xmlns:a16="http://schemas.microsoft.com/office/drawing/2014/main" id="{454A674F-E81C-4A57-8C07-D5F19605ECD4}"/>
                </a:ext>
              </a:extLst>
            </p:cNvPr>
            <p:cNvSpPr txBox="1">
              <a:spLocks noChangeArrowheads="1"/>
            </p:cNvSpPr>
            <p:nvPr/>
          </p:nvSpPr>
          <p:spPr bwMode="gray">
            <a:xfrm>
              <a:off x="3799098" y="3500138"/>
              <a:ext cx="3020802" cy="142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15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志願服務　◎ 社區見習</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15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壯遊探索　◎ 創業見習</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15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達人見習　◎ 其他類型</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6" name="Text Box 8">
              <a:extLst>
                <a:ext uri="{FF2B5EF4-FFF2-40B4-BE49-F238E27FC236}">
                  <a16:creationId xmlns:a16="http://schemas.microsoft.com/office/drawing/2014/main" id="{7A7D0E4C-79CA-46AD-9D78-94C534DE345E}"/>
                </a:ext>
              </a:extLst>
            </p:cNvPr>
            <p:cNvSpPr txBox="1">
              <a:spLocks noChangeArrowheads="1"/>
            </p:cNvSpPr>
            <p:nvPr/>
          </p:nvSpPr>
          <p:spPr bwMode="gray">
            <a:xfrm>
              <a:off x="1643571" y="4925478"/>
              <a:ext cx="2155528" cy="61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200000"/>
                </a:lnSpc>
                <a:spcBef>
                  <a:spcPts val="120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體驗學習期程</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8" name="Text Box 8">
              <a:extLst>
                <a:ext uri="{FF2B5EF4-FFF2-40B4-BE49-F238E27FC236}">
                  <a16:creationId xmlns:a16="http://schemas.microsoft.com/office/drawing/2014/main" id="{D71F7E18-D12B-4CA7-87AB-7F4DBE795162}"/>
                </a:ext>
              </a:extLst>
            </p:cNvPr>
            <p:cNvSpPr txBox="1">
              <a:spLocks noChangeArrowheads="1"/>
            </p:cNvSpPr>
            <p:nvPr/>
          </p:nvSpPr>
          <p:spPr bwMode="gray">
            <a:xfrm>
              <a:off x="3799097" y="4984057"/>
              <a:ext cx="3020802" cy="95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15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2000" dirty="0">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年</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ct val="150000"/>
                </a:lnSpc>
                <a:spcBef>
                  <a:spcPct val="0"/>
                </a:spcBef>
                <a:buClrTx/>
                <a:buSzTx/>
                <a:buNone/>
              </a:pP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2000" dirty="0">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2000" dirty="0">
                  <a:latin typeface="微軟正黑體" panose="020B0604030504040204" pitchFamily="34" charset="-120"/>
                  <a:ea typeface="微軟正黑體" panose="020B0604030504040204" pitchFamily="34" charset="-120"/>
                  <a:sym typeface="Wingdings 2" panose="05020102010507070707" pitchFamily="18" charset="2"/>
                </a:rPr>
                <a:t> 年</a:t>
              </a:r>
              <a:endParaRPr lang="en-US" altLang="zh-TW" sz="2000" dirty="0">
                <a:latin typeface="微軟正黑體" panose="020B0604030504040204" pitchFamily="34" charset="-120"/>
                <a:ea typeface="微軟正黑體" panose="020B0604030504040204" pitchFamily="34" charset="-120"/>
                <a:sym typeface="Wingdings 2" panose="05020102010507070707" pitchFamily="18" charset="2"/>
              </a:endParaRPr>
            </a:p>
          </p:txBody>
        </p:sp>
      </p:grpSp>
    </p:spTree>
    <p:extLst>
      <p:ext uri="{BB962C8B-B14F-4D97-AF65-F5344CB8AC3E}">
        <p14:creationId xmlns:p14="http://schemas.microsoft.com/office/powerpoint/2010/main" val="378773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32">
            <a:extLst>
              <a:ext uri="{FF2B5EF4-FFF2-40B4-BE49-F238E27FC236}">
                <a16:creationId xmlns:a16="http://schemas.microsoft.com/office/drawing/2014/main" id="{862157A5-DF1A-42D2-9FDB-36F52D45F7CA}"/>
              </a:ext>
            </a:extLst>
          </p:cNvPr>
          <p:cNvGrpSpPr/>
          <p:nvPr/>
        </p:nvGrpSpPr>
        <p:grpSpPr>
          <a:xfrm>
            <a:off x="613734" y="3923997"/>
            <a:ext cx="132002" cy="132002"/>
            <a:chOff x="0" y="0"/>
            <a:chExt cx="6350000" cy="6350000"/>
          </a:xfrm>
        </p:grpSpPr>
        <p:sp>
          <p:nvSpPr>
            <p:cNvPr id="94" name="Freeform 33">
              <a:extLst>
                <a:ext uri="{FF2B5EF4-FFF2-40B4-BE49-F238E27FC236}">
                  <a16:creationId xmlns:a16="http://schemas.microsoft.com/office/drawing/2014/main" id="{C7E9A708-FB91-49AF-9979-9F63671B1FB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22F6B"/>
            </a:solidFill>
          </p:spPr>
        </p:sp>
      </p:grpSp>
      <p:pic>
        <p:nvPicPr>
          <p:cNvPr id="117" name="Picture 2">
            <a:extLst>
              <a:ext uri="{FF2B5EF4-FFF2-40B4-BE49-F238E27FC236}">
                <a16:creationId xmlns:a16="http://schemas.microsoft.com/office/drawing/2014/main" id="{7182CFEB-8EA3-4C97-BA18-8C8B651EBA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9544" y="1666606"/>
            <a:ext cx="3436197" cy="3656363"/>
          </a:xfrm>
          <a:prstGeom prst="rect">
            <a:avLst/>
          </a:prstGeom>
        </p:spPr>
      </p:pic>
      <p:grpSp>
        <p:nvGrpSpPr>
          <p:cNvPr id="119" name="Group 5">
            <a:extLst>
              <a:ext uri="{FF2B5EF4-FFF2-40B4-BE49-F238E27FC236}">
                <a16:creationId xmlns:a16="http://schemas.microsoft.com/office/drawing/2014/main" id="{8696A142-47AC-4893-A04B-DB5E9CE173FC}"/>
              </a:ext>
            </a:extLst>
          </p:cNvPr>
          <p:cNvGrpSpPr/>
          <p:nvPr/>
        </p:nvGrpSpPr>
        <p:grpSpPr>
          <a:xfrm rot="303220">
            <a:off x="951481" y="3956274"/>
            <a:ext cx="73544" cy="75028"/>
            <a:chOff x="0" y="0"/>
            <a:chExt cx="6350000" cy="6350000"/>
          </a:xfrm>
        </p:grpSpPr>
        <p:sp>
          <p:nvSpPr>
            <p:cNvPr id="151" name="Freeform 6">
              <a:extLst>
                <a:ext uri="{FF2B5EF4-FFF2-40B4-BE49-F238E27FC236}">
                  <a16:creationId xmlns:a16="http://schemas.microsoft.com/office/drawing/2014/main" id="{D636B311-CCA7-48AE-A414-8AA4FA00112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22F6B"/>
            </a:solidFill>
          </p:spPr>
        </p:sp>
      </p:grpSp>
      <p:grpSp>
        <p:nvGrpSpPr>
          <p:cNvPr id="120" name="Group 7">
            <a:extLst>
              <a:ext uri="{FF2B5EF4-FFF2-40B4-BE49-F238E27FC236}">
                <a16:creationId xmlns:a16="http://schemas.microsoft.com/office/drawing/2014/main" id="{8229E3D3-D842-4317-86EC-308EBD2D543D}"/>
              </a:ext>
            </a:extLst>
          </p:cNvPr>
          <p:cNvGrpSpPr/>
          <p:nvPr/>
        </p:nvGrpSpPr>
        <p:grpSpPr>
          <a:xfrm>
            <a:off x="2524254" y="1447605"/>
            <a:ext cx="650860" cy="663994"/>
            <a:chOff x="0" y="0"/>
            <a:chExt cx="6350000" cy="6350000"/>
          </a:xfrm>
        </p:grpSpPr>
        <p:sp>
          <p:nvSpPr>
            <p:cNvPr id="150" name="Freeform 8">
              <a:extLst>
                <a:ext uri="{FF2B5EF4-FFF2-40B4-BE49-F238E27FC236}">
                  <a16:creationId xmlns:a16="http://schemas.microsoft.com/office/drawing/2014/main" id="{0E8095C4-F1FF-43EB-B2D9-EC408C0D86A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59"/>
            </a:solidFill>
          </p:spPr>
          <p:txBody>
            <a:bodyPr/>
            <a:lstStyle/>
            <a:p>
              <a:endParaRPr lang="zh-TW" altLang="en-US" dirty="0"/>
            </a:p>
          </p:txBody>
        </p:sp>
      </p:grpSp>
      <p:grpSp>
        <p:nvGrpSpPr>
          <p:cNvPr id="121" name="Group 9">
            <a:extLst>
              <a:ext uri="{FF2B5EF4-FFF2-40B4-BE49-F238E27FC236}">
                <a16:creationId xmlns:a16="http://schemas.microsoft.com/office/drawing/2014/main" id="{A6D0F370-65FC-41FE-B0EA-33D94E49C3F1}"/>
              </a:ext>
            </a:extLst>
          </p:cNvPr>
          <p:cNvGrpSpPr/>
          <p:nvPr/>
        </p:nvGrpSpPr>
        <p:grpSpPr>
          <a:xfrm>
            <a:off x="3542228" y="2196559"/>
            <a:ext cx="647957" cy="663994"/>
            <a:chOff x="14170" y="1946300"/>
            <a:chExt cx="6321669" cy="6350000"/>
          </a:xfrm>
          <a:solidFill>
            <a:srgbClr val="CCCCFF"/>
          </a:solidFill>
        </p:grpSpPr>
        <p:sp>
          <p:nvSpPr>
            <p:cNvPr id="149" name="Freeform 10">
              <a:extLst>
                <a:ext uri="{FF2B5EF4-FFF2-40B4-BE49-F238E27FC236}">
                  <a16:creationId xmlns:a16="http://schemas.microsoft.com/office/drawing/2014/main" id="{86237C69-01EE-4847-B9C6-BDD7EC564CF0}"/>
                </a:ext>
              </a:extLst>
            </p:cNvPr>
            <p:cNvSpPr/>
            <p:nvPr/>
          </p:nvSpPr>
          <p:spPr>
            <a:xfrm>
              <a:off x="14170" y="1946300"/>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22" name="Group 11">
            <a:extLst>
              <a:ext uri="{FF2B5EF4-FFF2-40B4-BE49-F238E27FC236}">
                <a16:creationId xmlns:a16="http://schemas.microsoft.com/office/drawing/2014/main" id="{FA82ECD4-0CE7-4B99-8268-C2A38F8EF4D6}"/>
              </a:ext>
            </a:extLst>
          </p:cNvPr>
          <p:cNvGrpSpPr/>
          <p:nvPr/>
        </p:nvGrpSpPr>
        <p:grpSpPr>
          <a:xfrm>
            <a:off x="3947498" y="3083556"/>
            <a:ext cx="650860" cy="663994"/>
            <a:chOff x="0" y="0"/>
            <a:chExt cx="6350000" cy="6350000"/>
          </a:xfrm>
          <a:solidFill>
            <a:srgbClr val="FFCCCC"/>
          </a:solidFill>
        </p:grpSpPr>
        <p:sp>
          <p:nvSpPr>
            <p:cNvPr id="148" name="Freeform 12">
              <a:extLst>
                <a:ext uri="{FF2B5EF4-FFF2-40B4-BE49-F238E27FC236}">
                  <a16:creationId xmlns:a16="http://schemas.microsoft.com/office/drawing/2014/main" id="{E6567B4E-8863-4A4D-B43C-7DB474E1128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23" name="Group 13">
            <a:extLst>
              <a:ext uri="{FF2B5EF4-FFF2-40B4-BE49-F238E27FC236}">
                <a16:creationId xmlns:a16="http://schemas.microsoft.com/office/drawing/2014/main" id="{4617A134-7EE0-4068-85C6-40B9E9192273}"/>
              </a:ext>
            </a:extLst>
          </p:cNvPr>
          <p:cNvGrpSpPr/>
          <p:nvPr/>
        </p:nvGrpSpPr>
        <p:grpSpPr>
          <a:xfrm>
            <a:off x="3585356" y="4055999"/>
            <a:ext cx="647957" cy="663994"/>
            <a:chOff x="434960" y="-979400"/>
            <a:chExt cx="6321669" cy="6350000"/>
          </a:xfrm>
          <a:solidFill>
            <a:srgbClr val="8FE1B4"/>
          </a:solidFill>
        </p:grpSpPr>
        <p:sp>
          <p:nvSpPr>
            <p:cNvPr id="147" name="Freeform 14">
              <a:extLst>
                <a:ext uri="{FF2B5EF4-FFF2-40B4-BE49-F238E27FC236}">
                  <a16:creationId xmlns:a16="http://schemas.microsoft.com/office/drawing/2014/main" id="{4403F197-3EEE-413D-A197-7F656DB52341}"/>
                </a:ext>
              </a:extLst>
            </p:cNvPr>
            <p:cNvSpPr/>
            <p:nvPr/>
          </p:nvSpPr>
          <p:spPr>
            <a:xfrm>
              <a:off x="434960" y="-979400"/>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24" name="Group 15">
            <a:extLst>
              <a:ext uri="{FF2B5EF4-FFF2-40B4-BE49-F238E27FC236}">
                <a16:creationId xmlns:a16="http://schemas.microsoft.com/office/drawing/2014/main" id="{ECBD2317-1FFA-4BA1-83AD-94C3FD30BEC9}"/>
              </a:ext>
            </a:extLst>
          </p:cNvPr>
          <p:cNvGrpSpPr/>
          <p:nvPr/>
        </p:nvGrpSpPr>
        <p:grpSpPr>
          <a:xfrm>
            <a:off x="2524254" y="4822406"/>
            <a:ext cx="650860" cy="663994"/>
            <a:chOff x="0" y="0"/>
            <a:chExt cx="6350000" cy="6350000"/>
          </a:xfrm>
          <a:solidFill>
            <a:srgbClr val="99CCFF"/>
          </a:solidFill>
        </p:grpSpPr>
        <p:sp>
          <p:nvSpPr>
            <p:cNvPr id="146" name="Freeform 16">
              <a:extLst>
                <a:ext uri="{FF2B5EF4-FFF2-40B4-BE49-F238E27FC236}">
                  <a16:creationId xmlns:a16="http://schemas.microsoft.com/office/drawing/2014/main" id="{152ABE68-6212-4799-87FB-026334CDB67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25" name="AutoShape 17">
            <a:extLst>
              <a:ext uri="{FF2B5EF4-FFF2-40B4-BE49-F238E27FC236}">
                <a16:creationId xmlns:a16="http://schemas.microsoft.com/office/drawing/2014/main" id="{036111DE-8B44-47FA-AB41-5CC4CC6A8E78}"/>
              </a:ext>
            </a:extLst>
          </p:cNvPr>
          <p:cNvSpPr/>
          <p:nvPr/>
        </p:nvSpPr>
        <p:spPr>
          <a:xfrm>
            <a:off x="3175114" y="1763684"/>
            <a:ext cx="1669610" cy="0"/>
          </a:xfrm>
          <a:prstGeom prst="line">
            <a:avLst/>
          </a:prstGeom>
          <a:ln w="19050" cap="rnd">
            <a:solidFill>
              <a:srgbClr val="FFBD59"/>
            </a:solidFill>
            <a:prstDash val="solid"/>
            <a:headEnd type="none" w="sm" len="sm"/>
            <a:tailEnd type="oval" w="lg" len="lg"/>
          </a:ln>
        </p:spPr>
      </p:sp>
      <p:sp>
        <p:nvSpPr>
          <p:cNvPr id="126" name="AutoShape 18">
            <a:extLst>
              <a:ext uri="{FF2B5EF4-FFF2-40B4-BE49-F238E27FC236}">
                <a16:creationId xmlns:a16="http://schemas.microsoft.com/office/drawing/2014/main" id="{7163B55E-CB05-4821-987B-F8784B63CE99}"/>
              </a:ext>
            </a:extLst>
          </p:cNvPr>
          <p:cNvSpPr/>
          <p:nvPr/>
        </p:nvSpPr>
        <p:spPr>
          <a:xfrm>
            <a:off x="4191636" y="2497482"/>
            <a:ext cx="1669610" cy="0"/>
          </a:xfrm>
          <a:prstGeom prst="line">
            <a:avLst/>
          </a:prstGeom>
          <a:ln w="19050" cap="rnd">
            <a:solidFill>
              <a:srgbClr val="CCCCFF"/>
            </a:solidFill>
            <a:prstDash val="solid"/>
            <a:headEnd type="none" w="sm" len="sm"/>
            <a:tailEnd type="oval" w="lg" len="lg"/>
          </a:ln>
        </p:spPr>
      </p:sp>
      <p:sp>
        <p:nvSpPr>
          <p:cNvPr id="127" name="AutoShape 19">
            <a:extLst>
              <a:ext uri="{FF2B5EF4-FFF2-40B4-BE49-F238E27FC236}">
                <a16:creationId xmlns:a16="http://schemas.microsoft.com/office/drawing/2014/main" id="{7BBDA094-8A2C-479C-9835-69FE799E79D2}"/>
              </a:ext>
            </a:extLst>
          </p:cNvPr>
          <p:cNvSpPr/>
          <p:nvPr/>
        </p:nvSpPr>
        <p:spPr>
          <a:xfrm>
            <a:off x="4598358" y="3399635"/>
            <a:ext cx="1669610" cy="0"/>
          </a:xfrm>
          <a:prstGeom prst="line">
            <a:avLst/>
          </a:prstGeom>
          <a:ln w="19050" cap="rnd">
            <a:solidFill>
              <a:srgbClr val="FFCCCC"/>
            </a:solidFill>
            <a:prstDash val="solid"/>
            <a:headEnd type="none" w="sm" len="sm"/>
            <a:tailEnd type="oval" w="lg" len="lg"/>
          </a:ln>
        </p:spPr>
      </p:sp>
      <p:sp>
        <p:nvSpPr>
          <p:cNvPr id="128" name="AutoShape 20">
            <a:extLst>
              <a:ext uri="{FF2B5EF4-FFF2-40B4-BE49-F238E27FC236}">
                <a16:creationId xmlns:a16="http://schemas.microsoft.com/office/drawing/2014/main" id="{D2094506-3202-4BB4-A096-1B58CE67D407}"/>
              </a:ext>
            </a:extLst>
          </p:cNvPr>
          <p:cNvSpPr/>
          <p:nvPr/>
        </p:nvSpPr>
        <p:spPr>
          <a:xfrm>
            <a:off x="4234766" y="4372078"/>
            <a:ext cx="1669610" cy="0"/>
          </a:xfrm>
          <a:prstGeom prst="line">
            <a:avLst/>
          </a:prstGeom>
          <a:ln w="19050" cap="rnd">
            <a:solidFill>
              <a:srgbClr val="8FE1B4"/>
            </a:solidFill>
            <a:prstDash val="solid"/>
            <a:headEnd type="none" w="sm" len="sm"/>
            <a:tailEnd type="oval" w="lg" len="lg"/>
          </a:ln>
        </p:spPr>
      </p:sp>
      <p:sp>
        <p:nvSpPr>
          <p:cNvPr id="129" name="AutoShape 21">
            <a:extLst>
              <a:ext uri="{FF2B5EF4-FFF2-40B4-BE49-F238E27FC236}">
                <a16:creationId xmlns:a16="http://schemas.microsoft.com/office/drawing/2014/main" id="{D6D1596A-2A02-4107-AFBC-8063CD1C9F03}"/>
              </a:ext>
            </a:extLst>
          </p:cNvPr>
          <p:cNvSpPr/>
          <p:nvPr/>
        </p:nvSpPr>
        <p:spPr>
          <a:xfrm>
            <a:off x="3175114" y="5154403"/>
            <a:ext cx="1669610" cy="0"/>
          </a:xfrm>
          <a:prstGeom prst="line">
            <a:avLst/>
          </a:prstGeom>
          <a:ln w="19050" cap="rnd">
            <a:solidFill>
              <a:srgbClr val="99CCFF"/>
            </a:solidFill>
            <a:prstDash val="solid"/>
            <a:headEnd type="none" w="sm" len="sm"/>
            <a:tailEnd type="oval" w="lg" len="lg"/>
          </a:ln>
        </p:spPr>
      </p:sp>
      <p:grpSp>
        <p:nvGrpSpPr>
          <p:cNvPr id="130" name="Group 22">
            <a:extLst>
              <a:ext uri="{FF2B5EF4-FFF2-40B4-BE49-F238E27FC236}">
                <a16:creationId xmlns:a16="http://schemas.microsoft.com/office/drawing/2014/main" id="{4427B3DD-7B47-4B56-AB5D-7B6B3FF37D3B}"/>
              </a:ext>
            </a:extLst>
          </p:cNvPr>
          <p:cNvGrpSpPr/>
          <p:nvPr/>
        </p:nvGrpSpPr>
        <p:grpSpPr>
          <a:xfrm>
            <a:off x="652554" y="1545381"/>
            <a:ext cx="346842" cy="353841"/>
            <a:chOff x="0" y="0"/>
            <a:chExt cx="6350000" cy="6350000"/>
          </a:xfrm>
        </p:grpSpPr>
        <p:sp>
          <p:nvSpPr>
            <p:cNvPr id="145" name="Freeform 23">
              <a:extLst>
                <a:ext uri="{FF2B5EF4-FFF2-40B4-BE49-F238E27FC236}">
                  <a16:creationId xmlns:a16="http://schemas.microsoft.com/office/drawing/2014/main" id="{48C318D6-F784-4B2D-8585-46CD5249094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22F6B"/>
            </a:solidFill>
          </p:spPr>
        </p:sp>
      </p:grpSp>
      <p:grpSp>
        <p:nvGrpSpPr>
          <p:cNvPr id="131" name="Group 24">
            <a:extLst>
              <a:ext uri="{FF2B5EF4-FFF2-40B4-BE49-F238E27FC236}">
                <a16:creationId xmlns:a16="http://schemas.microsoft.com/office/drawing/2014/main" id="{F9153A11-F649-4C08-93CC-8FA608958E7B}"/>
              </a:ext>
            </a:extLst>
          </p:cNvPr>
          <p:cNvGrpSpPr/>
          <p:nvPr/>
        </p:nvGrpSpPr>
        <p:grpSpPr>
          <a:xfrm>
            <a:off x="1081084" y="2102965"/>
            <a:ext cx="217682" cy="222075"/>
            <a:chOff x="0" y="0"/>
            <a:chExt cx="6350000" cy="6350000"/>
          </a:xfrm>
          <a:solidFill>
            <a:srgbClr val="CCCCFF"/>
          </a:solidFill>
        </p:grpSpPr>
        <p:sp>
          <p:nvSpPr>
            <p:cNvPr id="144" name="Freeform 25">
              <a:extLst>
                <a:ext uri="{FF2B5EF4-FFF2-40B4-BE49-F238E27FC236}">
                  <a16:creationId xmlns:a16="http://schemas.microsoft.com/office/drawing/2014/main" id="{003F63D5-9373-4230-B334-DFF3081D118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32" name="Group 26">
            <a:extLst>
              <a:ext uri="{FF2B5EF4-FFF2-40B4-BE49-F238E27FC236}">
                <a16:creationId xmlns:a16="http://schemas.microsoft.com/office/drawing/2014/main" id="{45CBAA10-4A03-4516-BCDA-1C34259CEC9B}"/>
              </a:ext>
            </a:extLst>
          </p:cNvPr>
          <p:cNvGrpSpPr/>
          <p:nvPr/>
        </p:nvGrpSpPr>
        <p:grpSpPr>
          <a:xfrm>
            <a:off x="1375191" y="1246014"/>
            <a:ext cx="216711" cy="222075"/>
            <a:chOff x="388324" y="4035006"/>
            <a:chExt cx="6321675" cy="6350000"/>
          </a:xfrm>
        </p:grpSpPr>
        <p:sp>
          <p:nvSpPr>
            <p:cNvPr id="143" name="Freeform 27">
              <a:extLst>
                <a:ext uri="{FF2B5EF4-FFF2-40B4-BE49-F238E27FC236}">
                  <a16:creationId xmlns:a16="http://schemas.microsoft.com/office/drawing/2014/main" id="{6E093B3D-A96A-4001-AE6B-C031B8AF430E}"/>
                </a:ext>
              </a:extLst>
            </p:cNvPr>
            <p:cNvSpPr/>
            <p:nvPr/>
          </p:nvSpPr>
          <p:spPr>
            <a:xfrm>
              <a:off x="388324" y="4035006"/>
              <a:ext cx="632167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22F6B"/>
            </a:solidFill>
          </p:spPr>
        </p:sp>
      </p:grpSp>
      <p:grpSp>
        <p:nvGrpSpPr>
          <p:cNvPr id="133" name="Group 28">
            <a:extLst>
              <a:ext uri="{FF2B5EF4-FFF2-40B4-BE49-F238E27FC236}">
                <a16:creationId xmlns:a16="http://schemas.microsoft.com/office/drawing/2014/main" id="{A6793420-3BFE-4BAB-8251-0AA640D895E3}"/>
              </a:ext>
            </a:extLst>
          </p:cNvPr>
          <p:cNvGrpSpPr/>
          <p:nvPr/>
        </p:nvGrpSpPr>
        <p:grpSpPr>
          <a:xfrm>
            <a:off x="522487" y="2542278"/>
            <a:ext cx="108119" cy="110301"/>
            <a:chOff x="0" y="0"/>
            <a:chExt cx="6350000" cy="6350000"/>
          </a:xfrm>
          <a:solidFill>
            <a:srgbClr val="548235"/>
          </a:solidFill>
        </p:grpSpPr>
        <p:sp>
          <p:nvSpPr>
            <p:cNvPr id="142" name="Freeform 29">
              <a:extLst>
                <a:ext uri="{FF2B5EF4-FFF2-40B4-BE49-F238E27FC236}">
                  <a16:creationId xmlns:a16="http://schemas.microsoft.com/office/drawing/2014/main" id="{958F109D-AB22-44B9-BB59-7F8CA1AED53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34" name="Group 30">
            <a:extLst>
              <a:ext uri="{FF2B5EF4-FFF2-40B4-BE49-F238E27FC236}">
                <a16:creationId xmlns:a16="http://schemas.microsoft.com/office/drawing/2014/main" id="{6FF548D7-3C38-468B-872B-BCA041B3BCD4}"/>
              </a:ext>
            </a:extLst>
          </p:cNvPr>
          <p:cNvGrpSpPr/>
          <p:nvPr/>
        </p:nvGrpSpPr>
        <p:grpSpPr>
          <a:xfrm>
            <a:off x="435646" y="4523107"/>
            <a:ext cx="217682" cy="222075"/>
            <a:chOff x="0" y="0"/>
            <a:chExt cx="6350000" cy="6350000"/>
          </a:xfrm>
        </p:grpSpPr>
        <p:sp>
          <p:nvSpPr>
            <p:cNvPr id="141" name="Freeform 31">
              <a:extLst>
                <a:ext uri="{FF2B5EF4-FFF2-40B4-BE49-F238E27FC236}">
                  <a16:creationId xmlns:a16="http://schemas.microsoft.com/office/drawing/2014/main" id="{511B2D86-8388-4E04-9539-AA6AC206D2E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6">
                <a:lumMod val="75000"/>
              </a:schemeClr>
            </a:solidFill>
          </p:spPr>
        </p:sp>
      </p:grpSp>
      <p:grpSp>
        <p:nvGrpSpPr>
          <p:cNvPr id="135" name="Group 32">
            <a:extLst>
              <a:ext uri="{FF2B5EF4-FFF2-40B4-BE49-F238E27FC236}">
                <a16:creationId xmlns:a16="http://schemas.microsoft.com/office/drawing/2014/main" id="{A3AD067F-D304-4671-B18A-8017896C36F3}"/>
              </a:ext>
            </a:extLst>
          </p:cNvPr>
          <p:cNvGrpSpPr/>
          <p:nvPr/>
        </p:nvGrpSpPr>
        <p:grpSpPr>
          <a:xfrm>
            <a:off x="314030" y="3460288"/>
            <a:ext cx="107638" cy="110301"/>
            <a:chOff x="-2823945" y="-72066723"/>
            <a:chExt cx="6321691" cy="6350000"/>
          </a:xfrm>
          <a:solidFill>
            <a:srgbClr val="CCCCFF"/>
          </a:solidFill>
        </p:grpSpPr>
        <p:sp>
          <p:nvSpPr>
            <p:cNvPr id="140" name="Freeform 33">
              <a:extLst>
                <a:ext uri="{FF2B5EF4-FFF2-40B4-BE49-F238E27FC236}">
                  <a16:creationId xmlns:a16="http://schemas.microsoft.com/office/drawing/2014/main" id="{CC1B42B0-FB04-4364-BAA8-AFEA00CFEB3A}"/>
                </a:ext>
              </a:extLst>
            </p:cNvPr>
            <p:cNvSpPr/>
            <p:nvPr/>
          </p:nvSpPr>
          <p:spPr>
            <a:xfrm>
              <a:off x="-2823945" y="-72066723"/>
              <a:ext cx="6321691"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36" name="Group 34">
            <a:extLst>
              <a:ext uri="{FF2B5EF4-FFF2-40B4-BE49-F238E27FC236}">
                <a16:creationId xmlns:a16="http://schemas.microsoft.com/office/drawing/2014/main" id="{ED082F8F-EC7D-4C0E-98F0-94687137CF02}"/>
              </a:ext>
            </a:extLst>
          </p:cNvPr>
          <p:cNvGrpSpPr/>
          <p:nvPr/>
        </p:nvGrpSpPr>
        <p:grpSpPr>
          <a:xfrm>
            <a:off x="1591902" y="4205492"/>
            <a:ext cx="107638" cy="110301"/>
            <a:chOff x="-92099300" y="40083105"/>
            <a:chExt cx="6321691" cy="6350000"/>
          </a:xfrm>
        </p:grpSpPr>
        <p:sp>
          <p:nvSpPr>
            <p:cNvPr id="139" name="Freeform 35">
              <a:extLst>
                <a:ext uri="{FF2B5EF4-FFF2-40B4-BE49-F238E27FC236}">
                  <a16:creationId xmlns:a16="http://schemas.microsoft.com/office/drawing/2014/main" id="{05795130-1C26-4DED-9CE1-CE32B5C3B6CB}"/>
                </a:ext>
              </a:extLst>
            </p:cNvPr>
            <p:cNvSpPr/>
            <p:nvPr/>
          </p:nvSpPr>
          <p:spPr>
            <a:xfrm>
              <a:off x="-92099300" y="40083105"/>
              <a:ext cx="6321691"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22F6B"/>
            </a:solidFill>
          </p:spPr>
        </p:sp>
      </p:grpSp>
      <p:sp>
        <p:nvSpPr>
          <p:cNvPr id="137" name="Freeform 36">
            <a:extLst>
              <a:ext uri="{FF2B5EF4-FFF2-40B4-BE49-F238E27FC236}">
                <a16:creationId xmlns:a16="http://schemas.microsoft.com/office/drawing/2014/main" id="{CB317529-A11C-44F9-8DA8-227F88262C29}"/>
              </a:ext>
            </a:extLst>
          </p:cNvPr>
          <p:cNvSpPr/>
          <p:nvPr/>
        </p:nvSpPr>
        <p:spPr>
          <a:xfrm>
            <a:off x="844567" y="3042517"/>
            <a:ext cx="176135" cy="17978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22F6B"/>
          </a:solidFill>
        </p:spPr>
      </p:sp>
      <p:sp>
        <p:nvSpPr>
          <p:cNvPr id="138" name="Freeform 36">
            <a:extLst>
              <a:ext uri="{FF2B5EF4-FFF2-40B4-BE49-F238E27FC236}">
                <a16:creationId xmlns:a16="http://schemas.microsoft.com/office/drawing/2014/main" id="{CF1EE6A5-1B98-47CD-95A9-1F4B65EF01AA}"/>
              </a:ext>
            </a:extLst>
          </p:cNvPr>
          <p:cNvSpPr/>
          <p:nvPr/>
        </p:nvSpPr>
        <p:spPr>
          <a:xfrm>
            <a:off x="1124473" y="3785604"/>
            <a:ext cx="176135" cy="17978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59"/>
          </a:solidFill>
        </p:spPr>
      </p:sp>
      <p:sp>
        <p:nvSpPr>
          <p:cNvPr id="112" name="文字方塊 111">
            <a:extLst>
              <a:ext uri="{FF2B5EF4-FFF2-40B4-BE49-F238E27FC236}">
                <a16:creationId xmlns:a16="http://schemas.microsoft.com/office/drawing/2014/main" id="{230F2F2E-DDE2-4A2B-B7B4-8A87AC131120}"/>
              </a:ext>
            </a:extLst>
          </p:cNvPr>
          <p:cNvSpPr txBox="1"/>
          <p:nvPr/>
        </p:nvSpPr>
        <p:spPr>
          <a:xfrm>
            <a:off x="2590744" y="1533150"/>
            <a:ext cx="533967" cy="584775"/>
          </a:xfrm>
          <a:prstGeom prst="rect">
            <a:avLst/>
          </a:prstGeom>
          <a:no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一</a:t>
            </a:r>
            <a:endParaRPr lang="en-US" altLang="zh-TW" sz="3200" b="1" dirty="0">
              <a:latin typeface="微軟正黑體" panose="020B0604030504040204" pitchFamily="34" charset="-120"/>
              <a:ea typeface="微軟正黑體" panose="020B0604030504040204" pitchFamily="34" charset="-120"/>
            </a:endParaRPr>
          </a:p>
        </p:txBody>
      </p:sp>
      <p:sp>
        <p:nvSpPr>
          <p:cNvPr id="113" name="文字方塊 112">
            <a:extLst>
              <a:ext uri="{FF2B5EF4-FFF2-40B4-BE49-F238E27FC236}">
                <a16:creationId xmlns:a16="http://schemas.microsoft.com/office/drawing/2014/main" id="{673DED59-BAAF-4A50-85C5-31E56D2110A4}"/>
              </a:ext>
            </a:extLst>
          </p:cNvPr>
          <p:cNvSpPr txBox="1"/>
          <p:nvPr/>
        </p:nvSpPr>
        <p:spPr>
          <a:xfrm>
            <a:off x="3614289" y="2249891"/>
            <a:ext cx="533967" cy="584775"/>
          </a:xfrm>
          <a:prstGeom prst="rect">
            <a:avLst/>
          </a:prstGeom>
          <a:no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二</a:t>
            </a:r>
            <a:endParaRPr lang="en-US" altLang="zh-TW" sz="3200" b="1" dirty="0">
              <a:latin typeface="微軟正黑體" panose="020B0604030504040204" pitchFamily="34" charset="-120"/>
              <a:ea typeface="微軟正黑體" panose="020B0604030504040204" pitchFamily="34" charset="-120"/>
            </a:endParaRPr>
          </a:p>
        </p:txBody>
      </p:sp>
      <p:sp>
        <p:nvSpPr>
          <p:cNvPr id="114" name="文字方塊 113">
            <a:extLst>
              <a:ext uri="{FF2B5EF4-FFF2-40B4-BE49-F238E27FC236}">
                <a16:creationId xmlns:a16="http://schemas.microsoft.com/office/drawing/2014/main" id="{00904B28-0B85-4B35-A80B-8EC2417B4D9E}"/>
              </a:ext>
            </a:extLst>
          </p:cNvPr>
          <p:cNvSpPr txBox="1"/>
          <p:nvPr/>
        </p:nvSpPr>
        <p:spPr>
          <a:xfrm>
            <a:off x="4004337" y="3167901"/>
            <a:ext cx="533967" cy="584775"/>
          </a:xfrm>
          <a:prstGeom prst="rect">
            <a:avLst/>
          </a:prstGeom>
          <a:no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三</a:t>
            </a:r>
            <a:endParaRPr lang="en-US" altLang="zh-TW" sz="3200" b="1" dirty="0">
              <a:latin typeface="微軟正黑體" panose="020B0604030504040204" pitchFamily="34" charset="-120"/>
              <a:ea typeface="微軟正黑體" panose="020B0604030504040204" pitchFamily="34" charset="-120"/>
            </a:endParaRPr>
          </a:p>
        </p:txBody>
      </p:sp>
      <p:sp>
        <p:nvSpPr>
          <p:cNvPr id="115" name="文字方塊 114">
            <a:extLst>
              <a:ext uri="{FF2B5EF4-FFF2-40B4-BE49-F238E27FC236}">
                <a16:creationId xmlns:a16="http://schemas.microsoft.com/office/drawing/2014/main" id="{CAF6B45E-7B48-4E28-A75D-F31E3FA62FD8}"/>
              </a:ext>
            </a:extLst>
          </p:cNvPr>
          <p:cNvSpPr txBox="1"/>
          <p:nvPr/>
        </p:nvSpPr>
        <p:spPr>
          <a:xfrm>
            <a:off x="3657419" y="4132131"/>
            <a:ext cx="533967" cy="584775"/>
          </a:xfrm>
          <a:prstGeom prst="rect">
            <a:avLst/>
          </a:prstGeom>
          <a:no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四</a:t>
            </a:r>
            <a:endParaRPr lang="en-US" altLang="zh-TW" sz="3200" b="1" dirty="0">
              <a:latin typeface="微軟正黑體" panose="020B0604030504040204" pitchFamily="34" charset="-120"/>
              <a:ea typeface="微軟正黑體" panose="020B0604030504040204" pitchFamily="34" charset="-120"/>
            </a:endParaRPr>
          </a:p>
        </p:txBody>
      </p:sp>
      <p:sp>
        <p:nvSpPr>
          <p:cNvPr id="116" name="文字方塊 115">
            <a:extLst>
              <a:ext uri="{FF2B5EF4-FFF2-40B4-BE49-F238E27FC236}">
                <a16:creationId xmlns:a16="http://schemas.microsoft.com/office/drawing/2014/main" id="{49D1CA5B-9D36-46CF-AAC7-81CC7D028065}"/>
              </a:ext>
            </a:extLst>
          </p:cNvPr>
          <p:cNvSpPr txBox="1"/>
          <p:nvPr/>
        </p:nvSpPr>
        <p:spPr>
          <a:xfrm>
            <a:off x="2590744" y="4907812"/>
            <a:ext cx="533967" cy="584775"/>
          </a:xfrm>
          <a:prstGeom prst="rect">
            <a:avLst/>
          </a:prstGeom>
          <a:no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五</a:t>
            </a:r>
            <a:endParaRPr lang="en-US" altLang="zh-TW" sz="3200" b="1" dirty="0">
              <a:latin typeface="微軟正黑體" panose="020B0604030504040204" pitchFamily="34" charset="-120"/>
              <a:ea typeface="微軟正黑體" panose="020B0604030504040204" pitchFamily="34" charset="-120"/>
            </a:endParaRPr>
          </a:p>
        </p:txBody>
      </p:sp>
      <p:sp>
        <p:nvSpPr>
          <p:cNvPr id="105" name="文字方塊 104">
            <a:extLst>
              <a:ext uri="{FF2B5EF4-FFF2-40B4-BE49-F238E27FC236}">
                <a16:creationId xmlns:a16="http://schemas.microsoft.com/office/drawing/2014/main" id="{ECED1B2C-2438-4A5C-BAD5-A011F7EEA7A0}"/>
              </a:ext>
            </a:extLst>
          </p:cNvPr>
          <p:cNvSpPr txBox="1"/>
          <p:nvPr/>
        </p:nvSpPr>
        <p:spPr>
          <a:xfrm>
            <a:off x="1242006" y="2528557"/>
            <a:ext cx="2010886" cy="1015664"/>
          </a:xfrm>
          <a:prstGeom prst="rect">
            <a:avLst/>
          </a:prstGeom>
          <a:noFill/>
        </p:spPr>
        <p:txBody>
          <a:bodyPr wrap="square" rtlCol="0">
            <a:spAutoFit/>
          </a:bodyPr>
          <a:lstStyle/>
          <a:p>
            <a:r>
              <a:rPr lang="zh-TW" altLang="en-US" sz="6000" b="1" dirty="0">
                <a:solidFill>
                  <a:srgbClr val="002060"/>
                </a:solidFill>
                <a:latin typeface="微軟正黑體" panose="020B0604030504040204" pitchFamily="34" charset="-120"/>
                <a:ea typeface="微軟正黑體" panose="020B0604030504040204" pitchFamily="34" charset="-120"/>
              </a:rPr>
              <a:t>目錄</a:t>
            </a:r>
            <a:endParaRPr lang="en-US" altLang="zh-TW" sz="6000" b="1" dirty="0">
              <a:solidFill>
                <a:srgbClr val="002060"/>
              </a:solidFill>
              <a:latin typeface="微軟正黑體" panose="020B0604030504040204" pitchFamily="34" charset="-120"/>
              <a:ea typeface="微軟正黑體" panose="020B0604030504040204" pitchFamily="34" charset="-120"/>
            </a:endParaRPr>
          </a:p>
        </p:txBody>
      </p:sp>
      <p:sp>
        <p:nvSpPr>
          <p:cNvPr id="106" name="文字方塊 105">
            <a:extLst>
              <a:ext uri="{FF2B5EF4-FFF2-40B4-BE49-F238E27FC236}">
                <a16:creationId xmlns:a16="http://schemas.microsoft.com/office/drawing/2014/main" id="{7847B7EB-63F7-4B1D-B8E9-33E8AC5CDE21}"/>
              </a:ext>
            </a:extLst>
          </p:cNvPr>
          <p:cNvSpPr txBox="1"/>
          <p:nvPr/>
        </p:nvSpPr>
        <p:spPr>
          <a:xfrm>
            <a:off x="4838559" y="1504695"/>
            <a:ext cx="2094372" cy="523220"/>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計畫目標</a:t>
            </a:r>
            <a:endParaRPr lang="en-US" altLang="zh-TW" sz="2800" b="1" dirty="0">
              <a:latin typeface="微軟正黑體" panose="020B0604030504040204" pitchFamily="34" charset="-120"/>
              <a:ea typeface="微軟正黑體" panose="020B0604030504040204" pitchFamily="34" charset="-120"/>
            </a:endParaRPr>
          </a:p>
        </p:txBody>
      </p:sp>
      <p:sp>
        <p:nvSpPr>
          <p:cNvPr id="107" name="文字方塊 106">
            <a:extLst>
              <a:ext uri="{FF2B5EF4-FFF2-40B4-BE49-F238E27FC236}">
                <a16:creationId xmlns:a16="http://schemas.microsoft.com/office/drawing/2014/main" id="{FEFEF0C1-2EEC-49A8-AEB8-307248258DE8}"/>
              </a:ext>
            </a:extLst>
          </p:cNvPr>
          <p:cNvSpPr txBox="1"/>
          <p:nvPr/>
        </p:nvSpPr>
        <p:spPr>
          <a:xfrm>
            <a:off x="5861245" y="2232145"/>
            <a:ext cx="3092255" cy="524132"/>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青年體驗學習內容</a:t>
            </a:r>
            <a:endParaRPr lang="en-US" altLang="zh-TW" sz="2800" b="1" dirty="0">
              <a:latin typeface="微軟正黑體" panose="020B0604030504040204" pitchFamily="34" charset="-120"/>
              <a:ea typeface="微軟正黑體" panose="020B0604030504040204" pitchFamily="34" charset="-120"/>
            </a:endParaRPr>
          </a:p>
        </p:txBody>
      </p:sp>
      <p:sp>
        <p:nvSpPr>
          <p:cNvPr id="108" name="文字方塊 107">
            <a:extLst>
              <a:ext uri="{FF2B5EF4-FFF2-40B4-BE49-F238E27FC236}">
                <a16:creationId xmlns:a16="http://schemas.microsoft.com/office/drawing/2014/main" id="{69CF5869-DA84-40CB-9E1E-FB23E8843CAF}"/>
              </a:ext>
            </a:extLst>
          </p:cNvPr>
          <p:cNvSpPr txBox="1"/>
          <p:nvPr/>
        </p:nvSpPr>
        <p:spPr>
          <a:xfrm>
            <a:off x="6267968" y="3132409"/>
            <a:ext cx="1813332" cy="524132"/>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申請流程</a:t>
            </a:r>
            <a:endParaRPr lang="en-US" altLang="zh-TW" sz="2800" b="1" dirty="0">
              <a:latin typeface="微軟正黑體" panose="020B0604030504040204" pitchFamily="34" charset="-120"/>
              <a:ea typeface="微軟正黑體" panose="020B0604030504040204" pitchFamily="34" charset="-120"/>
            </a:endParaRPr>
          </a:p>
        </p:txBody>
      </p:sp>
      <p:sp>
        <p:nvSpPr>
          <p:cNvPr id="109" name="文字方塊 108">
            <a:extLst>
              <a:ext uri="{FF2B5EF4-FFF2-40B4-BE49-F238E27FC236}">
                <a16:creationId xmlns:a16="http://schemas.microsoft.com/office/drawing/2014/main" id="{BC79092A-8403-42CC-89D1-5B69F86E2085}"/>
              </a:ext>
            </a:extLst>
          </p:cNvPr>
          <p:cNvSpPr txBox="1"/>
          <p:nvPr/>
        </p:nvSpPr>
        <p:spPr>
          <a:xfrm>
            <a:off x="5904376" y="4110013"/>
            <a:ext cx="1813332" cy="524132"/>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審查作業</a:t>
            </a:r>
            <a:endParaRPr lang="en-US" altLang="zh-TW" sz="2800" b="1" dirty="0">
              <a:latin typeface="微軟正黑體" panose="020B0604030504040204" pitchFamily="34" charset="-120"/>
              <a:ea typeface="微軟正黑體" panose="020B0604030504040204" pitchFamily="34" charset="-120"/>
            </a:endParaRPr>
          </a:p>
        </p:txBody>
      </p:sp>
      <p:sp>
        <p:nvSpPr>
          <p:cNvPr id="110" name="文字方塊 109">
            <a:extLst>
              <a:ext uri="{FF2B5EF4-FFF2-40B4-BE49-F238E27FC236}">
                <a16:creationId xmlns:a16="http://schemas.microsoft.com/office/drawing/2014/main" id="{59E13B63-3A5B-4CAC-B9CD-C1D3690B4E7B}"/>
              </a:ext>
            </a:extLst>
          </p:cNvPr>
          <p:cNvSpPr txBox="1"/>
          <p:nvPr/>
        </p:nvSpPr>
        <p:spPr>
          <a:xfrm>
            <a:off x="4844723" y="4890066"/>
            <a:ext cx="4108777" cy="523220"/>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參與青年配套措施與資源</a:t>
            </a:r>
            <a:endParaRPr lang="en-US" altLang="zh-TW" sz="2800" b="1" dirty="0">
              <a:latin typeface="微軟正黑體" panose="020B0604030504040204" pitchFamily="34" charset="-120"/>
              <a:ea typeface="微軟正黑體" panose="020B0604030504040204" pitchFamily="34" charset="-120"/>
            </a:endParaRPr>
          </a:p>
        </p:txBody>
      </p:sp>
      <p:grpSp>
        <p:nvGrpSpPr>
          <p:cNvPr id="67" name="Group 34">
            <a:extLst>
              <a:ext uri="{FF2B5EF4-FFF2-40B4-BE49-F238E27FC236}">
                <a16:creationId xmlns:a16="http://schemas.microsoft.com/office/drawing/2014/main" id="{215A3E94-A864-40AD-B914-698576941966}"/>
              </a:ext>
            </a:extLst>
          </p:cNvPr>
          <p:cNvGrpSpPr/>
          <p:nvPr/>
        </p:nvGrpSpPr>
        <p:grpSpPr>
          <a:xfrm>
            <a:off x="206392" y="941242"/>
            <a:ext cx="107638" cy="110301"/>
            <a:chOff x="-92099300" y="40083105"/>
            <a:chExt cx="6321691" cy="6350000"/>
          </a:xfrm>
          <a:solidFill>
            <a:srgbClr val="99CCFF"/>
          </a:solidFill>
        </p:grpSpPr>
        <p:sp>
          <p:nvSpPr>
            <p:cNvPr id="68" name="Freeform 35">
              <a:extLst>
                <a:ext uri="{FF2B5EF4-FFF2-40B4-BE49-F238E27FC236}">
                  <a16:creationId xmlns:a16="http://schemas.microsoft.com/office/drawing/2014/main" id="{3CFDED88-0256-4A76-884F-99BD5F7CB297}"/>
                </a:ext>
              </a:extLst>
            </p:cNvPr>
            <p:cNvSpPr/>
            <p:nvPr/>
          </p:nvSpPr>
          <p:spPr>
            <a:xfrm>
              <a:off x="-92099300" y="40083105"/>
              <a:ext cx="6321691"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51" name="投影片編號版面配置區 2">
            <a:extLst>
              <a:ext uri="{FF2B5EF4-FFF2-40B4-BE49-F238E27FC236}">
                <a16:creationId xmlns:a16="http://schemas.microsoft.com/office/drawing/2014/main" id="{E53A8C5E-4077-431E-BE64-6F8F49A28A7F}"/>
              </a:ext>
            </a:extLst>
          </p:cNvPr>
          <p:cNvSpPr>
            <a:spLocks noGrp="1"/>
          </p:cNvSpPr>
          <p:nvPr>
            <p:ph type="sldNum" sz="quarter" idx="12"/>
          </p:nvPr>
        </p:nvSpPr>
        <p:spPr>
          <a:xfrm>
            <a:off x="6457950" y="6356351"/>
            <a:ext cx="2057400" cy="365125"/>
          </a:xfrm>
        </p:spPr>
        <p:txBody>
          <a:bodyPr/>
          <a:lstStyle/>
          <a:p>
            <a:fld id="{5B08F00B-614C-4B06-B488-C16F6AE7F06C}" type="slidenum">
              <a:rPr lang="zh-TW" altLang="en-US" smtClean="0">
                <a:solidFill>
                  <a:prstClr val="black">
                    <a:tint val="75000"/>
                  </a:prstClr>
                </a:solidFill>
              </a:rPr>
              <a:pPr/>
              <a:t>2</a:t>
            </a:fld>
            <a:endParaRPr lang="zh-TW" altLang="en-US" dirty="0">
              <a:solidFill>
                <a:prstClr val="black">
                  <a:tint val="75000"/>
                </a:prstClr>
              </a:solidFill>
            </a:endParaRPr>
          </a:p>
        </p:txBody>
      </p:sp>
    </p:spTree>
    <p:extLst>
      <p:ext uri="{BB962C8B-B14F-4D97-AF65-F5344CB8AC3E}">
        <p14:creationId xmlns:p14="http://schemas.microsoft.com/office/powerpoint/2010/main" val="2029806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資料庫圖表 22">
            <a:extLst>
              <a:ext uri="{FF2B5EF4-FFF2-40B4-BE49-F238E27FC236}">
                <a16:creationId xmlns:a16="http://schemas.microsoft.com/office/drawing/2014/main" id="{527D2C5F-9070-4C65-A2CB-1C3E30B1DA01}"/>
              </a:ext>
            </a:extLst>
          </p:cNvPr>
          <p:cNvGraphicFramePr/>
          <p:nvPr>
            <p:extLst>
              <p:ext uri="{D42A27DB-BD31-4B8C-83A1-F6EECF244321}">
                <p14:modId xmlns:p14="http://schemas.microsoft.com/office/powerpoint/2010/main" val="682572837"/>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八</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企劃內容規劃</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20</a:t>
            </a:fld>
            <a:endParaRPr lang="zh-TW" altLang="en-US"/>
          </a:p>
        </p:txBody>
      </p:sp>
      <p:sp>
        <p:nvSpPr>
          <p:cNvPr id="12" name="梯形 11">
            <a:extLst>
              <a:ext uri="{FF2B5EF4-FFF2-40B4-BE49-F238E27FC236}">
                <a16:creationId xmlns:a16="http://schemas.microsoft.com/office/drawing/2014/main" id="{47456A50-AB32-4BB5-930F-3A7FF25EFC98}"/>
              </a:ext>
            </a:extLst>
          </p:cNvPr>
          <p:cNvSpPr/>
          <p:nvPr/>
        </p:nvSpPr>
        <p:spPr>
          <a:xfrm>
            <a:off x="4434327" y="2562852"/>
            <a:ext cx="1744706" cy="1330138"/>
          </a:xfrm>
          <a:prstGeom prst="trapezoid">
            <a:avLst>
              <a:gd name="adj" fmla="val 23549"/>
            </a:avLst>
          </a:prstGeom>
          <a:solidFill>
            <a:srgbClr val="AE58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721622" y="3118865"/>
            <a:ext cx="6803288" cy="3237486"/>
          </a:xfrm>
          <a:prstGeom prst="roundRect">
            <a:avLst/>
          </a:prstGeom>
          <a:solidFill>
            <a:srgbClr val="AE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969732" y="3336976"/>
            <a:ext cx="6307069" cy="2801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Text Box 8">
            <a:extLst>
              <a:ext uri="{FF2B5EF4-FFF2-40B4-BE49-F238E27FC236}">
                <a16:creationId xmlns:a16="http://schemas.microsoft.com/office/drawing/2014/main" id="{982DE0BE-81DA-46A2-97E9-3E85CFCA8642}"/>
              </a:ext>
            </a:extLst>
          </p:cNvPr>
          <p:cNvSpPr txBox="1">
            <a:spLocks noChangeArrowheads="1"/>
          </p:cNvSpPr>
          <p:nvPr/>
        </p:nvSpPr>
        <p:spPr bwMode="gray">
          <a:xfrm>
            <a:off x="1103676" y="3411864"/>
            <a:ext cx="4931536" cy="49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ct val="150000"/>
              </a:lnSpc>
              <a:spcBef>
                <a:spcPts val="120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a:t>
            </a:r>
            <a:r>
              <a:rPr lang="zh-TW" altLang="zh-TW" sz="2000" b="1" dirty="0">
                <a:latin typeface="微軟正黑體" panose="020B0604030504040204" pitchFamily="34" charset="-120"/>
                <a:ea typeface="微軟正黑體" panose="020B0604030504040204" pitchFamily="34" charset="-120"/>
              </a:rPr>
              <a:t>你想規劃做哪些事情呢</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 </a:t>
            </a:r>
            <a:r>
              <a:rPr lang="zh-TW" altLang="zh-TW" sz="2000" b="1" dirty="0">
                <a:latin typeface="微軟正黑體" panose="020B0604030504040204" pitchFamily="34" charset="-120"/>
                <a:ea typeface="微軟正黑體" panose="020B0604030504040204" pitchFamily="34" charset="-120"/>
              </a:rPr>
              <a:t>會如何準備呢</a:t>
            </a:r>
            <a:r>
              <a:rPr lang="en-US" altLang="zh-TW"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5" name="Text Box 8">
            <a:extLst>
              <a:ext uri="{FF2B5EF4-FFF2-40B4-BE49-F238E27FC236}">
                <a16:creationId xmlns:a16="http://schemas.microsoft.com/office/drawing/2014/main" id="{0BEC4363-7EB2-4F3B-A1D2-A8C34E4241A3}"/>
              </a:ext>
            </a:extLst>
          </p:cNvPr>
          <p:cNvSpPr txBox="1">
            <a:spLocks noChangeArrowheads="1"/>
          </p:cNvSpPr>
          <p:nvPr/>
        </p:nvSpPr>
        <p:spPr bwMode="gray">
          <a:xfrm>
            <a:off x="1103676" y="3915279"/>
            <a:ext cx="4469422" cy="95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266700" indent="-266700" algn="just">
              <a:lnSpc>
                <a:spcPct val="150000"/>
              </a:lnSpc>
              <a:spcBef>
                <a:spcPts val="120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2000" b="1" dirty="0">
                <a:latin typeface="微軟正黑體" panose="020B0604030504040204" pitchFamily="34" charset="-120"/>
                <a:ea typeface="微軟正黑體" panose="020B0604030504040204" pitchFamily="34" charset="-120"/>
              </a:rPr>
              <a:t>2</a:t>
            </a:r>
            <a:r>
              <a:rPr lang="zh-TW" altLang="zh-TW" sz="2000" b="1" dirty="0">
                <a:latin typeface="微軟正黑體" panose="020B0604030504040204" pitchFamily="34" charset="-120"/>
                <a:ea typeface="微軟正黑體" panose="020B0604030504040204" pitchFamily="34" charset="-120"/>
              </a:rPr>
              <a:t>或</a:t>
            </a:r>
            <a:r>
              <a:rPr lang="en-US" altLang="zh-TW" sz="2000" b="1" dirty="0">
                <a:latin typeface="微軟正黑體" panose="020B0604030504040204" pitchFamily="34" charset="-120"/>
                <a:ea typeface="微軟正黑體" panose="020B0604030504040204" pitchFamily="34" charset="-120"/>
              </a:rPr>
              <a:t>3</a:t>
            </a:r>
            <a:r>
              <a:rPr lang="zh-TW" altLang="zh-TW" sz="2000" b="1" dirty="0">
                <a:latin typeface="微軟正黑體" panose="020B0604030504040204" pitchFamily="34" charset="-120"/>
                <a:ea typeface="微軟正黑體" panose="020B0604030504040204" pitchFamily="34" charset="-120"/>
              </a:rPr>
              <a:t>年期間，你大致會如何安排、到哪些地點、跟誰學習哪些事情呢</a:t>
            </a:r>
            <a:r>
              <a:rPr lang="en-US" altLang="zh-TW"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6" name="Text Box 8">
            <a:extLst>
              <a:ext uri="{FF2B5EF4-FFF2-40B4-BE49-F238E27FC236}">
                <a16:creationId xmlns:a16="http://schemas.microsoft.com/office/drawing/2014/main" id="{8C5BDC14-B088-46E2-B26C-1E8F08D9B7DA}"/>
              </a:ext>
            </a:extLst>
          </p:cNvPr>
          <p:cNvSpPr txBox="1">
            <a:spLocks noChangeArrowheads="1"/>
          </p:cNvSpPr>
          <p:nvPr/>
        </p:nvSpPr>
        <p:spPr bwMode="gray">
          <a:xfrm>
            <a:off x="1103676" y="4842857"/>
            <a:ext cx="4741072" cy="120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266700" indent="-266700" algn="just">
              <a:lnSpc>
                <a:spcPts val="3000"/>
              </a:lnSpc>
              <a:spcBef>
                <a:spcPts val="0"/>
              </a:spcBef>
              <a:buClrTx/>
              <a:buSzTx/>
              <a:buNone/>
            </a:pPr>
            <a:r>
              <a:rPr lang="zh-TW" altLang="en-US" sz="2000" b="1" dirty="0">
                <a:latin typeface="微軟正黑體" panose="020B0604030504040204" pitchFamily="34" charset="-120"/>
                <a:ea typeface="微軟正黑體" panose="020B0604030504040204" pitchFamily="34" charset="-120"/>
                <a:sym typeface="Wingdings 2" panose="05020102010507070707" pitchFamily="18" charset="2"/>
              </a:rPr>
              <a:t>□ </a:t>
            </a:r>
            <a:r>
              <a:rPr lang="zh-TW" altLang="zh-TW" sz="2000" b="1" dirty="0">
                <a:latin typeface="微軟正黑體" panose="020B0604030504040204" pitchFamily="34" charset="-120"/>
                <a:ea typeface="微軟正黑體" panose="020B0604030504040204" pitchFamily="34" charset="-120"/>
              </a:rPr>
              <a:t>你將會用相片、圖文、影像錄影、臉書粉絲專頁、</a:t>
            </a:r>
            <a:r>
              <a:rPr lang="en-US" altLang="zh-TW" sz="2000" b="1" dirty="0">
                <a:latin typeface="微軟正黑體" panose="020B0604030504040204" pitchFamily="34" charset="-120"/>
                <a:ea typeface="微軟正黑體" panose="020B0604030504040204" pitchFamily="34" charset="-120"/>
              </a:rPr>
              <a:t>IG</a:t>
            </a:r>
            <a:r>
              <a:rPr lang="zh-TW" altLang="zh-TW" sz="2000" b="1" dirty="0">
                <a:latin typeface="微軟正黑體" panose="020B0604030504040204" pitchFamily="34" charset="-120"/>
                <a:ea typeface="微軟正黑體" panose="020B0604030504040204" pitchFamily="34" charset="-120"/>
              </a:rPr>
              <a:t>等哪些方式紀錄執行企劃過程呢</a:t>
            </a:r>
            <a:r>
              <a:rPr lang="en-US" altLang="zh-TW"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graphicFrame>
        <p:nvGraphicFramePr>
          <p:cNvPr id="33" name="資料庫圖表 32">
            <a:extLst>
              <a:ext uri="{FF2B5EF4-FFF2-40B4-BE49-F238E27FC236}">
                <a16:creationId xmlns:a16="http://schemas.microsoft.com/office/drawing/2014/main" id="{C7F44993-D002-4C01-AC66-8152063F0F0B}"/>
              </a:ext>
            </a:extLst>
          </p:cNvPr>
          <p:cNvGraphicFramePr/>
          <p:nvPr>
            <p:extLst>
              <p:ext uri="{D42A27DB-BD31-4B8C-83A1-F6EECF244321}">
                <p14:modId xmlns:p14="http://schemas.microsoft.com/office/powerpoint/2010/main" val="4224703759"/>
              </p:ext>
            </p:extLst>
          </p:nvPr>
        </p:nvGraphicFramePr>
        <p:xfrm>
          <a:off x="5122915" y="3513411"/>
          <a:ext cx="4397662" cy="23438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54968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資料庫圖表 22">
            <a:extLst>
              <a:ext uri="{FF2B5EF4-FFF2-40B4-BE49-F238E27FC236}">
                <a16:creationId xmlns:a16="http://schemas.microsoft.com/office/drawing/2014/main" id="{527D2C5F-9070-4C65-A2CB-1C3E30B1DA01}"/>
              </a:ext>
            </a:extLst>
          </p:cNvPr>
          <p:cNvGraphicFramePr/>
          <p:nvPr>
            <p:extLst>
              <p:ext uri="{D42A27DB-BD31-4B8C-83A1-F6EECF244321}">
                <p14:modId xmlns:p14="http://schemas.microsoft.com/office/powerpoint/2010/main" val="3487323311"/>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九</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企劃內容規劃</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21</a:t>
            </a:fld>
            <a:endParaRPr lang="zh-TW" altLang="en-US"/>
          </a:p>
        </p:txBody>
      </p:sp>
      <p:sp>
        <p:nvSpPr>
          <p:cNvPr id="12" name="梯形 11">
            <a:extLst>
              <a:ext uri="{FF2B5EF4-FFF2-40B4-BE49-F238E27FC236}">
                <a16:creationId xmlns:a16="http://schemas.microsoft.com/office/drawing/2014/main" id="{47456A50-AB32-4BB5-930F-3A7FF25EFC98}"/>
              </a:ext>
            </a:extLst>
          </p:cNvPr>
          <p:cNvSpPr/>
          <p:nvPr/>
        </p:nvSpPr>
        <p:spPr>
          <a:xfrm>
            <a:off x="4434327" y="2562852"/>
            <a:ext cx="1744706" cy="1330138"/>
          </a:xfrm>
          <a:prstGeom prst="trapezoid">
            <a:avLst>
              <a:gd name="adj" fmla="val 23549"/>
            </a:avLst>
          </a:prstGeom>
          <a:solidFill>
            <a:srgbClr val="AE58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4" y="3315267"/>
            <a:ext cx="6803288" cy="3237486"/>
          </a:xfrm>
          <a:prstGeom prst="roundRect">
            <a:avLst/>
          </a:prstGeom>
          <a:solidFill>
            <a:srgbClr val="AE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3" y="3533378"/>
            <a:ext cx="6307069" cy="2801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22" name="表格 21">
            <a:extLst>
              <a:ext uri="{FF2B5EF4-FFF2-40B4-BE49-F238E27FC236}">
                <a16:creationId xmlns:a16="http://schemas.microsoft.com/office/drawing/2014/main" id="{33912D47-881F-459F-B016-4AD6EAA86D57}"/>
              </a:ext>
            </a:extLst>
          </p:cNvPr>
          <p:cNvGraphicFramePr>
            <a:graphicFrameLocks noGrp="1"/>
          </p:cNvGraphicFramePr>
          <p:nvPr>
            <p:extLst>
              <p:ext uri="{D42A27DB-BD31-4B8C-83A1-F6EECF244321}">
                <p14:modId xmlns:p14="http://schemas.microsoft.com/office/powerpoint/2010/main" val="2166708287"/>
              </p:ext>
            </p:extLst>
          </p:nvPr>
        </p:nvGraphicFramePr>
        <p:xfrm>
          <a:off x="1418464" y="3487308"/>
          <a:ext cx="6307067" cy="2723835"/>
        </p:xfrm>
        <a:graphic>
          <a:graphicData uri="http://schemas.openxmlformats.org/drawingml/2006/table">
            <a:tbl>
              <a:tblPr firstRow="1" bandRow="1">
                <a:tableStyleId>{5940675A-B579-460E-94D1-54222C63F5DA}</a:tableStyleId>
              </a:tblPr>
              <a:tblGrid>
                <a:gridCol w="915140">
                  <a:extLst>
                    <a:ext uri="{9D8B030D-6E8A-4147-A177-3AD203B41FA5}">
                      <a16:colId xmlns:a16="http://schemas.microsoft.com/office/drawing/2014/main" val="4049985698"/>
                    </a:ext>
                  </a:extLst>
                </a:gridCol>
                <a:gridCol w="921282">
                  <a:extLst>
                    <a:ext uri="{9D8B030D-6E8A-4147-A177-3AD203B41FA5}">
                      <a16:colId xmlns:a16="http://schemas.microsoft.com/office/drawing/2014/main" val="119130542"/>
                    </a:ext>
                  </a:extLst>
                </a:gridCol>
                <a:gridCol w="1192820">
                  <a:extLst>
                    <a:ext uri="{9D8B030D-6E8A-4147-A177-3AD203B41FA5}">
                      <a16:colId xmlns:a16="http://schemas.microsoft.com/office/drawing/2014/main" val="668178441"/>
                    </a:ext>
                  </a:extLst>
                </a:gridCol>
                <a:gridCol w="853398">
                  <a:extLst>
                    <a:ext uri="{9D8B030D-6E8A-4147-A177-3AD203B41FA5}">
                      <a16:colId xmlns:a16="http://schemas.microsoft.com/office/drawing/2014/main" val="2703865423"/>
                    </a:ext>
                  </a:extLst>
                </a:gridCol>
                <a:gridCol w="1183120">
                  <a:extLst>
                    <a:ext uri="{9D8B030D-6E8A-4147-A177-3AD203B41FA5}">
                      <a16:colId xmlns:a16="http://schemas.microsoft.com/office/drawing/2014/main" val="421295287"/>
                    </a:ext>
                  </a:extLst>
                </a:gridCol>
                <a:gridCol w="1241307">
                  <a:extLst>
                    <a:ext uri="{9D8B030D-6E8A-4147-A177-3AD203B41FA5}">
                      <a16:colId xmlns:a16="http://schemas.microsoft.com/office/drawing/2014/main" val="976345058"/>
                    </a:ext>
                  </a:extLst>
                </a:gridCol>
              </a:tblGrid>
              <a:tr h="237804">
                <a:tc>
                  <a:txBody>
                    <a:bodyPr/>
                    <a:lstStyle/>
                    <a:p>
                      <a:pPr algn="ctr">
                        <a:lnSpc>
                          <a:spcPts val="1800"/>
                        </a:lnSpc>
                      </a:pP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起訖年</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月</a:t>
                      </a:r>
                    </a:p>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期程</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體驗類型</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ctr">
                        <a:lnSpc>
                          <a:spcPts val="1800"/>
                        </a:lnSpc>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執行主題</a:t>
                      </a:r>
                    </a:p>
                  </a:txBody>
                  <a:tcPr marL="68580" marR="68580" marT="0" marB="0" anchor="ctr"/>
                </a:tc>
                <a:tc>
                  <a:txBody>
                    <a:bodyPr/>
                    <a:lstStyle/>
                    <a:p>
                      <a:pPr algn="ctr">
                        <a:lnSpc>
                          <a:spcPts val="1800"/>
                        </a:lnSpc>
                        <a:spcAft>
                          <a:spcPts val="0"/>
                        </a:spcAft>
                      </a:pPr>
                      <a:r>
                        <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rPr>
                        <a:t>地點</a:t>
                      </a:r>
                    </a:p>
                  </a:txBody>
                  <a:tcPr marL="68580" marR="68580" marT="0" marB="0" anchor="ctr"/>
                </a:tc>
                <a:tc>
                  <a:txBody>
                    <a:bodyPr/>
                    <a:lstStyle/>
                    <a:p>
                      <a:pPr algn="ctr">
                        <a:lnSpc>
                          <a:spcPts val="1800"/>
                        </a:lnSpc>
                        <a:spcAft>
                          <a:spcPts val="0"/>
                        </a:spcAft>
                      </a:pPr>
                      <a:r>
                        <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rPr>
                        <a:t>單位名稱</a:t>
                      </a:r>
                    </a:p>
                  </a:txBody>
                  <a:tcPr marL="68580" marR="68580" marT="0" marB="0" anchor="ctr"/>
                </a:tc>
                <a:tc>
                  <a:txBody>
                    <a:bodyPr/>
                    <a:lstStyle/>
                    <a:p>
                      <a:pPr algn="ctr">
                        <a:lnSpc>
                          <a:spcPts val="1800"/>
                        </a:lnSpc>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備註</a:t>
                      </a:r>
                    </a:p>
                  </a:txBody>
                  <a:tcPr marL="68580" marR="68580" marT="0" marB="0" anchor="ctr"/>
                </a:tc>
                <a:extLst>
                  <a:ext uri="{0D108BD9-81ED-4DB2-BD59-A6C34878D82A}">
                    <a16:rowId xmlns:a16="http://schemas.microsoft.com/office/drawing/2014/main" val="3195471965"/>
                  </a:ext>
                </a:extLst>
              </a:tr>
              <a:tr h="344571">
                <a:tc rowSpan="2">
                  <a:txBody>
                    <a:bodyPr/>
                    <a:lstStyle/>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112.8-12</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為期</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5</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月</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000" dirty="0">
                        <a:latin typeface="微軟正黑體" panose="020B0604030504040204" pitchFamily="34" charset="-120"/>
                        <a:ea typeface="微軟正黑體" panose="020B0604030504040204" pitchFamily="34" charset="-120"/>
                      </a:endParaRPr>
                    </a:p>
                  </a:txBody>
                  <a:tcPr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志願服務</a:t>
                      </a:r>
                      <a:r>
                        <a:rPr lang="en-US" alt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a:t>
                      </a:r>
                      <a:r>
                        <a:rPr lang="zh-TW" altLang="en-US"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為</a:t>
                      </a: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主</a:t>
                      </a:r>
                      <a:r>
                        <a:rPr lang="en-US" alt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a:t>
                      </a:r>
                      <a:endPar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endParaRP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服務青少年</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高雄市</a:t>
                      </a:r>
                    </a:p>
                  </a:txBody>
                  <a:tcPr marL="68580" marR="68580" marT="0" marB="0" anchor="ctr"/>
                </a:tc>
                <a:tc>
                  <a:txBody>
                    <a:bodyPr/>
                    <a:lstStyle/>
                    <a:p>
                      <a:pPr algn="ctr">
                        <a:lnSpc>
                          <a:spcPts val="1800"/>
                        </a:lnSpc>
                        <a:spcAft>
                          <a:spcPts val="0"/>
                        </a:spcAft>
                      </a:pPr>
                      <a:r>
                        <a:rPr lang="en-US" sz="1200" kern="10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OO</a:t>
                      </a:r>
                      <a:r>
                        <a:rPr lang="zh-TW" sz="1200" kern="10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青少年關懷協會</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服務期間協會將提供膳食</a:t>
                      </a:r>
                    </a:p>
                  </a:txBody>
                  <a:tcPr marL="68580" marR="68580" marT="0" marB="0" anchor="ctr"/>
                </a:tc>
                <a:extLst>
                  <a:ext uri="{0D108BD9-81ED-4DB2-BD59-A6C34878D82A}">
                    <a16:rowId xmlns:a16="http://schemas.microsoft.com/office/drawing/2014/main" val="2900860290"/>
                  </a:ext>
                </a:extLst>
              </a:tr>
              <a:tr h="34457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dirty="0"/>
                    </a:p>
                  </a:txBody>
                  <a:tcPr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壯遊探索</a:t>
                      </a:r>
                      <a:r>
                        <a:rPr lang="en-US" alt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a:t>
                      </a:r>
                      <a:r>
                        <a:rPr lang="zh-TW" altLang="en-US"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為</a:t>
                      </a: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輔</a:t>
                      </a:r>
                      <a:r>
                        <a:rPr lang="en-US" alt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a:t>
                      </a:r>
                      <a:endPar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endParaRP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登山健身</a:t>
                      </a:r>
                      <a:endParaRPr lang="en-US" alt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endParaRPr>
                    </a:p>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探索自然生態</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臺灣</a:t>
                      </a:r>
                    </a:p>
                  </a:txBody>
                  <a:tcPr marL="68580" marR="68580" marT="0" marB="0" anchor="ctr"/>
                </a:tc>
                <a:tc>
                  <a:txBody>
                    <a:bodyPr/>
                    <a:lstStyle/>
                    <a:p>
                      <a:pPr algn="ctr">
                        <a:lnSpc>
                          <a:spcPts val="1800"/>
                        </a:lnSpc>
                        <a:spcAft>
                          <a:spcPts val="0"/>
                        </a:spcAft>
                      </a:pPr>
                      <a:r>
                        <a:rPr lang="en-US"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OO</a:t>
                      </a: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登山社</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參加登山社團</a:t>
                      </a:r>
                    </a:p>
                  </a:txBody>
                  <a:tcPr marL="68580" marR="68580" marT="0" marB="0" anchor="ctr"/>
                </a:tc>
                <a:extLst>
                  <a:ext uri="{0D108BD9-81ED-4DB2-BD59-A6C34878D82A}">
                    <a16:rowId xmlns:a16="http://schemas.microsoft.com/office/drawing/2014/main" val="2754922544"/>
                  </a:ext>
                </a:extLst>
              </a:tr>
              <a:tr h="344571">
                <a:tc>
                  <a:txBody>
                    <a:bodyPr/>
                    <a:lstStyle/>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113.1-12</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為期</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年</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000" dirty="0">
                        <a:latin typeface="微軟正黑體" panose="020B0604030504040204" pitchFamily="34" charset="-120"/>
                        <a:ea typeface="微軟正黑體" panose="020B0604030504040204" pitchFamily="34" charset="-120"/>
                      </a:endParaRPr>
                    </a:p>
                  </a:txBody>
                  <a:tcPr anchor="ctr"/>
                </a:tc>
                <a:tc>
                  <a:txBody>
                    <a:bodyPr/>
                    <a:lstStyle/>
                    <a:p>
                      <a:pPr algn="ctr">
                        <a:lnSpc>
                          <a:spcPts val="1800"/>
                        </a:lnSpc>
                        <a:spcAft>
                          <a:spcPts val="0"/>
                        </a:spcAft>
                      </a:pPr>
                      <a:r>
                        <a:rPr lang="zh-TW" sz="1200" kern="10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社區見習</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於壯遊點學習社區事務</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臺灣</a:t>
                      </a:r>
                    </a:p>
                  </a:txBody>
                  <a:tcPr marL="68580" marR="68580" marT="0" marB="0" anchor="ctr"/>
                </a:tc>
                <a:tc>
                  <a:txBody>
                    <a:bodyPr/>
                    <a:lstStyle/>
                    <a:p>
                      <a:pPr algn="ctr">
                        <a:lnSpc>
                          <a:spcPts val="1800"/>
                        </a:lnSpc>
                        <a:spcAft>
                          <a:spcPts val="0"/>
                        </a:spcAft>
                      </a:pPr>
                      <a:r>
                        <a:rPr lang="en-US"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OO</a:t>
                      </a: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壯遊點、</a:t>
                      </a:r>
                    </a:p>
                    <a:p>
                      <a:pPr algn="ctr">
                        <a:lnSpc>
                          <a:spcPts val="1800"/>
                        </a:lnSpc>
                        <a:spcAft>
                          <a:spcPts val="0"/>
                        </a:spcAft>
                      </a:pPr>
                      <a:r>
                        <a:rPr lang="en-US"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OO</a:t>
                      </a: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壯遊點</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學習我國社區文化，並賺取至英國旅費</a:t>
                      </a:r>
                    </a:p>
                  </a:txBody>
                  <a:tcPr marL="68580" marR="68580" marT="0" marB="0" anchor="ctr"/>
                </a:tc>
                <a:extLst>
                  <a:ext uri="{0D108BD9-81ED-4DB2-BD59-A6C34878D82A}">
                    <a16:rowId xmlns:a16="http://schemas.microsoft.com/office/drawing/2014/main" val="2603115006"/>
                  </a:ext>
                </a:extLst>
              </a:tr>
              <a:tr h="344571">
                <a:tc>
                  <a:txBody>
                    <a:bodyPr/>
                    <a:lstStyle/>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114.1-7</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a:p>
                      <a:pPr algn="ctr">
                        <a:lnSpc>
                          <a:spcPts val="1800"/>
                        </a:lnSpc>
                      </a:pP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為期</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7</a:t>
                      </a:r>
                      <a:r>
                        <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rPr>
                        <a:t>月</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000" dirty="0">
                        <a:latin typeface="微軟正黑體" panose="020B0604030504040204" pitchFamily="34" charset="-120"/>
                        <a:ea typeface="微軟正黑體" panose="020B0604030504040204" pitchFamily="34" charset="-120"/>
                      </a:endParaRPr>
                    </a:p>
                  </a:txBody>
                  <a:tcPr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壯遊探索</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英國藝術文化探索</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英國倫敦</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大英博物館、美術館等藝文館所或機構</a:t>
                      </a:r>
                    </a:p>
                  </a:txBody>
                  <a:tcPr marL="68580" marR="68580" marT="0" marB="0" anchor="ctr"/>
                </a:tc>
                <a:tc>
                  <a:txBody>
                    <a:bodyPr/>
                    <a:lstStyle/>
                    <a:p>
                      <a:pPr algn="ctr">
                        <a:lnSpc>
                          <a:spcPts val="1800"/>
                        </a:lnSpc>
                        <a:spcAft>
                          <a:spcPts val="0"/>
                        </a:spcAft>
                      </a:pPr>
                      <a:r>
                        <a:rPr lang="zh-TW" sz="1200" kern="100" dirty="0">
                          <a:solidFill>
                            <a:srgbClr val="000000"/>
                          </a:solidFill>
                          <a:effectLst/>
                          <a:latin typeface="微軟正黑體" panose="020B0604030504040204" pitchFamily="34" charset="-120"/>
                          <a:ea typeface="微軟正黑體" panose="020B0604030504040204" pitchFamily="34" charset="-120"/>
                          <a:cs typeface="Wingdings" panose="05000000000000000000" pitchFamily="2" charset="2"/>
                        </a:rPr>
                        <a:t>住宿青年旅舍，結識各國朋友</a:t>
                      </a:r>
                    </a:p>
                  </a:txBody>
                  <a:tcPr marL="68580" marR="68580" marT="0" marB="0" anchor="ctr"/>
                </a:tc>
                <a:extLst>
                  <a:ext uri="{0D108BD9-81ED-4DB2-BD59-A6C34878D82A}">
                    <a16:rowId xmlns:a16="http://schemas.microsoft.com/office/drawing/2014/main" val="1634533580"/>
                  </a:ext>
                </a:extLst>
              </a:tr>
            </a:tbl>
          </a:graphicData>
        </a:graphic>
      </p:graphicFrame>
      <p:sp>
        <p:nvSpPr>
          <p:cNvPr id="24" name="Text Box 8">
            <a:extLst>
              <a:ext uri="{FF2B5EF4-FFF2-40B4-BE49-F238E27FC236}">
                <a16:creationId xmlns:a16="http://schemas.microsoft.com/office/drawing/2014/main" id="{FCC9E684-2F6A-4786-9354-01BDA08D77A5}"/>
              </a:ext>
            </a:extLst>
          </p:cNvPr>
          <p:cNvSpPr txBox="1">
            <a:spLocks noChangeArrowheads="1"/>
          </p:cNvSpPr>
          <p:nvPr/>
        </p:nvSpPr>
        <p:spPr bwMode="gray">
          <a:xfrm>
            <a:off x="1280792" y="2776358"/>
            <a:ext cx="6307069" cy="49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ct val="150000"/>
              </a:lnSpc>
              <a:spcBef>
                <a:spcPts val="1200"/>
              </a:spcBef>
              <a:buClrTx/>
              <a:buSzTx/>
              <a:buNone/>
            </a:pPr>
            <a:r>
              <a:rPr lang="en-US" altLang="zh-TW"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行程表範例</a:t>
            </a:r>
            <a:r>
              <a:rPr lang="en-US" altLang="zh-TW"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a:t>
            </a:r>
          </a:p>
        </p:txBody>
      </p:sp>
    </p:spTree>
    <p:extLst>
      <p:ext uri="{BB962C8B-B14F-4D97-AF65-F5344CB8AC3E}">
        <p14:creationId xmlns:p14="http://schemas.microsoft.com/office/powerpoint/2010/main" val="1622485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資料庫圖表 22">
            <a:extLst>
              <a:ext uri="{FF2B5EF4-FFF2-40B4-BE49-F238E27FC236}">
                <a16:creationId xmlns:a16="http://schemas.microsoft.com/office/drawing/2014/main" id="{527D2C5F-9070-4C65-A2CB-1C3E30B1DA01}"/>
              </a:ext>
            </a:extLst>
          </p:cNvPr>
          <p:cNvGraphicFramePr/>
          <p:nvPr>
            <p:extLst>
              <p:ext uri="{D42A27DB-BD31-4B8C-83A1-F6EECF244321}">
                <p14:modId xmlns:p14="http://schemas.microsoft.com/office/powerpoint/2010/main" val="3927813221"/>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群組 8"/>
          <p:cNvGrpSpPr/>
          <p:nvPr/>
        </p:nvGrpSpPr>
        <p:grpSpPr>
          <a:xfrm>
            <a:off x="566858" y="526254"/>
            <a:ext cx="6253042" cy="702000"/>
            <a:chOff x="1907705" y="-243408"/>
            <a:chExt cx="5936628"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5250180"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十</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預算規劃</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22</a:t>
            </a:fld>
            <a:endParaRPr lang="zh-TW" altLang="en-US"/>
          </a:p>
        </p:txBody>
      </p:sp>
      <p:sp>
        <p:nvSpPr>
          <p:cNvPr id="12" name="梯形 11">
            <a:extLst>
              <a:ext uri="{FF2B5EF4-FFF2-40B4-BE49-F238E27FC236}">
                <a16:creationId xmlns:a16="http://schemas.microsoft.com/office/drawing/2014/main" id="{47456A50-AB32-4BB5-930F-3A7FF25EFC98}"/>
              </a:ext>
            </a:extLst>
          </p:cNvPr>
          <p:cNvSpPr/>
          <p:nvPr/>
        </p:nvSpPr>
        <p:spPr>
          <a:xfrm>
            <a:off x="5906511" y="2562852"/>
            <a:ext cx="1744706" cy="1330138"/>
          </a:xfrm>
          <a:prstGeom prst="trapezoid">
            <a:avLst>
              <a:gd name="adj" fmla="val 23549"/>
            </a:avLst>
          </a:prstGeom>
          <a:solidFill>
            <a:srgbClr val="B145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6" y="3276599"/>
            <a:ext cx="6803288" cy="3079751"/>
          </a:xfrm>
          <a:prstGeom prst="roundRect">
            <a:avLst/>
          </a:prstGeom>
          <a:solidFill>
            <a:srgbClr val="B1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6" y="3473458"/>
            <a:ext cx="6307069" cy="2664782"/>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 Box 8">
            <a:extLst>
              <a:ext uri="{FF2B5EF4-FFF2-40B4-BE49-F238E27FC236}">
                <a16:creationId xmlns:a16="http://schemas.microsoft.com/office/drawing/2014/main" id="{D16180FD-1B94-4603-9B29-7AC5066CD46F}"/>
              </a:ext>
            </a:extLst>
          </p:cNvPr>
          <p:cNvSpPr txBox="1">
            <a:spLocks noChangeArrowheads="1"/>
          </p:cNvSpPr>
          <p:nvPr/>
        </p:nvSpPr>
        <p:spPr bwMode="gray">
          <a:xfrm>
            <a:off x="1289893" y="2747269"/>
            <a:ext cx="6307069" cy="49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ct val="150000"/>
              </a:lnSpc>
              <a:spcBef>
                <a:spcPts val="1200"/>
              </a:spcBef>
              <a:buClrTx/>
              <a:buSzTx/>
              <a:buNone/>
            </a:pPr>
            <a:r>
              <a:rPr lang="en-US" altLang="zh-TW"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經費表範例</a:t>
            </a:r>
            <a:r>
              <a:rPr lang="en-US" altLang="zh-TW" sz="2000" b="1" dirty="0">
                <a:solidFill>
                  <a:srgbClr val="C00000"/>
                </a:solidFill>
                <a:latin typeface="微軟正黑體" panose="020B0604030504040204" pitchFamily="34" charset="-120"/>
                <a:ea typeface="微軟正黑體" panose="020B0604030504040204" pitchFamily="34" charset="-120"/>
                <a:sym typeface="Wingdings 2" panose="05020102010507070707" pitchFamily="18" charset="2"/>
              </a:rPr>
              <a:t>-</a:t>
            </a:r>
          </a:p>
        </p:txBody>
      </p:sp>
      <p:graphicFrame>
        <p:nvGraphicFramePr>
          <p:cNvPr id="2" name="表格 1">
            <a:extLst>
              <a:ext uri="{FF2B5EF4-FFF2-40B4-BE49-F238E27FC236}">
                <a16:creationId xmlns:a16="http://schemas.microsoft.com/office/drawing/2014/main" id="{897569B3-D5D2-4FF5-8E0E-34AA160A822F}"/>
              </a:ext>
            </a:extLst>
          </p:cNvPr>
          <p:cNvGraphicFramePr>
            <a:graphicFrameLocks noGrp="1"/>
          </p:cNvGraphicFramePr>
          <p:nvPr>
            <p:extLst>
              <p:ext uri="{D42A27DB-BD31-4B8C-83A1-F6EECF244321}">
                <p14:modId xmlns:p14="http://schemas.microsoft.com/office/powerpoint/2010/main" val="87514798"/>
              </p:ext>
            </p:extLst>
          </p:nvPr>
        </p:nvGraphicFramePr>
        <p:xfrm>
          <a:off x="1520509" y="3513411"/>
          <a:ext cx="6102982" cy="2651304"/>
        </p:xfrm>
        <a:graphic>
          <a:graphicData uri="http://schemas.openxmlformats.org/drawingml/2006/table">
            <a:tbl>
              <a:tblPr firstRow="1" bandRow="1">
                <a:tableStyleId>{5940675A-B579-460E-94D1-54222C63F5DA}</a:tableStyleId>
              </a:tblPr>
              <a:tblGrid>
                <a:gridCol w="1522641">
                  <a:extLst>
                    <a:ext uri="{9D8B030D-6E8A-4147-A177-3AD203B41FA5}">
                      <a16:colId xmlns:a16="http://schemas.microsoft.com/office/drawing/2014/main" val="4049985698"/>
                    </a:ext>
                  </a:extLst>
                </a:gridCol>
                <a:gridCol w="1010283">
                  <a:extLst>
                    <a:ext uri="{9D8B030D-6E8A-4147-A177-3AD203B41FA5}">
                      <a16:colId xmlns:a16="http://schemas.microsoft.com/office/drawing/2014/main" val="119130542"/>
                    </a:ext>
                  </a:extLst>
                </a:gridCol>
                <a:gridCol w="3570058">
                  <a:extLst>
                    <a:ext uri="{9D8B030D-6E8A-4147-A177-3AD203B41FA5}">
                      <a16:colId xmlns:a16="http://schemas.microsoft.com/office/drawing/2014/main" val="668178441"/>
                    </a:ext>
                  </a:extLst>
                </a:gridCol>
              </a:tblGrid>
              <a:tr h="365684">
                <a:tc>
                  <a:txBody>
                    <a:bodyPr/>
                    <a:lstStyle/>
                    <a:p>
                      <a:pPr algn="ctr"/>
                      <a:r>
                        <a:rPr lang="zh-TW" altLang="en-US" sz="1200" dirty="0">
                          <a:latin typeface="微軟正黑體" panose="020B0604030504040204" pitchFamily="34" charset="-120"/>
                          <a:ea typeface="微軟正黑體" panose="020B0604030504040204" pitchFamily="34" charset="-120"/>
                        </a:rPr>
                        <a:t>經費項目</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anose="020B0604030504040204" pitchFamily="34" charset="-120"/>
                          <a:ea typeface="微軟正黑體" panose="020B0604030504040204" pitchFamily="34" charset="-120"/>
                        </a:rPr>
                        <a:t>金額</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新臺幣</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200" dirty="0">
                          <a:latin typeface="微軟正黑體" panose="020B0604030504040204" pitchFamily="34" charset="-120"/>
                          <a:ea typeface="微軟正黑體" panose="020B0604030504040204" pitchFamily="34" charset="-120"/>
                        </a:rPr>
                        <a:t>支用內容</a:t>
                      </a:r>
                    </a:p>
                  </a:txBody>
                  <a:tcPr anchor="ctr"/>
                </a:tc>
                <a:extLst>
                  <a:ext uri="{0D108BD9-81ED-4DB2-BD59-A6C34878D82A}">
                    <a16:rowId xmlns:a16="http://schemas.microsoft.com/office/drawing/2014/main" val="3195471965"/>
                  </a:ext>
                </a:extLst>
              </a:tr>
              <a:tr h="365684">
                <a:tc>
                  <a:txBody>
                    <a:bodyPr/>
                    <a:lstStyle/>
                    <a:p>
                      <a:pPr algn="ctr"/>
                      <a:r>
                        <a:rPr lang="zh-TW" altLang="en-US" sz="1200" dirty="0">
                          <a:latin typeface="微軟正黑體" panose="020B0604030504040204" pitchFamily="34" charset="-120"/>
                          <a:ea typeface="微軟正黑體" panose="020B0604030504040204" pitchFamily="34" charset="-120"/>
                        </a:rPr>
                        <a:t>交通費</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國內</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dirty="0">
                          <a:latin typeface="微軟正黑體" panose="020B0604030504040204" pitchFamily="34" charset="-120"/>
                          <a:ea typeface="微軟正黑體" panose="020B0604030504040204" pitchFamily="34" charset="-120"/>
                        </a:rPr>
                        <a:t>25,000</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200" dirty="0">
                          <a:latin typeface="微軟正黑體" panose="020B0604030504040204" pitchFamily="34" charset="-120"/>
                          <a:ea typeface="微軟正黑體" panose="020B0604030504040204" pitchFamily="34" charset="-120"/>
                        </a:rPr>
                        <a:t>油資、火車、公車、捷運等。</a:t>
                      </a:r>
                    </a:p>
                  </a:txBody>
                  <a:tcPr anchor="ctr"/>
                </a:tc>
                <a:extLst>
                  <a:ext uri="{0D108BD9-81ED-4DB2-BD59-A6C34878D82A}">
                    <a16:rowId xmlns:a16="http://schemas.microsoft.com/office/drawing/2014/main" val="2900860290"/>
                  </a:ext>
                </a:extLst>
              </a:tr>
              <a:tr h="365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anose="020B0604030504040204" pitchFamily="34" charset="-120"/>
                          <a:ea typeface="微軟正黑體" panose="020B0604030504040204" pitchFamily="34" charset="-120"/>
                        </a:rPr>
                        <a:t>住宿與餐費</a:t>
                      </a:r>
                    </a:p>
                  </a:txBody>
                  <a:tcPr anchor="ctr"/>
                </a:tc>
                <a:tc>
                  <a:txBody>
                    <a:bodyPr/>
                    <a:lstStyle/>
                    <a:p>
                      <a:pPr algn="ctr"/>
                      <a:r>
                        <a:rPr lang="en-US" altLang="zh-TW" sz="1200" dirty="0">
                          <a:latin typeface="微軟正黑體" panose="020B0604030504040204" pitchFamily="34" charset="-120"/>
                          <a:ea typeface="微軟正黑體" panose="020B0604030504040204" pitchFamily="34" charset="-120"/>
                        </a:rPr>
                        <a:t>98,000</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200" dirty="0">
                          <a:latin typeface="微軟正黑體" panose="020B0604030504040204" pitchFamily="34" charset="-120"/>
                          <a:ea typeface="微軟正黑體" panose="020B0604030504040204" pitchFamily="34" charset="-120"/>
                        </a:rPr>
                        <a:t>其中打工換宿餐費補貼：</a:t>
                      </a:r>
                      <a:r>
                        <a:rPr lang="en-US" altLang="zh-TW" sz="1200" dirty="0">
                          <a:latin typeface="微軟正黑體" panose="020B0604030504040204" pitchFamily="34" charset="-120"/>
                          <a:ea typeface="微軟正黑體" panose="020B0604030504040204" pitchFamily="34" charset="-120"/>
                        </a:rPr>
                        <a:t>2000</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24(</a:t>
                      </a:r>
                      <a:r>
                        <a:rPr lang="zh-TW" altLang="en-US" sz="1200" dirty="0">
                          <a:latin typeface="微軟正黑體" panose="020B0604030504040204" pitchFamily="34" charset="-120"/>
                          <a:ea typeface="微軟正黑體" panose="020B0604030504040204" pitchFamily="34" charset="-120"/>
                        </a:rPr>
                        <a:t>月</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754922544"/>
                  </a:ext>
                </a:extLst>
              </a:tr>
              <a:tr h="365684">
                <a:tc>
                  <a:txBody>
                    <a:bodyPr/>
                    <a:lstStyle/>
                    <a:p>
                      <a:pPr algn="ctr"/>
                      <a:r>
                        <a:rPr lang="zh-TW" altLang="en-US" sz="1200" dirty="0">
                          <a:latin typeface="微軟正黑體" panose="020B0604030504040204" pitchFamily="34" charset="-120"/>
                          <a:ea typeface="微軟正黑體" panose="020B0604030504040204" pitchFamily="34" charset="-120"/>
                        </a:rPr>
                        <a:t>生活費</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含保險</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dirty="0">
                          <a:latin typeface="微軟正黑體" panose="020B0604030504040204" pitchFamily="34" charset="-120"/>
                          <a:ea typeface="微軟正黑體" panose="020B0604030504040204" pitchFamily="34" charset="-120"/>
                        </a:rPr>
                        <a:t>244,000</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200" dirty="0">
                          <a:latin typeface="微軟正黑體" panose="020B0604030504040204" pitchFamily="34" charset="-120"/>
                          <a:ea typeface="微軟正黑體" panose="020B0604030504040204" pitchFamily="34" charset="-120"/>
                        </a:rPr>
                        <a:t>生活開銷</a:t>
                      </a:r>
                      <a:r>
                        <a:rPr lang="en-US" altLang="zh-TW" sz="1200" dirty="0">
                          <a:latin typeface="微軟正黑體" panose="020B0604030504040204" pitchFamily="34" charset="-120"/>
                          <a:ea typeface="微軟正黑體" panose="020B0604030504040204" pitchFamily="34" charset="-120"/>
                        </a:rPr>
                        <a:t>10000</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24(</a:t>
                      </a:r>
                      <a:r>
                        <a:rPr lang="zh-TW" altLang="en-US" sz="1200" dirty="0">
                          <a:latin typeface="微軟正黑體" panose="020B0604030504040204" pitchFamily="34" charset="-120"/>
                          <a:ea typeface="微軟正黑體" panose="020B0604030504040204" pitchFamily="34" charset="-120"/>
                        </a:rPr>
                        <a:t>月</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保險</a:t>
                      </a:r>
                      <a:r>
                        <a:rPr lang="en-US" altLang="zh-TW" sz="1200" dirty="0">
                          <a:latin typeface="微軟正黑體" panose="020B0604030504040204" pitchFamily="34" charset="-120"/>
                          <a:ea typeface="微軟正黑體" panose="020B0604030504040204" pitchFamily="34" charset="-120"/>
                        </a:rPr>
                        <a:t>2000</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2(</a:t>
                      </a:r>
                      <a:r>
                        <a:rPr lang="zh-TW" altLang="en-US" sz="1200" dirty="0">
                          <a:latin typeface="微軟正黑體" panose="020B0604030504040204" pitchFamily="34" charset="-120"/>
                          <a:ea typeface="微軟正黑體" panose="020B0604030504040204" pitchFamily="34" charset="-120"/>
                        </a:rPr>
                        <a:t>年</a:t>
                      </a:r>
                      <a:r>
                        <a:rPr lang="en-US" altLang="zh-TW" sz="1200" dirty="0">
                          <a:latin typeface="微軟正黑體" panose="020B0604030504040204" pitchFamily="34" charset="-120"/>
                          <a:ea typeface="微軟正黑體" panose="020B0604030504040204" pitchFamily="34" charset="-120"/>
                        </a:rPr>
                        <a:t>)</a:t>
                      </a:r>
                    </a:p>
                  </a:txBody>
                  <a:tcPr anchor="ctr"/>
                </a:tc>
                <a:extLst>
                  <a:ext uri="{0D108BD9-81ED-4DB2-BD59-A6C34878D82A}">
                    <a16:rowId xmlns:a16="http://schemas.microsoft.com/office/drawing/2014/main" val="2603115006"/>
                  </a:ext>
                </a:extLst>
              </a:tr>
              <a:tr h="365684">
                <a:tc>
                  <a:txBody>
                    <a:bodyPr/>
                    <a:lstStyle/>
                    <a:p>
                      <a:pPr algn="ctr"/>
                      <a:r>
                        <a:rPr lang="zh-TW" altLang="en-US" sz="1200" dirty="0">
                          <a:latin typeface="微軟正黑體" panose="020B0604030504040204" pitchFamily="34" charset="-120"/>
                          <a:ea typeface="微軟正黑體" panose="020B0604030504040204" pitchFamily="34" charset="-120"/>
                        </a:rPr>
                        <a:t>預備金</a:t>
                      </a:r>
                    </a:p>
                  </a:txBody>
                  <a:tcPr anchor="ctr"/>
                </a:tc>
                <a:tc>
                  <a:txBody>
                    <a:bodyPr/>
                    <a:lstStyle/>
                    <a:p>
                      <a:pPr algn="ctr"/>
                      <a:r>
                        <a:rPr lang="en-US" altLang="zh-TW" sz="1200" dirty="0">
                          <a:latin typeface="微軟正黑體" panose="020B0604030504040204" pitchFamily="34" charset="-120"/>
                          <a:ea typeface="微軟正黑體" panose="020B0604030504040204" pitchFamily="34" charset="-120"/>
                        </a:rPr>
                        <a:t>20,000</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200" dirty="0">
                          <a:latin typeface="微軟正黑體" panose="020B0604030504040204" pitchFamily="34" charset="-120"/>
                          <a:ea typeface="微軟正黑體" panose="020B0604030504040204" pitchFamily="34" charset="-120"/>
                        </a:rPr>
                        <a:t>彈性支應臨時需求之費用</a:t>
                      </a:r>
                    </a:p>
                  </a:txBody>
                  <a:tcPr anchor="ctr"/>
                </a:tc>
                <a:extLst>
                  <a:ext uri="{0D108BD9-81ED-4DB2-BD59-A6C34878D82A}">
                    <a16:rowId xmlns:a16="http://schemas.microsoft.com/office/drawing/2014/main" val="1346575981"/>
                  </a:ext>
                </a:extLst>
              </a:tr>
              <a:tr h="365684">
                <a:tc>
                  <a:txBody>
                    <a:bodyPr/>
                    <a:lstStyle/>
                    <a:p>
                      <a:pPr algn="ctr"/>
                      <a:r>
                        <a:rPr lang="zh-TW" altLang="en-US" sz="1200" dirty="0">
                          <a:latin typeface="微軟正黑體" panose="020B0604030504040204" pitchFamily="34" charset="-120"/>
                          <a:ea typeface="微軟正黑體" panose="020B0604030504040204" pitchFamily="34" charset="-120"/>
                        </a:rPr>
                        <a:t>合計</a:t>
                      </a:r>
                    </a:p>
                  </a:txBody>
                  <a:tcPr anchor="ctr"/>
                </a:tc>
                <a:tc gridSpan="2">
                  <a:txBody>
                    <a:bodyPr/>
                    <a:lstStyle/>
                    <a:p>
                      <a:pPr algn="l"/>
                      <a:r>
                        <a:rPr lang="en-US" altLang="zh-TW" sz="1200" dirty="0">
                          <a:latin typeface="微軟正黑體" panose="020B0604030504040204" pitchFamily="34" charset="-120"/>
                          <a:ea typeface="微軟正黑體" panose="020B0604030504040204" pitchFamily="34" charset="-120"/>
                        </a:rPr>
                        <a:t>387,000(</a:t>
                      </a:r>
                      <a:r>
                        <a:rPr lang="zh-TW" altLang="en-US" sz="1200" dirty="0">
                          <a:latin typeface="微軟正黑體" panose="020B0604030504040204" pitchFamily="34" charset="-120"/>
                          <a:ea typeface="微軟正黑體" panose="020B0604030504040204" pitchFamily="34" charset="-120"/>
                        </a:rPr>
                        <a:t>元整</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nchor="ctr"/>
                </a:tc>
                <a:tc hMerge="1">
                  <a:txBody>
                    <a:bodyPr/>
                    <a:lstStyle/>
                    <a:p>
                      <a:pPr algn="l"/>
                      <a:endParaRPr lang="zh-TW" altLang="en-US" sz="1200" dirty="0"/>
                    </a:p>
                  </a:txBody>
                  <a:tcPr anchor="ctr"/>
                </a:tc>
                <a:extLst>
                  <a:ext uri="{0D108BD9-81ED-4DB2-BD59-A6C34878D82A}">
                    <a16:rowId xmlns:a16="http://schemas.microsoft.com/office/drawing/2014/main" val="3292007571"/>
                  </a:ext>
                </a:extLst>
              </a:tr>
              <a:tr h="365684">
                <a:tc>
                  <a:txBody>
                    <a:bodyPr/>
                    <a:lstStyle/>
                    <a:p>
                      <a:pPr algn="ctr"/>
                      <a:r>
                        <a:rPr lang="zh-TW" altLang="en-US" sz="1200" dirty="0">
                          <a:latin typeface="微軟正黑體" panose="020B0604030504040204" pitchFamily="34" charset="-120"/>
                          <a:ea typeface="微軟正黑體" panose="020B0604030504040204" pitchFamily="34" charset="-120"/>
                        </a:rPr>
                        <a:t>經費來源</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籌措方式</a:t>
                      </a:r>
                    </a:p>
                  </a:txBody>
                  <a:tcPr anchor="ctr"/>
                </a:tc>
                <a:tc gridSpan="2">
                  <a:txBody>
                    <a:bodyPr/>
                    <a:lstStyle/>
                    <a:p>
                      <a:pPr algn="l"/>
                      <a:r>
                        <a:rPr lang="zh-TW" altLang="en-US" sz="1200" dirty="0">
                          <a:latin typeface="微軟正黑體" panose="020B0604030504040204" pitchFamily="34" charset="-120"/>
                          <a:ea typeface="微軟正黑體" panose="020B0604030504040204" pitchFamily="34" charset="-120"/>
                        </a:rPr>
                        <a:t>體驗學習期間打工換宿籌措經費、青年署補助執行企劃部分經費，以及過去之存款。</a:t>
                      </a:r>
                    </a:p>
                  </a:txBody>
                  <a:tcPr anchor="ctr"/>
                </a:tc>
                <a:tc hMerge="1">
                  <a:txBody>
                    <a:bodyPr/>
                    <a:lstStyle/>
                    <a:p>
                      <a:pPr algn="l"/>
                      <a:endParaRPr lang="zh-TW" altLang="en-US" sz="1200" dirty="0"/>
                    </a:p>
                  </a:txBody>
                  <a:tcPr anchor="ctr"/>
                </a:tc>
                <a:extLst>
                  <a:ext uri="{0D108BD9-81ED-4DB2-BD59-A6C34878D82A}">
                    <a16:rowId xmlns:a16="http://schemas.microsoft.com/office/drawing/2014/main" val="1311977651"/>
                  </a:ext>
                </a:extLst>
              </a:tr>
            </a:tbl>
          </a:graphicData>
        </a:graphic>
      </p:graphicFrame>
    </p:spTree>
    <p:extLst>
      <p:ext uri="{BB962C8B-B14F-4D97-AF65-F5344CB8AC3E}">
        <p14:creationId xmlns:p14="http://schemas.microsoft.com/office/powerpoint/2010/main" val="3235132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資料庫圖表 22">
            <a:extLst>
              <a:ext uri="{FF2B5EF4-FFF2-40B4-BE49-F238E27FC236}">
                <a16:creationId xmlns:a16="http://schemas.microsoft.com/office/drawing/2014/main" id="{527D2C5F-9070-4C65-A2CB-1C3E30B1DA01}"/>
              </a:ext>
            </a:extLst>
          </p:cNvPr>
          <p:cNvGraphicFramePr/>
          <p:nvPr>
            <p:extLst>
              <p:ext uri="{D42A27DB-BD31-4B8C-83A1-F6EECF244321}">
                <p14:modId xmlns:p14="http://schemas.microsoft.com/office/powerpoint/2010/main" val="197702987"/>
              </p:ext>
            </p:extLst>
          </p:nvPr>
        </p:nvGraphicFramePr>
        <p:xfrm>
          <a:off x="238340" y="1065617"/>
          <a:ext cx="8667318" cy="2278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梯形 12">
            <a:extLst>
              <a:ext uri="{FF2B5EF4-FFF2-40B4-BE49-F238E27FC236}">
                <a16:creationId xmlns:a16="http://schemas.microsoft.com/office/drawing/2014/main" id="{8959249B-EF2E-4D7F-89FA-A13D7F007DB3}"/>
              </a:ext>
            </a:extLst>
          </p:cNvPr>
          <p:cNvSpPr/>
          <p:nvPr/>
        </p:nvSpPr>
        <p:spPr>
          <a:xfrm rot="2092995" flipH="1">
            <a:off x="6894646" y="2097735"/>
            <a:ext cx="1771243" cy="2321170"/>
          </a:xfrm>
          <a:custGeom>
            <a:avLst/>
            <a:gdLst>
              <a:gd name="connsiteX0" fmla="*/ 0 w 1919820"/>
              <a:gd name="connsiteY0" fmla="*/ 1724561 h 1724561"/>
              <a:gd name="connsiteX1" fmla="*/ 406117 w 1919820"/>
              <a:gd name="connsiteY1" fmla="*/ 0 h 1724561"/>
              <a:gd name="connsiteX2" fmla="*/ 1513703 w 1919820"/>
              <a:gd name="connsiteY2" fmla="*/ 0 h 1724561"/>
              <a:gd name="connsiteX3" fmla="*/ 1919820 w 1919820"/>
              <a:gd name="connsiteY3" fmla="*/ 1724561 h 1724561"/>
              <a:gd name="connsiteX4" fmla="*/ 0 w 1919820"/>
              <a:gd name="connsiteY4" fmla="*/ 1724561 h 1724561"/>
              <a:gd name="connsiteX0" fmla="*/ 0 w 1919820"/>
              <a:gd name="connsiteY0" fmla="*/ 2370057 h 2370057"/>
              <a:gd name="connsiteX1" fmla="*/ 551180 w 1919820"/>
              <a:gd name="connsiteY1" fmla="*/ 0 h 2370057"/>
              <a:gd name="connsiteX2" fmla="*/ 1513703 w 1919820"/>
              <a:gd name="connsiteY2" fmla="*/ 645496 h 2370057"/>
              <a:gd name="connsiteX3" fmla="*/ 1919820 w 1919820"/>
              <a:gd name="connsiteY3" fmla="*/ 2370057 h 2370057"/>
              <a:gd name="connsiteX4" fmla="*/ 0 w 1919820"/>
              <a:gd name="connsiteY4" fmla="*/ 2370057 h 2370057"/>
              <a:gd name="connsiteX0" fmla="*/ 0 w 1919820"/>
              <a:gd name="connsiteY0" fmla="*/ 2321170 h 2321170"/>
              <a:gd name="connsiteX1" fmla="*/ 480045 w 1919820"/>
              <a:gd name="connsiteY1" fmla="*/ 0 h 2321170"/>
              <a:gd name="connsiteX2" fmla="*/ 1513703 w 1919820"/>
              <a:gd name="connsiteY2" fmla="*/ 596609 h 2321170"/>
              <a:gd name="connsiteX3" fmla="*/ 1919820 w 1919820"/>
              <a:gd name="connsiteY3" fmla="*/ 2321170 h 2321170"/>
              <a:gd name="connsiteX4" fmla="*/ 0 w 1919820"/>
              <a:gd name="connsiteY4" fmla="*/ 2321170 h 2321170"/>
              <a:gd name="connsiteX0" fmla="*/ 0 w 1919820"/>
              <a:gd name="connsiteY0" fmla="*/ 2321170 h 2321170"/>
              <a:gd name="connsiteX1" fmla="*/ 480045 w 1919820"/>
              <a:gd name="connsiteY1" fmla="*/ 0 h 2321170"/>
              <a:gd name="connsiteX2" fmla="*/ 1358197 w 1919820"/>
              <a:gd name="connsiteY2" fmla="*/ 591228 h 2321170"/>
              <a:gd name="connsiteX3" fmla="*/ 1919820 w 1919820"/>
              <a:gd name="connsiteY3" fmla="*/ 2321170 h 2321170"/>
              <a:gd name="connsiteX4" fmla="*/ 0 w 1919820"/>
              <a:gd name="connsiteY4" fmla="*/ 2321170 h 232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820" h="2321170">
                <a:moveTo>
                  <a:pt x="0" y="2321170"/>
                </a:moveTo>
                <a:lnTo>
                  <a:pt x="480045" y="0"/>
                </a:lnTo>
                <a:lnTo>
                  <a:pt x="1358197" y="591228"/>
                </a:lnTo>
                <a:lnTo>
                  <a:pt x="1919820" y="2321170"/>
                </a:lnTo>
                <a:lnTo>
                  <a:pt x="0" y="2321170"/>
                </a:lnTo>
                <a:close/>
              </a:path>
            </a:pathLst>
          </a:custGeom>
          <a:solidFill>
            <a:srgbClr val="A22E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9" name="群組 8"/>
          <p:cNvGrpSpPr/>
          <p:nvPr/>
        </p:nvGrpSpPr>
        <p:grpSpPr>
          <a:xfrm>
            <a:off x="566857" y="526254"/>
            <a:ext cx="5664610" cy="702000"/>
            <a:chOff x="1907705" y="-243408"/>
            <a:chExt cx="5052986" cy="936000"/>
          </a:xfrm>
        </p:grpSpPr>
        <p:sp>
          <p:nvSpPr>
            <p:cNvPr id="10" name="手繪多邊形 9"/>
            <p:cNvSpPr/>
            <p:nvPr/>
          </p:nvSpPr>
          <p:spPr>
            <a:xfrm>
              <a:off x="1907705" y="-243408"/>
              <a:ext cx="686449"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594153" y="-170733"/>
              <a:ext cx="4366538"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十一</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預期效益</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23</a:t>
            </a:fld>
            <a:endParaRPr lang="zh-TW" altLang="en-US"/>
          </a:p>
        </p:txBody>
      </p:sp>
      <p:sp>
        <p:nvSpPr>
          <p:cNvPr id="4" name="矩形: 圓角 3">
            <a:extLst>
              <a:ext uri="{FF2B5EF4-FFF2-40B4-BE49-F238E27FC236}">
                <a16:creationId xmlns:a16="http://schemas.microsoft.com/office/drawing/2014/main" id="{6BBB9F82-8CEE-4C6E-8EA8-671640CD8095}"/>
              </a:ext>
            </a:extLst>
          </p:cNvPr>
          <p:cNvSpPr/>
          <p:nvPr/>
        </p:nvSpPr>
        <p:spPr>
          <a:xfrm>
            <a:off x="1170356" y="3118865"/>
            <a:ext cx="6803288" cy="3237486"/>
          </a:xfrm>
          <a:prstGeom prst="roundRect">
            <a:avLst/>
          </a:prstGeom>
          <a:solidFill>
            <a:srgbClr val="A22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16CA2990-3DB3-423C-8D55-6C838286639C}"/>
              </a:ext>
            </a:extLst>
          </p:cNvPr>
          <p:cNvSpPr/>
          <p:nvPr/>
        </p:nvSpPr>
        <p:spPr>
          <a:xfrm>
            <a:off x="1418466" y="3336976"/>
            <a:ext cx="6307069" cy="2801264"/>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Text Box 8">
            <a:extLst>
              <a:ext uri="{FF2B5EF4-FFF2-40B4-BE49-F238E27FC236}">
                <a16:creationId xmlns:a16="http://schemas.microsoft.com/office/drawing/2014/main" id="{A7C1B389-34BD-4217-ACF2-DDBA7F8AE8C1}"/>
              </a:ext>
            </a:extLst>
          </p:cNvPr>
          <p:cNvSpPr txBox="1">
            <a:spLocks noChangeArrowheads="1"/>
          </p:cNvSpPr>
          <p:nvPr/>
        </p:nvSpPr>
        <p:spPr bwMode="gray">
          <a:xfrm>
            <a:off x="1688255" y="3704128"/>
            <a:ext cx="6037279" cy="83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ts val="3000"/>
              </a:lnSpc>
              <a:spcBef>
                <a:spcPts val="0"/>
              </a:spcBef>
              <a:buClrTx/>
              <a:buSzTx/>
              <a:buNone/>
            </a:pPr>
            <a:r>
              <a:rPr lang="zh-TW" altLang="zh-TW" sz="2400" b="1" dirty="0">
                <a:latin typeface="微軟正黑體" panose="020B0604030504040204" pitchFamily="34" charset="-120"/>
                <a:ea typeface="微軟正黑體" panose="020B0604030504040204" pitchFamily="34" charset="-120"/>
              </a:rPr>
              <a:t>你希望參加計畫之後，</a:t>
            </a:r>
            <a:endParaRPr lang="en-US" altLang="zh-TW" sz="2400" b="1" dirty="0">
              <a:latin typeface="微軟正黑體" panose="020B0604030504040204" pitchFamily="34" charset="-120"/>
              <a:ea typeface="微軟正黑體" panose="020B0604030504040204" pitchFamily="34" charset="-120"/>
            </a:endParaRPr>
          </a:p>
          <a:p>
            <a:pPr marL="179388" indent="-179388" algn="ctr">
              <a:lnSpc>
                <a:spcPts val="3000"/>
              </a:lnSpc>
              <a:spcBef>
                <a:spcPts val="0"/>
              </a:spcBef>
              <a:buClrTx/>
              <a:buSzTx/>
              <a:buNone/>
            </a:pPr>
            <a:r>
              <a:rPr lang="zh-TW" altLang="en-US" sz="2400" b="1" dirty="0">
                <a:latin typeface="微軟正黑體" panose="020B0604030504040204" pitchFamily="34" charset="-120"/>
                <a:ea typeface="微軟正黑體" panose="020B0604030504040204" pitchFamily="34" charset="-120"/>
              </a:rPr>
              <a:t>自己</a:t>
            </a:r>
            <a:r>
              <a:rPr lang="zh-TW" altLang="zh-TW" sz="2400" b="1" dirty="0">
                <a:latin typeface="微軟正黑體" panose="020B0604030504040204" pitchFamily="34" charset="-120"/>
                <a:ea typeface="微軟正黑體" panose="020B0604030504040204" pitchFamily="34" charset="-120"/>
              </a:rPr>
              <a:t>有哪些方面的成長與改變</a:t>
            </a:r>
            <a:r>
              <a:rPr lang="en-US" altLang="zh-TW" sz="2400" b="1" dirty="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8" name="Text Box 8">
            <a:extLst>
              <a:ext uri="{FF2B5EF4-FFF2-40B4-BE49-F238E27FC236}">
                <a16:creationId xmlns:a16="http://schemas.microsoft.com/office/drawing/2014/main" id="{E11E3418-5FB9-4549-A6C5-A020A90F288D}"/>
              </a:ext>
            </a:extLst>
          </p:cNvPr>
          <p:cNvSpPr txBox="1">
            <a:spLocks noChangeArrowheads="1"/>
          </p:cNvSpPr>
          <p:nvPr/>
        </p:nvSpPr>
        <p:spPr bwMode="gray">
          <a:xfrm>
            <a:off x="2712070" y="4927788"/>
            <a:ext cx="5013464"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nSpc>
                <a:spcPct val="150000"/>
              </a:lnSpc>
              <a:spcBef>
                <a:spcPts val="1200"/>
              </a:spcBef>
              <a:buClrTx/>
              <a:buSzTx/>
              <a:buNone/>
            </a:pPr>
            <a:r>
              <a:rPr lang="zh-TW" altLang="en-US" sz="1800" b="1" dirty="0">
                <a:solidFill>
                  <a:srgbClr val="FF3300"/>
                </a:solidFill>
                <a:latin typeface="微軟正黑體" panose="020B0604030504040204" pitchFamily="34" charset="-120"/>
                <a:ea typeface="微軟正黑體" panose="020B0604030504040204" pitchFamily="34" charset="-120"/>
                <a:sym typeface="Wingdings 2" panose="05020102010507070707" pitchFamily="18" charset="2"/>
              </a:rPr>
              <a:t>企劃撰寫期間，有問題都可以與學校種子教師、體驗學習計畫輔導團隊討論喔！</a:t>
            </a:r>
            <a:endParaRPr lang="en-US" altLang="zh-TW" sz="1800" b="1" dirty="0">
              <a:solidFill>
                <a:srgbClr val="FF3300"/>
              </a:solidFill>
              <a:latin typeface="微軟正黑體" panose="020B0604030504040204" pitchFamily="34" charset="-120"/>
              <a:ea typeface="微軟正黑體" panose="020B0604030504040204" pitchFamily="34" charset="-120"/>
              <a:sym typeface="Wingdings 2" panose="05020102010507070707" pitchFamily="18" charset="2"/>
            </a:endParaRPr>
          </a:p>
        </p:txBody>
      </p:sp>
      <p:grpSp>
        <p:nvGrpSpPr>
          <p:cNvPr id="14" name="Group 67">
            <a:extLst>
              <a:ext uri="{FF2B5EF4-FFF2-40B4-BE49-F238E27FC236}">
                <a16:creationId xmlns:a16="http://schemas.microsoft.com/office/drawing/2014/main" id="{D0005D12-45D4-4CC4-B2F0-C684E786F454}"/>
              </a:ext>
            </a:extLst>
          </p:cNvPr>
          <p:cNvGrpSpPr>
            <a:grpSpLocks/>
          </p:cNvGrpSpPr>
          <p:nvPr/>
        </p:nvGrpSpPr>
        <p:grpSpPr bwMode="auto">
          <a:xfrm rot="20596004">
            <a:off x="1694278" y="5238978"/>
            <a:ext cx="871134" cy="413836"/>
            <a:chOff x="1152" y="584"/>
            <a:chExt cx="3946" cy="1960"/>
          </a:xfrm>
          <a:solidFill>
            <a:srgbClr val="B2B2B2"/>
          </a:solidFill>
        </p:grpSpPr>
        <p:sp>
          <p:nvSpPr>
            <p:cNvPr id="15" name="Freeform 68">
              <a:extLst>
                <a:ext uri="{FF2B5EF4-FFF2-40B4-BE49-F238E27FC236}">
                  <a16:creationId xmlns:a16="http://schemas.microsoft.com/office/drawing/2014/main" id="{8D250959-BF55-4E31-8077-B46DA9B50E4D}"/>
                </a:ext>
              </a:extLst>
            </p:cNvPr>
            <p:cNvSpPr>
              <a:spLocks/>
            </p:cNvSpPr>
            <p:nvPr/>
          </p:nvSpPr>
          <p:spPr bwMode="gray">
            <a:xfrm>
              <a:off x="1152" y="584"/>
              <a:ext cx="3920" cy="1720"/>
            </a:xfrm>
            <a:custGeom>
              <a:avLst/>
              <a:gdLst>
                <a:gd name="T0" fmla="*/ 0 w 3920"/>
                <a:gd name="T1" fmla="*/ 1500 h 1720"/>
                <a:gd name="T2" fmla="*/ 768 w 3920"/>
                <a:gd name="T3" fmla="*/ 424 h 1720"/>
                <a:gd name="T4" fmla="*/ 2208 w 3920"/>
                <a:gd name="T5" fmla="*/ 424 h 1720"/>
                <a:gd name="T6" fmla="*/ 3920 w 3920"/>
                <a:gd name="T7" fmla="*/ 828 h 1720"/>
                <a:gd name="T8" fmla="*/ 3216 w 3920"/>
                <a:gd name="T9" fmla="*/ 1720 h 1720"/>
                <a:gd name="T10" fmla="*/ 1524 w 3920"/>
                <a:gd name="T11" fmla="*/ 1600 h 1720"/>
                <a:gd name="T12" fmla="*/ 3232 w 3920"/>
                <a:gd name="T13" fmla="*/ 1628 h 1720"/>
                <a:gd name="T14" fmla="*/ 3748 w 3920"/>
                <a:gd name="T15" fmla="*/ 820 h 1720"/>
                <a:gd name="T16" fmla="*/ 2256 w 3920"/>
                <a:gd name="T17" fmla="*/ 472 h 1720"/>
                <a:gd name="T18" fmla="*/ 1468 w 3920"/>
                <a:gd name="T19" fmla="*/ 1524 h 1720"/>
                <a:gd name="T20" fmla="*/ 2160 w 3920"/>
                <a:gd name="T21" fmla="*/ 472 h 1720"/>
                <a:gd name="T22" fmla="*/ 812 w 3920"/>
                <a:gd name="T23" fmla="*/ 508 h 1720"/>
                <a:gd name="T24" fmla="*/ 96 w 3920"/>
                <a:gd name="T25" fmla="*/ 1432 h 1720"/>
                <a:gd name="T26" fmla="*/ 1488 w 3920"/>
                <a:gd name="T27" fmla="*/ 1576 h 1720"/>
                <a:gd name="T28" fmla="*/ 0 w 3920"/>
                <a:gd name="T29" fmla="*/ 1500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20"/>
                <a:gd name="T46" fmla="*/ 0 h 1720"/>
                <a:gd name="T47" fmla="*/ 3920 w 3920"/>
                <a:gd name="T48" fmla="*/ 1720 h 17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20" h="1720">
                  <a:moveTo>
                    <a:pt x="0" y="1500"/>
                  </a:moveTo>
                  <a:cubicBezTo>
                    <a:pt x="0" y="1500"/>
                    <a:pt x="288" y="936"/>
                    <a:pt x="768" y="424"/>
                  </a:cubicBezTo>
                  <a:cubicBezTo>
                    <a:pt x="1652" y="0"/>
                    <a:pt x="2208" y="424"/>
                    <a:pt x="2208" y="424"/>
                  </a:cubicBezTo>
                  <a:cubicBezTo>
                    <a:pt x="3440" y="8"/>
                    <a:pt x="3752" y="612"/>
                    <a:pt x="3920" y="828"/>
                  </a:cubicBezTo>
                  <a:cubicBezTo>
                    <a:pt x="3660" y="1224"/>
                    <a:pt x="3216" y="1720"/>
                    <a:pt x="3216" y="1720"/>
                  </a:cubicBezTo>
                  <a:cubicBezTo>
                    <a:pt x="2844" y="1540"/>
                    <a:pt x="2504" y="1284"/>
                    <a:pt x="1524" y="1600"/>
                  </a:cubicBezTo>
                  <a:cubicBezTo>
                    <a:pt x="2400" y="1068"/>
                    <a:pt x="3000" y="1500"/>
                    <a:pt x="3232" y="1628"/>
                  </a:cubicBezTo>
                  <a:cubicBezTo>
                    <a:pt x="3512" y="1242"/>
                    <a:pt x="3672" y="1012"/>
                    <a:pt x="3748" y="820"/>
                  </a:cubicBezTo>
                  <a:cubicBezTo>
                    <a:pt x="3316" y="320"/>
                    <a:pt x="2643" y="350"/>
                    <a:pt x="2256" y="472"/>
                  </a:cubicBezTo>
                  <a:cubicBezTo>
                    <a:pt x="1872" y="1000"/>
                    <a:pt x="1484" y="1524"/>
                    <a:pt x="1468" y="1524"/>
                  </a:cubicBezTo>
                  <a:cubicBezTo>
                    <a:pt x="1700" y="948"/>
                    <a:pt x="2160" y="472"/>
                    <a:pt x="2160" y="472"/>
                  </a:cubicBezTo>
                  <a:cubicBezTo>
                    <a:pt x="2051" y="303"/>
                    <a:pt x="1280" y="296"/>
                    <a:pt x="812" y="508"/>
                  </a:cubicBezTo>
                  <a:cubicBezTo>
                    <a:pt x="452" y="988"/>
                    <a:pt x="96" y="1432"/>
                    <a:pt x="96" y="1432"/>
                  </a:cubicBezTo>
                  <a:cubicBezTo>
                    <a:pt x="1024" y="1112"/>
                    <a:pt x="1488" y="1576"/>
                    <a:pt x="1488" y="1576"/>
                  </a:cubicBezTo>
                  <a:cubicBezTo>
                    <a:pt x="1472" y="1587"/>
                    <a:pt x="792" y="1324"/>
                    <a:pt x="0" y="1500"/>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16" name="Freeform 69">
              <a:extLst>
                <a:ext uri="{FF2B5EF4-FFF2-40B4-BE49-F238E27FC236}">
                  <a16:creationId xmlns:a16="http://schemas.microsoft.com/office/drawing/2014/main" id="{2B7260A8-D18A-46EF-83DB-6D11E0F35ADE}"/>
                </a:ext>
              </a:extLst>
            </p:cNvPr>
            <p:cNvSpPr>
              <a:spLocks/>
            </p:cNvSpPr>
            <p:nvPr/>
          </p:nvSpPr>
          <p:spPr bwMode="gray">
            <a:xfrm>
              <a:off x="2880" y="1584"/>
              <a:ext cx="2218" cy="960"/>
            </a:xfrm>
            <a:custGeom>
              <a:avLst/>
              <a:gdLst>
                <a:gd name="T0" fmla="*/ 0 w 2218"/>
                <a:gd name="T1" fmla="*/ 672 h 960"/>
                <a:gd name="T2" fmla="*/ 1640 w 2218"/>
                <a:gd name="T3" fmla="*/ 960 h 960"/>
                <a:gd name="T4" fmla="*/ 2208 w 2218"/>
                <a:gd name="T5" fmla="*/ 0 h 960"/>
                <a:gd name="T6" fmla="*/ 1580 w 2218"/>
                <a:gd name="T7" fmla="*/ 888 h 960"/>
                <a:gd name="T8" fmla="*/ 0 w 2218"/>
                <a:gd name="T9" fmla="*/ 672 h 960"/>
                <a:gd name="T10" fmla="*/ 0 60000 65536"/>
                <a:gd name="T11" fmla="*/ 0 60000 65536"/>
                <a:gd name="T12" fmla="*/ 0 60000 65536"/>
                <a:gd name="T13" fmla="*/ 0 60000 65536"/>
                <a:gd name="T14" fmla="*/ 0 60000 65536"/>
                <a:gd name="T15" fmla="*/ 0 w 2218"/>
                <a:gd name="T16" fmla="*/ 0 h 960"/>
                <a:gd name="T17" fmla="*/ 2218 w 2218"/>
                <a:gd name="T18" fmla="*/ 960 h 960"/>
              </a:gdLst>
              <a:ahLst/>
              <a:cxnLst>
                <a:cxn ang="T10">
                  <a:pos x="T0" y="T1"/>
                </a:cxn>
                <a:cxn ang="T11">
                  <a:pos x="T2" y="T3"/>
                </a:cxn>
                <a:cxn ang="T12">
                  <a:pos x="T4" y="T5"/>
                </a:cxn>
                <a:cxn ang="T13">
                  <a:pos x="T6" y="T7"/>
                </a:cxn>
                <a:cxn ang="T14">
                  <a:pos x="T8" y="T9"/>
                </a:cxn>
              </a:cxnLst>
              <a:rect l="T15" t="T16" r="T17" b="T18"/>
              <a:pathLst>
                <a:path w="2218" h="960">
                  <a:moveTo>
                    <a:pt x="0" y="672"/>
                  </a:moveTo>
                  <a:cubicBezTo>
                    <a:pt x="1004" y="672"/>
                    <a:pt x="1252" y="944"/>
                    <a:pt x="1640" y="960"/>
                  </a:cubicBezTo>
                  <a:cubicBezTo>
                    <a:pt x="2068" y="464"/>
                    <a:pt x="2218" y="12"/>
                    <a:pt x="2208" y="0"/>
                  </a:cubicBezTo>
                  <a:cubicBezTo>
                    <a:pt x="2148" y="40"/>
                    <a:pt x="1840" y="516"/>
                    <a:pt x="1580" y="888"/>
                  </a:cubicBezTo>
                  <a:cubicBezTo>
                    <a:pt x="740" y="544"/>
                    <a:pt x="268" y="624"/>
                    <a:pt x="0" y="672"/>
                  </a:cubicBezTo>
                  <a:close/>
                </a:path>
              </a:pathLst>
            </a:cu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1" name="Freeform 70">
              <a:extLst>
                <a:ext uri="{FF2B5EF4-FFF2-40B4-BE49-F238E27FC236}">
                  <a16:creationId xmlns:a16="http://schemas.microsoft.com/office/drawing/2014/main" id="{445E6708-E8C8-472A-BD11-44A67FE14DDF}"/>
                </a:ext>
              </a:extLst>
            </p:cNvPr>
            <p:cNvSpPr>
              <a:spLocks/>
            </p:cNvSpPr>
            <p:nvPr/>
          </p:nvSpPr>
          <p:spPr bwMode="gray">
            <a:xfrm>
              <a:off x="1248" y="2032"/>
              <a:ext cx="1584" cy="392"/>
            </a:xfrm>
            <a:custGeom>
              <a:avLst/>
              <a:gdLst>
                <a:gd name="T0" fmla="*/ 0 w 1584"/>
                <a:gd name="T1" fmla="*/ 224 h 392"/>
                <a:gd name="T2" fmla="*/ 1152 w 1584"/>
                <a:gd name="T3" fmla="*/ 224 h 392"/>
                <a:gd name="T4" fmla="*/ 1584 w 1584"/>
                <a:gd name="T5" fmla="*/ 272 h 392"/>
                <a:gd name="T6" fmla="*/ 1144 w 1584"/>
                <a:gd name="T7" fmla="*/ 144 h 392"/>
                <a:gd name="T8" fmla="*/ 0 w 1584"/>
                <a:gd name="T9" fmla="*/ 224 h 392"/>
                <a:gd name="T10" fmla="*/ 0 60000 65536"/>
                <a:gd name="T11" fmla="*/ 0 60000 65536"/>
                <a:gd name="T12" fmla="*/ 0 60000 65536"/>
                <a:gd name="T13" fmla="*/ 0 60000 65536"/>
                <a:gd name="T14" fmla="*/ 0 60000 65536"/>
                <a:gd name="T15" fmla="*/ 0 w 1584"/>
                <a:gd name="T16" fmla="*/ 0 h 392"/>
                <a:gd name="T17" fmla="*/ 1584 w 1584"/>
                <a:gd name="T18" fmla="*/ 392 h 392"/>
              </a:gdLst>
              <a:ahLst/>
              <a:cxnLst>
                <a:cxn ang="T10">
                  <a:pos x="T0" y="T1"/>
                </a:cxn>
                <a:cxn ang="T11">
                  <a:pos x="T2" y="T3"/>
                </a:cxn>
                <a:cxn ang="T12">
                  <a:pos x="T4" y="T5"/>
                </a:cxn>
                <a:cxn ang="T13">
                  <a:pos x="T6" y="T7"/>
                </a:cxn>
                <a:cxn ang="T14">
                  <a:pos x="T8" y="T9"/>
                </a:cxn>
              </a:cxnLst>
              <a:rect l="T15" t="T16" r="T17" b="T18"/>
              <a:pathLst>
                <a:path w="1584" h="392">
                  <a:moveTo>
                    <a:pt x="0" y="224"/>
                  </a:moveTo>
                  <a:cubicBezTo>
                    <a:pt x="628" y="84"/>
                    <a:pt x="892" y="108"/>
                    <a:pt x="1152" y="224"/>
                  </a:cubicBezTo>
                  <a:cubicBezTo>
                    <a:pt x="1320" y="336"/>
                    <a:pt x="1380" y="392"/>
                    <a:pt x="1584" y="272"/>
                  </a:cubicBezTo>
                  <a:cubicBezTo>
                    <a:pt x="1360" y="320"/>
                    <a:pt x="1240" y="188"/>
                    <a:pt x="1144" y="144"/>
                  </a:cubicBezTo>
                  <a:cubicBezTo>
                    <a:pt x="1048" y="100"/>
                    <a:pt x="372" y="0"/>
                    <a:pt x="0" y="224"/>
                  </a:cubicBezTo>
                  <a:close/>
                </a:path>
              </a:pathLst>
            </a:cu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2" name="Freeform 71">
              <a:extLst>
                <a:ext uri="{FF2B5EF4-FFF2-40B4-BE49-F238E27FC236}">
                  <a16:creationId xmlns:a16="http://schemas.microsoft.com/office/drawing/2014/main" id="{E4F19AE2-24AA-4E45-BAE5-00A687794C54}"/>
                </a:ext>
              </a:extLst>
            </p:cNvPr>
            <p:cNvSpPr>
              <a:spLocks/>
            </p:cNvSpPr>
            <p:nvPr/>
          </p:nvSpPr>
          <p:spPr bwMode="gray">
            <a:xfrm>
              <a:off x="2784" y="2032"/>
              <a:ext cx="1731" cy="344"/>
            </a:xfrm>
            <a:custGeom>
              <a:avLst/>
              <a:gdLst>
                <a:gd name="T0" fmla="*/ 0 w 1731"/>
                <a:gd name="T1" fmla="*/ 176 h 344"/>
                <a:gd name="T2" fmla="*/ 1604 w 1731"/>
                <a:gd name="T3" fmla="*/ 344 h 344"/>
                <a:gd name="T4" fmla="*/ 760 w 1731"/>
                <a:gd name="T5" fmla="*/ 72 h 344"/>
                <a:gd name="T6" fmla="*/ 0 w 1731"/>
                <a:gd name="T7" fmla="*/ 176 h 344"/>
                <a:gd name="T8" fmla="*/ 0 60000 65536"/>
                <a:gd name="T9" fmla="*/ 0 60000 65536"/>
                <a:gd name="T10" fmla="*/ 0 60000 65536"/>
                <a:gd name="T11" fmla="*/ 0 60000 65536"/>
                <a:gd name="T12" fmla="*/ 0 w 1731"/>
                <a:gd name="T13" fmla="*/ 0 h 344"/>
                <a:gd name="T14" fmla="*/ 1731 w 1731"/>
                <a:gd name="T15" fmla="*/ 344 h 344"/>
              </a:gdLst>
              <a:ahLst/>
              <a:cxnLst>
                <a:cxn ang="T8">
                  <a:pos x="T0" y="T1"/>
                </a:cxn>
                <a:cxn ang="T9">
                  <a:pos x="T2" y="T3"/>
                </a:cxn>
                <a:cxn ang="T10">
                  <a:pos x="T4" y="T5"/>
                </a:cxn>
                <a:cxn ang="T11">
                  <a:pos x="T6" y="T7"/>
                </a:cxn>
              </a:cxnLst>
              <a:rect l="T12" t="T13" r="T14" b="T15"/>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4" name="Freeform 72">
              <a:extLst>
                <a:ext uri="{FF2B5EF4-FFF2-40B4-BE49-F238E27FC236}">
                  <a16:creationId xmlns:a16="http://schemas.microsoft.com/office/drawing/2014/main" id="{58E4124B-87A5-48C6-9998-A69C05CE9618}"/>
                </a:ext>
              </a:extLst>
            </p:cNvPr>
            <p:cNvSpPr>
              <a:spLocks/>
            </p:cNvSpPr>
            <p:nvPr/>
          </p:nvSpPr>
          <p:spPr bwMode="gray">
            <a:xfrm>
              <a:off x="4440" y="1680"/>
              <a:ext cx="504" cy="672"/>
            </a:xfrm>
            <a:custGeom>
              <a:avLst/>
              <a:gdLst>
                <a:gd name="T0" fmla="*/ 456 w 504"/>
                <a:gd name="T1" fmla="*/ 48 h 672"/>
                <a:gd name="T2" fmla="*/ 312 w 504"/>
                <a:gd name="T3" fmla="*/ 336 h 672"/>
                <a:gd name="T4" fmla="*/ 24 w 504"/>
                <a:gd name="T5" fmla="*/ 624 h 672"/>
                <a:gd name="T6" fmla="*/ 456 w 504"/>
                <a:gd name="T7" fmla="*/ 48 h 672"/>
                <a:gd name="T8" fmla="*/ 0 60000 65536"/>
                <a:gd name="T9" fmla="*/ 0 60000 65536"/>
                <a:gd name="T10" fmla="*/ 0 60000 65536"/>
                <a:gd name="T11" fmla="*/ 0 60000 65536"/>
                <a:gd name="T12" fmla="*/ 0 w 504"/>
                <a:gd name="T13" fmla="*/ 0 h 672"/>
                <a:gd name="T14" fmla="*/ 504 w 504"/>
                <a:gd name="T15" fmla="*/ 672 h 672"/>
              </a:gdLst>
              <a:ahLst/>
              <a:cxnLst>
                <a:cxn ang="T8">
                  <a:pos x="T0" y="T1"/>
                </a:cxn>
                <a:cxn ang="T9">
                  <a:pos x="T2" y="T3"/>
                </a:cxn>
                <a:cxn ang="T10">
                  <a:pos x="T4" y="T5"/>
                </a:cxn>
                <a:cxn ang="T11">
                  <a:pos x="T6" y="T7"/>
                </a:cxn>
              </a:cxnLst>
              <a:rect l="T12" t="T13" r="T14" b="T15"/>
              <a:pathLst>
                <a:path w="504" h="672">
                  <a:moveTo>
                    <a:pt x="456" y="48"/>
                  </a:moveTo>
                  <a:cubicBezTo>
                    <a:pt x="504" y="0"/>
                    <a:pt x="384" y="240"/>
                    <a:pt x="312" y="336"/>
                  </a:cubicBezTo>
                  <a:cubicBezTo>
                    <a:pt x="240" y="432"/>
                    <a:pt x="0" y="672"/>
                    <a:pt x="24" y="624"/>
                  </a:cubicBezTo>
                  <a:lnTo>
                    <a:pt x="456" y="4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5" name="Freeform 73">
              <a:extLst>
                <a:ext uri="{FF2B5EF4-FFF2-40B4-BE49-F238E27FC236}">
                  <a16:creationId xmlns:a16="http://schemas.microsoft.com/office/drawing/2014/main" id="{F6D59721-9BBB-4441-974A-DBB6001CE54D}"/>
                </a:ext>
              </a:extLst>
            </p:cNvPr>
            <p:cNvSpPr>
              <a:spLocks/>
            </p:cNvSpPr>
            <p:nvPr/>
          </p:nvSpPr>
          <p:spPr bwMode="gray">
            <a:xfrm>
              <a:off x="3424" y="1428"/>
              <a:ext cx="1081" cy="301"/>
            </a:xfrm>
            <a:custGeom>
              <a:avLst/>
              <a:gdLst>
                <a:gd name="T0" fmla="*/ 0 w 1081"/>
                <a:gd name="T1" fmla="*/ 36 h 301"/>
                <a:gd name="T2" fmla="*/ 992 w 1081"/>
                <a:gd name="T3" fmla="*/ 300 h 301"/>
                <a:gd name="T4" fmla="*/ 536 w 1081"/>
                <a:gd name="T5" fmla="*/ 44 h 301"/>
                <a:gd name="T6" fmla="*/ 0 w 1081"/>
                <a:gd name="T7" fmla="*/ 36 h 301"/>
                <a:gd name="T8" fmla="*/ 0 60000 65536"/>
                <a:gd name="T9" fmla="*/ 0 60000 65536"/>
                <a:gd name="T10" fmla="*/ 0 60000 65536"/>
                <a:gd name="T11" fmla="*/ 0 60000 65536"/>
                <a:gd name="T12" fmla="*/ 0 w 1081"/>
                <a:gd name="T13" fmla="*/ 0 h 301"/>
                <a:gd name="T14" fmla="*/ 1081 w 1081"/>
                <a:gd name="T15" fmla="*/ 301 h 301"/>
              </a:gdLst>
              <a:ahLst/>
              <a:cxnLst>
                <a:cxn ang="T8">
                  <a:pos x="T0" y="T1"/>
                </a:cxn>
                <a:cxn ang="T9">
                  <a:pos x="T2" y="T3"/>
                </a:cxn>
                <a:cxn ang="T10">
                  <a:pos x="T4" y="T5"/>
                </a:cxn>
                <a:cxn ang="T11">
                  <a:pos x="T6" y="T7"/>
                </a:cxn>
              </a:cxnLst>
              <a:rect l="T12" t="T13" r="T14" b="T15"/>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6" name="Freeform 74">
              <a:extLst>
                <a:ext uri="{FF2B5EF4-FFF2-40B4-BE49-F238E27FC236}">
                  <a16:creationId xmlns:a16="http://schemas.microsoft.com/office/drawing/2014/main" id="{25A83BF5-A8A8-4E1A-862D-3B41945B2CAD}"/>
                </a:ext>
              </a:extLst>
            </p:cNvPr>
            <p:cNvSpPr>
              <a:spLocks/>
            </p:cNvSpPr>
            <p:nvPr/>
          </p:nvSpPr>
          <p:spPr bwMode="gray">
            <a:xfrm rot="-136485">
              <a:off x="3524" y="1116"/>
              <a:ext cx="1081" cy="301"/>
            </a:xfrm>
            <a:custGeom>
              <a:avLst/>
              <a:gdLst>
                <a:gd name="T0" fmla="*/ 0 w 1081"/>
                <a:gd name="T1" fmla="*/ 36 h 301"/>
                <a:gd name="T2" fmla="*/ 992 w 1081"/>
                <a:gd name="T3" fmla="*/ 300 h 301"/>
                <a:gd name="T4" fmla="*/ 536 w 1081"/>
                <a:gd name="T5" fmla="*/ 44 h 301"/>
                <a:gd name="T6" fmla="*/ 0 w 1081"/>
                <a:gd name="T7" fmla="*/ 36 h 301"/>
                <a:gd name="T8" fmla="*/ 0 60000 65536"/>
                <a:gd name="T9" fmla="*/ 0 60000 65536"/>
                <a:gd name="T10" fmla="*/ 0 60000 65536"/>
                <a:gd name="T11" fmla="*/ 0 60000 65536"/>
                <a:gd name="T12" fmla="*/ 0 w 1081"/>
                <a:gd name="T13" fmla="*/ 0 h 301"/>
                <a:gd name="T14" fmla="*/ 1081 w 1081"/>
                <a:gd name="T15" fmla="*/ 301 h 301"/>
              </a:gdLst>
              <a:ahLst/>
              <a:cxnLst>
                <a:cxn ang="T8">
                  <a:pos x="T0" y="T1"/>
                </a:cxn>
                <a:cxn ang="T9">
                  <a:pos x="T2" y="T3"/>
                </a:cxn>
                <a:cxn ang="T10">
                  <a:pos x="T4" y="T5"/>
                </a:cxn>
                <a:cxn ang="T11">
                  <a:pos x="T6" y="T7"/>
                </a:cxn>
              </a:cxnLst>
              <a:rect l="T12" t="T13" r="T14" b="T15"/>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7" name="Freeform 75">
              <a:extLst>
                <a:ext uri="{FF2B5EF4-FFF2-40B4-BE49-F238E27FC236}">
                  <a16:creationId xmlns:a16="http://schemas.microsoft.com/office/drawing/2014/main" id="{B6D53B4B-91EC-45FE-A886-096FBE873C02}"/>
                </a:ext>
              </a:extLst>
            </p:cNvPr>
            <p:cNvSpPr>
              <a:spLocks/>
            </p:cNvSpPr>
            <p:nvPr/>
          </p:nvSpPr>
          <p:spPr bwMode="gray">
            <a:xfrm>
              <a:off x="1940" y="1128"/>
              <a:ext cx="1013" cy="171"/>
            </a:xfrm>
            <a:custGeom>
              <a:avLst/>
              <a:gdLst>
                <a:gd name="T0" fmla="*/ 0 w 1013"/>
                <a:gd name="T1" fmla="*/ 116 h 171"/>
                <a:gd name="T2" fmla="*/ 932 w 1013"/>
                <a:gd name="T3" fmla="*/ 156 h 171"/>
                <a:gd name="T4" fmla="*/ 485 w 1013"/>
                <a:gd name="T5" fmla="*/ 23 h 171"/>
                <a:gd name="T6" fmla="*/ 0 w 1013"/>
                <a:gd name="T7" fmla="*/ 116 h 171"/>
                <a:gd name="T8" fmla="*/ 0 60000 65536"/>
                <a:gd name="T9" fmla="*/ 0 60000 65536"/>
                <a:gd name="T10" fmla="*/ 0 60000 65536"/>
                <a:gd name="T11" fmla="*/ 0 60000 65536"/>
                <a:gd name="T12" fmla="*/ 0 w 1013"/>
                <a:gd name="T13" fmla="*/ 0 h 171"/>
                <a:gd name="T14" fmla="*/ 1013 w 1013"/>
                <a:gd name="T15" fmla="*/ 171 h 171"/>
              </a:gdLst>
              <a:ahLst/>
              <a:cxnLst>
                <a:cxn ang="T8">
                  <a:pos x="T0" y="T1"/>
                </a:cxn>
                <a:cxn ang="T9">
                  <a:pos x="T2" y="T3"/>
                </a:cxn>
                <a:cxn ang="T10">
                  <a:pos x="T4" y="T5"/>
                </a:cxn>
                <a:cxn ang="T11">
                  <a:pos x="T6" y="T7"/>
                </a:cxn>
              </a:cxnLst>
              <a:rect l="T12" t="T13" r="T14" b="T15"/>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8" name="Freeform 76">
              <a:extLst>
                <a:ext uri="{FF2B5EF4-FFF2-40B4-BE49-F238E27FC236}">
                  <a16:creationId xmlns:a16="http://schemas.microsoft.com/office/drawing/2014/main" id="{D409F66B-CDBA-41B1-8E24-EEE9E0E3BB56}"/>
                </a:ext>
              </a:extLst>
            </p:cNvPr>
            <p:cNvSpPr>
              <a:spLocks/>
            </p:cNvSpPr>
            <p:nvPr/>
          </p:nvSpPr>
          <p:spPr bwMode="gray">
            <a:xfrm>
              <a:off x="1804" y="1376"/>
              <a:ext cx="1013" cy="171"/>
            </a:xfrm>
            <a:custGeom>
              <a:avLst/>
              <a:gdLst>
                <a:gd name="T0" fmla="*/ 0 w 1013"/>
                <a:gd name="T1" fmla="*/ 116 h 171"/>
                <a:gd name="T2" fmla="*/ 932 w 1013"/>
                <a:gd name="T3" fmla="*/ 156 h 171"/>
                <a:gd name="T4" fmla="*/ 485 w 1013"/>
                <a:gd name="T5" fmla="*/ 23 h 171"/>
                <a:gd name="T6" fmla="*/ 0 w 1013"/>
                <a:gd name="T7" fmla="*/ 116 h 171"/>
                <a:gd name="T8" fmla="*/ 0 60000 65536"/>
                <a:gd name="T9" fmla="*/ 0 60000 65536"/>
                <a:gd name="T10" fmla="*/ 0 60000 65536"/>
                <a:gd name="T11" fmla="*/ 0 60000 65536"/>
                <a:gd name="T12" fmla="*/ 0 w 1013"/>
                <a:gd name="T13" fmla="*/ 0 h 171"/>
                <a:gd name="T14" fmla="*/ 1013 w 1013"/>
                <a:gd name="T15" fmla="*/ 171 h 171"/>
              </a:gdLst>
              <a:ahLst/>
              <a:cxnLst>
                <a:cxn ang="T8">
                  <a:pos x="T0" y="T1"/>
                </a:cxn>
                <a:cxn ang="T9">
                  <a:pos x="T2" y="T3"/>
                </a:cxn>
                <a:cxn ang="T10">
                  <a:pos x="T4" y="T5"/>
                </a:cxn>
                <a:cxn ang="T11">
                  <a:pos x="T6" y="T7"/>
                </a:cxn>
              </a:cxnLst>
              <a:rect l="T12" t="T13" r="T14" b="T15"/>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sp>
          <p:nvSpPr>
            <p:cNvPr id="29" name="Freeform 77">
              <a:extLst>
                <a:ext uri="{FF2B5EF4-FFF2-40B4-BE49-F238E27FC236}">
                  <a16:creationId xmlns:a16="http://schemas.microsoft.com/office/drawing/2014/main" id="{53D49BCB-ACA1-4EA7-AEA6-1D64EAC34688}"/>
                </a:ext>
              </a:extLst>
            </p:cNvPr>
            <p:cNvSpPr>
              <a:spLocks/>
            </p:cNvSpPr>
            <p:nvPr/>
          </p:nvSpPr>
          <p:spPr bwMode="gray">
            <a:xfrm>
              <a:off x="1604" y="1676"/>
              <a:ext cx="1057" cy="155"/>
            </a:xfrm>
            <a:custGeom>
              <a:avLst/>
              <a:gdLst>
                <a:gd name="T0" fmla="*/ 0 w 1057"/>
                <a:gd name="T1" fmla="*/ 100 h 155"/>
                <a:gd name="T2" fmla="*/ 972 w 1057"/>
                <a:gd name="T3" fmla="*/ 140 h 155"/>
                <a:gd name="T4" fmla="*/ 506 w 1057"/>
                <a:gd name="T5" fmla="*/ 7 h 155"/>
                <a:gd name="T6" fmla="*/ 0 w 1057"/>
                <a:gd name="T7" fmla="*/ 100 h 155"/>
                <a:gd name="T8" fmla="*/ 0 60000 65536"/>
                <a:gd name="T9" fmla="*/ 0 60000 65536"/>
                <a:gd name="T10" fmla="*/ 0 60000 65536"/>
                <a:gd name="T11" fmla="*/ 0 60000 65536"/>
                <a:gd name="T12" fmla="*/ 0 w 1057"/>
                <a:gd name="T13" fmla="*/ 0 h 155"/>
                <a:gd name="T14" fmla="*/ 1057 w 1057"/>
                <a:gd name="T15" fmla="*/ 155 h 155"/>
              </a:gdLst>
              <a:ahLst/>
              <a:cxnLst>
                <a:cxn ang="T8">
                  <a:pos x="T0" y="T1"/>
                </a:cxn>
                <a:cxn ang="T9">
                  <a:pos x="T2" y="T3"/>
                </a:cxn>
                <a:cxn ang="T10">
                  <a:pos x="T4" y="T5"/>
                </a:cxn>
                <a:cxn ang="T11">
                  <a:pos x="T6" y="T7"/>
                </a:cxn>
              </a:cxnLst>
              <a:rect l="T12" t="T13" r="T14" b="T15"/>
              <a:pathLst>
                <a:path w="1057" h="155">
                  <a:moveTo>
                    <a:pt x="0" y="100"/>
                  </a:moveTo>
                  <a:cubicBezTo>
                    <a:pt x="652" y="36"/>
                    <a:pt x="888" y="155"/>
                    <a:pt x="972" y="140"/>
                  </a:cubicBezTo>
                  <a:cubicBezTo>
                    <a:pt x="1057" y="125"/>
                    <a:pt x="668" y="14"/>
                    <a:pt x="506" y="7"/>
                  </a:cubicBezTo>
                  <a:cubicBezTo>
                    <a:pt x="352" y="0"/>
                    <a:pt x="190" y="43"/>
                    <a:pt x="0" y="100"/>
                  </a:cubicBezTo>
                  <a:close/>
                </a:path>
              </a:pathLst>
            </a:cu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sz="1350">
                <a:latin typeface="Arial" charset="0"/>
              </a:endParaRPr>
            </a:p>
          </p:txBody>
        </p:sp>
      </p:grpSp>
    </p:spTree>
    <p:extLst>
      <p:ext uri="{BB962C8B-B14F-4D97-AF65-F5344CB8AC3E}">
        <p14:creationId xmlns:p14="http://schemas.microsoft.com/office/powerpoint/2010/main" val="669094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bwMode="gray">
          <a:xfrm>
            <a:off x="795040" y="1785283"/>
            <a:ext cx="7733109" cy="448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defTabSz="685800">
              <a:spcBef>
                <a:spcPts val="900"/>
              </a:spcBef>
              <a:buClr>
                <a:srgbClr val="424456"/>
              </a:buClr>
              <a:defRPr/>
            </a:pPr>
            <a:endParaRPr lang="en-US" altLang="zh-TW" sz="1650" kern="0" dirty="0">
              <a:solidFill>
                <a:sysClr val="windowText" lastClr="000000"/>
              </a:solidFill>
              <a:ea typeface="微軟正黑體" panose="020B0604030504040204" pitchFamily="34" charset="-120"/>
            </a:endParaRPr>
          </a:p>
          <a:p>
            <a:pPr marL="257175" indent="-257175" defTabSz="685800">
              <a:spcBef>
                <a:spcPts val="900"/>
              </a:spcBef>
              <a:buClr>
                <a:srgbClr val="424456"/>
              </a:buClr>
              <a:defRPr/>
            </a:pPr>
            <a:endParaRPr lang="en-US" altLang="zh-TW" sz="1650" b="1" kern="0" dirty="0">
              <a:solidFill>
                <a:srgbClr val="000099"/>
              </a:solidFill>
              <a:ea typeface="微軟正黑體" panose="020B0604030504040204" pitchFamily="34" charset="-120"/>
            </a:endParaRPr>
          </a:p>
          <a:p>
            <a:pPr marL="257175" indent="-257175" defTabSz="685800">
              <a:spcBef>
                <a:spcPts val="900"/>
              </a:spcBef>
              <a:buClr>
                <a:srgbClr val="424456"/>
              </a:buClr>
              <a:defRPr/>
            </a:pPr>
            <a:endParaRPr lang="en-US" altLang="zh-TW" sz="1800" b="1" kern="0" dirty="0">
              <a:solidFill>
                <a:sysClr val="windowText" lastClr="000000"/>
              </a:solidFill>
              <a:ea typeface="微軟正黑體" panose="020B0604030504040204" pitchFamily="34" charset="-120"/>
            </a:endParaRPr>
          </a:p>
          <a:p>
            <a:pPr marL="257175" indent="-257175" defTabSz="685800">
              <a:spcBef>
                <a:spcPts val="900"/>
              </a:spcBef>
              <a:buClr>
                <a:srgbClr val="424456"/>
              </a:buClr>
              <a:defRPr/>
            </a:pPr>
            <a:endParaRPr lang="zh-TW" altLang="en-US" sz="1800" kern="0" dirty="0">
              <a:solidFill>
                <a:sysClr val="windowText" lastClr="000000"/>
              </a:solidFill>
              <a:ea typeface="微軟正黑體" panose="020B0604030504040204" pitchFamily="34" charset="-120"/>
            </a:endParaRPr>
          </a:p>
          <a:p>
            <a:pPr marL="257175" indent="-257175" defTabSz="685800">
              <a:spcBef>
                <a:spcPts val="900"/>
              </a:spcBef>
              <a:buClr>
                <a:srgbClr val="424456"/>
              </a:buClr>
              <a:defRPr/>
            </a:pPr>
            <a:endParaRPr lang="zh-TW" altLang="en-US" sz="1800" kern="0" dirty="0">
              <a:solidFill>
                <a:sysClr val="windowText" lastClr="000000"/>
              </a:solidFill>
              <a:ea typeface="微軟正黑體" panose="020B0604030504040204" pitchFamily="34" charset="-120"/>
            </a:endParaRPr>
          </a:p>
        </p:txBody>
      </p:sp>
      <p:grpSp>
        <p:nvGrpSpPr>
          <p:cNvPr id="9" name="群組 8"/>
          <p:cNvGrpSpPr/>
          <p:nvPr/>
        </p:nvGrpSpPr>
        <p:grpSpPr>
          <a:xfrm>
            <a:off x="429145" y="423959"/>
            <a:ext cx="5386438" cy="702000"/>
            <a:chOff x="1907704" y="-243408"/>
            <a:chExt cx="7181917" cy="936000"/>
          </a:xfrm>
        </p:grpSpPr>
        <p:sp>
          <p:nvSpPr>
            <p:cNvPr id="10" name="手繪多邊形 9"/>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三</a:t>
              </a:r>
            </a:p>
          </p:txBody>
        </p:sp>
        <p:sp>
          <p:nvSpPr>
            <p:cNvPr id="11" name="手繪多邊形 10"/>
            <p:cNvSpPr/>
            <p:nvPr/>
          </p:nvSpPr>
          <p:spPr>
            <a:xfrm>
              <a:off x="2837159" y="-184377"/>
              <a:ext cx="6252462"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申請流程</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十二</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注意事項</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D6C53CA5-A163-48C8-8987-BDB0A544DF6C}" type="slidenum">
              <a:rPr lang="zh-TW" altLang="en-US" smtClean="0"/>
              <a:t>24</a:t>
            </a:fld>
            <a:endParaRPr lang="zh-TW" altLang="en-US"/>
          </a:p>
        </p:txBody>
      </p:sp>
      <p:sp>
        <p:nvSpPr>
          <p:cNvPr id="24" name="矩形: 圓角 23">
            <a:extLst>
              <a:ext uri="{FF2B5EF4-FFF2-40B4-BE49-F238E27FC236}">
                <a16:creationId xmlns:a16="http://schemas.microsoft.com/office/drawing/2014/main" id="{2CF86143-B74E-47FF-83B8-DAD8766B3EFC}"/>
              </a:ext>
            </a:extLst>
          </p:cNvPr>
          <p:cNvSpPr/>
          <p:nvPr/>
        </p:nvSpPr>
        <p:spPr>
          <a:xfrm>
            <a:off x="1086828" y="1600666"/>
            <a:ext cx="6970344" cy="457106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圓角 24">
            <a:extLst>
              <a:ext uri="{FF2B5EF4-FFF2-40B4-BE49-F238E27FC236}">
                <a16:creationId xmlns:a16="http://schemas.microsoft.com/office/drawing/2014/main" id="{2F76618A-D395-4A61-8688-5A39BE1E81DE}"/>
              </a:ext>
            </a:extLst>
          </p:cNvPr>
          <p:cNvSpPr/>
          <p:nvPr/>
        </p:nvSpPr>
        <p:spPr>
          <a:xfrm>
            <a:off x="1341030" y="1851542"/>
            <a:ext cx="6461940" cy="4102081"/>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a:extLst>
              <a:ext uri="{FF2B5EF4-FFF2-40B4-BE49-F238E27FC236}">
                <a16:creationId xmlns:a16="http://schemas.microsoft.com/office/drawing/2014/main" id="{34A4515C-3F9D-45DE-8CEF-77C9CAA59614}"/>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rot="781872">
            <a:off x="1359837" y="2192667"/>
            <a:ext cx="1005066" cy="1005066"/>
          </a:xfrm>
          <a:prstGeom prst="rect">
            <a:avLst/>
          </a:prstGeom>
        </p:spPr>
      </p:pic>
      <p:sp>
        <p:nvSpPr>
          <p:cNvPr id="27" name="文字方塊 26">
            <a:extLst>
              <a:ext uri="{FF2B5EF4-FFF2-40B4-BE49-F238E27FC236}">
                <a16:creationId xmlns:a16="http://schemas.microsoft.com/office/drawing/2014/main" id="{944AE7C4-0EF2-4316-982D-5A439E18C704}"/>
              </a:ext>
            </a:extLst>
          </p:cNvPr>
          <p:cNvSpPr txBox="1"/>
          <p:nvPr/>
        </p:nvSpPr>
        <p:spPr>
          <a:xfrm>
            <a:off x="2379784" y="2151260"/>
            <a:ext cx="5296185" cy="1631216"/>
          </a:xfrm>
          <a:prstGeom prst="rect">
            <a:avLst/>
          </a:prstGeom>
          <a:noFill/>
        </p:spPr>
        <p:txBody>
          <a:bodyPr wrap="square" rtlCol="0">
            <a:spAutoFit/>
          </a:bodyPr>
          <a:lstStyle/>
          <a:p>
            <a:r>
              <a:rPr lang="zh-TW" altLang="en-US" sz="2000" b="1" dirty="0">
                <a:latin typeface="微軟正黑體" panose="020B0604030504040204" pitchFamily="34" charset="-120"/>
                <a:ea typeface="微軟正黑體" panose="020B0604030504040204" pitchFamily="34" charset="-120"/>
              </a:rPr>
              <a:t>轉換計畫申請：</a:t>
            </a:r>
            <a:endParaRPr lang="en-US" altLang="zh-TW" sz="2000" b="1" dirty="0">
              <a:latin typeface="微軟正黑體" panose="020B0604030504040204" pitchFamily="34" charset="-120"/>
              <a:ea typeface="微軟正黑體" panose="020B0604030504040204" pitchFamily="34" charset="-120"/>
            </a:endParaRPr>
          </a:p>
          <a:p>
            <a:pPr algn="just"/>
            <a:r>
              <a:rPr lang="zh-TW" altLang="en-US" sz="2000" dirty="0">
                <a:latin typeface="微軟正黑體" panose="020B0604030504040204" pitchFamily="34" charset="-120"/>
                <a:ea typeface="微軟正黑體" panose="020B0604030504040204" pitchFamily="34" charset="-120"/>
              </a:rPr>
              <a:t>報名「青年就業領航計畫」或「青年體驗學習計畫」，想轉換計畫，須於</a:t>
            </a:r>
            <a:r>
              <a:rPr lang="en-US" altLang="zh-TW" sz="2000" dirty="0">
                <a:solidFill>
                  <a:srgbClr val="C00000"/>
                </a:solidFill>
                <a:latin typeface="微軟正黑體" panose="020B0604030504040204" pitchFamily="34" charset="-120"/>
                <a:ea typeface="微軟正黑體" panose="020B0604030504040204" pitchFamily="34" charset="-120"/>
              </a:rPr>
              <a:t>112</a:t>
            </a:r>
            <a:r>
              <a:rPr lang="zh-TW" altLang="en-US" sz="2000" dirty="0">
                <a:solidFill>
                  <a:srgbClr val="C00000"/>
                </a:solidFill>
                <a:latin typeface="微軟正黑體" panose="020B0604030504040204" pitchFamily="34" charset="-120"/>
                <a:ea typeface="微軟正黑體" panose="020B0604030504040204" pitchFamily="34" charset="-120"/>
              </a:rPr>
              <a:t>年</a:t>
            </a:r>
            <a:r>
              <a:rPr lang="en-US" altLang="zh-TW" sz="2000" dirty="0">
                <a:solidFill>
                  <a:srgbClr val="C00000"/>
                </a:solidFill>
                <a:latin typeface="微軟正黑體" panose="020B0604030504040204" pitchFamily="34" charset="-120"/>
                <a:ea typeface="微軟正黑體" panose="020B0604030504040204" pitchFamily="34" charset="-120"/>
              </a:rPr>
              <a:t>7</a:t>
            </a:r>
            <a:r>
              <a:rPr lang="zh-TW" altLang="en-US" sz="2000" dirty="0">
                <a:solidFill>
                  <a:srgbClr val="C00000"/>
                </a:solidFill>
                <a:latin typeface="微軟正黑體" panose="020B0604030504040204" pitchFamily="34" charset="-120"/>
                <a:ea typeface="微軟正黑體" panose="020B0604030504040204" pitchFamily="34" charset="-120"/>
              </a:rPr>
              <a:t>月</a:t>
            </a:r>
            <a:r>
              <a:rPr lang="en-US" altLang="zh-TW" sz="2000" dirty="0">
                <a:solidFill>
                  <a:srgbClr val="C00000"/>
                </a:solidFill>
                <a:latin typeface="微軟正黑體" panose="020B0604030504040204" pitchFamily="34" charset="-120"/>
                <a:ea typeface="微軟正黑體" panose="020B0604030504040204" pitchFamily="34" charset="-120"/>
              </a:rPr>
              <a:t>31</a:t>
            </a:r>
            <a:r>
              <a:rPr lang="zh-TW" altLang="en-US" sz="2000" dirty="0">
                <a:solidFill>
                  <a:srgbClr val="C00000"/>
                </a:solidFill>
                <a:latin typeface="微軟正黑體" panose="020B0604030504040204" pitchFamily="34" charset="-120"/>
                <a:ea typeface="微軟正黑體" panose="020B0604030504040204" pitchFamily="34" charset="-120"/>
              </a:rPr>
              <a:t>日前</a:t>
            </a:r>
            <a:r>
              <a:rPr lang="zh-TW" altLang="en-US" sz="2000" dirty="0">
                <a:latin typeface="微軟正黑體" panose="020B0604030504040204" pitchFamily="34" charset="-120"/>
                <a:ea typeface="微軟正黑體" panose="020B0604030504040204" pitchFamily="34" charset="-120"/>
              </a:rPr>
              <a:t>洽儲蓄帳戶專案辦公室提出申請，填寫轉換計畫申請書並經審查。</a:t>
            </a:r>
            <a:r>
              <a:rPr lang="zh-TW" altLang="zh-TW" sz="2000" dirty="0">
                <a:solidFill>
                  <a:srgbClr val="C00000"/>
                </a:solidFill>
                <a:latin typeface="微軟正黑體" panose="020B0604030504040204" pitchFamily="34" charset="-120"/>
                <a:ea typeface="微軟正黑體" panose="020B0604030504040204" pitchFamily="34" charset="-120"/>
              </a:rPr>
              <a:t>轉換計畫以</a:t>
            </a:r>
            <a:r>
              <a:rPr lang="en-US" altLang="zh-TW" sz="2000" dirty="0">
                <a:solidFill>
                  <a:srgbClr val="C00000"/>
                </a:solidFill>
                <a:latin typeface="微軟正黑體" panose="020B0604030504040204" pitchFamily="34" charset="-120"/>
                <a:ea typeface="微軟正黑體" panose="020B0604030504040204" pitchFamily="34" charset="-120"/>
              </a:rPr>
              <a:t>1</a:t>
            </a:r>
            <a:r>
              <a:rPr lang="zh-TW" altLang="zh-TW" sz="2000" dirty="0">
                <a:solidFill>
                  <a:srgbClr val="C00000"/>
                </a:solidFill>
                <a:latin typeface="微軟正黑體" panose="020B0604030504040204" pitchFamily="34" charset="-120"/>
                <a:ea typeface="微軟正黑體" panose="020B0604030504040204" pitchFamily="34" charset="-120"/>
              </a:rPr>
              <a:t>次為限</a:t>
            </a:r>
            <a:r>
              <a:rPr lang="zh-TW" altLang="en-US" sz="2000" dirty="0">
                <a:latin typeface="微軟正黑體" panose="020B0604030504040204" pitchFamily="34" charset="-120"/>
                <a:ea typeface="微軟正黑體" panose="020B0604030504040204" pitchFamily="34" charset="-120"/>
              </a:rPr>
              <a:t>。</a:t>
            </a:r>
            <a:endParaRPr lang="zh-TW" altLang="en-US" sz="2000" dirty="0">
              <a:solidFill>
                <a:srgbClr val="C00000"/>
              </a:solidFill>
              <a:latin typeface="微軟正黑體" panose="020B0604030504040204" pitchFamily="34" charset="-120"/>
              <a:ea typeface="微軟正黑體" panose="020B0604030504040204" pitchFamily="34" charset="-120"/>
            </a:endParaRPr>
          </a:p>
        </p:txBody>
      </p:sp>
      <p:pic>
        <p:nvPicPr>
          <p:cNvPr id="28" name="圖片 27">
            <a:extLst>
              <a:ext uri="{FF2B5EF4-FFF2-40B4-BE49-F238E27FC236}">
                <a16:creationId xmlns:a16="http://schemas.microsoft.com/office/drawing/2014/main" id="{F7903AA0-F79E-41D5-92EF-B71150060ECC}"/>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rot="781872">
            <a:off x="1372585" y="3974504"/>
            <a:ext cx="975642" cy="975642"/>
          </a:xfrm>
          <a:prstGeom prst="rect">
            <a:avLst/>
          </a:prstGeom>
        </p:spPr>
      </p:pic>
      <p:sp>
        <p:nvSpPr>
          <p:cNvPr id="29" name="文字方塊 28">
            <a:extLst>
              <a:ext uri="{FF2B5EF4-FFF2-40B4-BE49-F238E27FC236}">
                <a16:creationId xmlns:a16="http://schemas.microsoft.com/office/drawing/2014/main" id="{54BE5530-C48C-4DAB-8C0F-313CD2EEE543}"/>
              </a:ext>
            </a:extLst>
          </p:cNvPr>
          <p:cNvSpPr txBox="1"/>
          <p:nvPr/>
        </p:nvSpPr>
        <p:spPr>
          <a:xfrm>
            <a:off x="2379784" y="4008401"/>
            <a:ext cx="5296185" cy="1708160"/>
          </a:xfrm>
          <a:prstGeom prst="rect">
            <a:avLst/>
          </a:prstGeom>
          <a:noFill/>
        </p:spPr>
        <p:txBody>
          <a:bodyPr wrap="square" rtlCol="0">
            <a:spAutoFit/>
          </a:bodyPr>
          <a:lstStyle/>
          <a:p>
            <a:pPr algn="just">
              <a:spcBef>
                <a:spcPts val="600"/>
              </a:spcBef>
            </a:pPr>
            <a:r>
              <a:rPr lang="zh-TW" altLang="en-US" sz="2000" b="1" dirty="0">
                <a:latin typeface="微軟正黑體" panose="020B0604030504040204" pitchFamily="34" charset="-120"/>
                <a:ea typeface="微軟正黑體" panose="020B0604030504040204" pitchFamily="34" charset="-120"/>
              </a:rPr>
              <a:t>防疫措施提醒：</a:t>
            </a:r>
            <a:endParaRPr lang="en-US" altLang="zh-TW" sz="2000" b="1" dirty="0">
              <a:latin typeface="微軟正黑體" panose="020B0604030504040204" pitchFamily="34" charset="-120"/>
              <a:ea typeface="微軟正黑體" panose="020B0604030504040204" pitchFamily="34" charset="-120"/>
            </a:endParaRPr>
          </a:p>
          <a:p>
            <a:pPr algn="just">
              <a:spcBef>
                <a:spcPts val="600"/>
              </a:spcBef>
            </a:pPr>
            <a:r>
              <a:rPr lang="zh-TW" altLang="en-US" sz="2000" dirty="0">
                <a:latin typeface="微軟正黑體" panose="020B0604030504040204" pitchFamily="34" charset="-120"/>
                <a:ea typeface="微軟正黑體" panose="020B0604030504040204" pitchFamily="34" charset="-120"/>
              </a:rPr>
              <a:t>為因應新冠肺炎疫情，建議規劃國外行程之青年，亦</a:t>
            </a:r>
            <a:r>
              <a:rPr lang="zh-TW" altLang="en-US" sz="2000" dirty="0">
                <a:solidFill>
                  <a:srgbClr val="C00000"/>
                </a:solidFill>
                <a:latin typeface="微軟正黑體" panose="020B0604030504040204" pitchFamily="34" charset="-120"/>
                <a:ea typeface="微軟正黑體" panose="020B0604030504040204" pitchFamily="34" charset="-120"/>
              </a:rPr>
              <a:t>同步規劃於國內</a:t>
            </a:r>
            <a:r>
              <a:rPr lang="zh-TW" altLang="en-US" sz="2000" dirty="0">
                <a:latin typeface="微軟正黑體" panose="020B0604030504040204" pitchFamily="34" charset="-120"/>
                <a:ea typeface="微軟正黑體" panose="020B0604030504040204" pitchFamily="34" charset="-120"/>
              </a:rPr>
              <a:t>體驗學習之</a:t>
            </a:r>
            <a:r>
              <a:rPr lang="zh-TW" altLang="en-US" sz="2000" dirty="0">
                <a:solidFill>
                  <a:srgbClr val="C00000"/>
                </a:solidFill>
                <a:latin typeface="微軟正黑體" panose="020B0604030504040204" pitchFamily="34" charset="-120"/>
                <a:ea typeface="微軟正黑體" panose="020B0604030504040204" pitchFamily="34" charset="-120"/>
              </a:rPr>
              <a:t>備案，</a:t>
            </a:r>
            <a:r>
              <a:rPr lang="zh-TW" altLang="en-US" sz="2000" dirty="0">
                <a:latin typeface="微軟正黑體" panose="020B0604030504040204" pitchFamily="34" charset="-120"/>
                <a:ea typeface="微軟正黑體" panose="020B0604030504040204" pitchFamily="34" charset="-120"/>
              </a:rPr>
              <a:t>並隨時留意我國</a:t>
            </a:r>
            <a:r>
              <a:rPr lang="zh-TW" altLang="zh-TW" sz="2000" dirty="0">
                <a:latin typeface="微軟正黑體" panose="020B0604030504040204" pitchFamily="34" charset="-120"/>
                <a:ea typeface="微軟正黑體" panose="020B0604030504040204" pitchFamily="34" charset="-120"/>
              </a:rPr>
              <a:t>中央流行疫情指揮中心最新發布之規定</a:t>
            </a:r>
            <a:r>
              <a:rPr lang="zh-TW" altLang="en-US" sz="2000" dirty="0">
                <a:latin typeface="微軟正黑體" panose="020B0604030504040204" pitchFamily="34" charset="-120"/>
                <a:ea typeface="微軟正黑體" panose="020B0604030504040204" pitchFamily="34" charset="-120"/>
              </a:rPr>
              <a:t>。</a:t>
            </a:r>
            <a:endParaRPr lang="zh-TW" altLang="en-US" sz="2000" dirty="0"/>
          </a:p>
        </p:txBody>
      </p:sp>
    </p:spTree>
    <p:extLst>
      <p:ext uri="{BB962C8B-B14F-4D97-AF65-F5344CB8AC3E}">
        <p14:creationId xmlns:p14="http://schemas.microsoft.com/office/powerpoint/2010/main" val="1170952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429145" y="423959"/>
            <a:ext cx="5043107" cy="702000"/>
            <a:chOff x="1907704" y="-243408"/>
            <a:chExt cx="6724142" cy="936000"/>
          </a:xfrm>
        </p:grpSpPr>
        <p:sp>
          <p:nvSpPr>
            <p:cNvPr id="10" name="手繪多邊形 9"/>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四</a:t>
              </a:r>
            </a:p>
          </p:txBody>
        </p:sp>
        <p:sp>
          <p:nvSpPr>
            <p:cNvPr id="11" name="手繪多邊形 10"/>
            <p:cNvSpPr/>
            <p:nvPr/>
          </p:nvSpPr>
          <p:spPr>
            <a:xfrm>
              <a:off x="2845467" y="-184377"/>
              <a:ext cx="5786379"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審查作業</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一</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流程說明</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a:xfrm>
            <a:off x="-1766951" y="8298278"/>
            <a:ext cx="2057400" cy="365125"/>
          </a:xfrm>
        </p:spPr>
        <p:txBody>
          <a:bodyPr/>
          <a:lstStyle/>
          <a:p>
            <a:fld id="{D6C53CA5-A163-48C8-8987-BDB0A544DF6C}" type="slidenum">
              <a:rPr lang="zh-TW" altLang="en-US" smtClean="0"/>
              <a:t>25</a:t>
            </a:fld>
            <a:endParaRPr lang="zh-TW" altLang="en-US"/>
          </a:p>
        </p:txBody>
      </p:sp>
      <p:graphicFrame>
        <p:nvGraphicFramePr>
          <p:cNvPr id="53" name="資料庫圖表 52">
            <a:extLst>
              <a:ext uri="{FF2B5EF4-FFF2-40B4-BE49-F238E27FC236}">
                <a16:creationId xmlns:a16="http://schemas.microsoft.com/office/drawing/2014/main" id="{C80F2A5C-2E1A-4030-9221-F42DF84C5D65}"/>
              </a:ext>
            </a:extLst>
          </p:cNvPr>
          <p:cNvGraphicFramePr/>
          <p:nvPr>
            <p:extLst>
              <p:ext uri="{D42A27DB-BD31-4B8C-83A1-F6EECF244321}">
                <p14:modId xmlns:p14="http://schemas.microsoft.com/office/powerpoint/2010/main" val="1188702764"/>
              </p:ext>
            </p:extLst>
          </p:nvPr>
        </p:nvGraphicFramePr>
        <p:xfrm>
          <a:off x="290449" y="1327915"/>
          <a:ext cx="8415164" cy="2076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6" name="矩形 65">
            <a:extLst>
              <a:ext uri="{FF2B5EF4-FFF2-40B4-BE49-F238E27FC236}">
                <a16:creationId xmlns:a16="http://schemas.microsoft.com/office/drawing/2014/main" id="{F71796D3-3A89-46D6-95EC-312714F1B49A}"/>
              </a:ext>
            </a:extLst>
          </p:cNvPr>
          <p:cNvSpPr/>
          <p:nvPr/>
        </p:nvSpPr>
        <p:spPr>
          <a:xfrm>
            <a:off x="6976170" y="3033040"/>
            <a:ext cx="1630053" cy="1755595"/>
          </a:xfrm>
          <a:prstGeom prst="rect">
            <a:avLst/>
          </a:prstGeom>
          <a:solidFill>
            <a:srgbClr val="A22E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微軟正黑體" panose="020B0604030504040204" pitchFamily="34" charset="-120"/>
              <a:ea typeface="微軟正黑體" panose="020B0604030504040204" pitchFamily="34" charset="-120"/>
            </a:endParaRPr>
          </a:p>
        </p:txBody>
      </p:sp>
      <p:sp>
        <p:nvSpPr>
          <p:cNvPr id="54" name="文字方塊 53">
            <a:extLst>
              <a:ext uri="{FF2B5EF4-FFF2-40B4-BE49-F238E27FC236}">
                <a16:creationId xmlns:a16="http://schemas.microsoft.com/office/drawing/2014/main" id="{9B83875D-7074-4B80-87BE-8A5D564DC3A8}"/>
              </a:ext>
            </a:extLst>
          </p:cNvPr>
          <p:cNvSpPr txBox="1"/>
          <p:nvPr/>
        </p:nvSpPr>
        <p:spPr>
          <a:xfrm>
            <a:off x="6988870" y="3064279"/>
            <a:ext cx="1567128" cy="1729063"/>
          </a:xfrm>
          <a:prstGeom prst="rect">
            <a:avLst/>
          </a:prstGeom>
          <a:noFill/>
        </p:spPr>
        <p:txBody>
          <a:bodyPr wrap="square" rtlCol="0">
            <a:spAutoFit/>
          </a:bodyPr>
          <a:lstStyle/>
          <a:p>
            <a:pPr algn="just">
              <a:lnSpc>
                <a:spcPts val="2600"/>
              </a:lnSpc>
            </a:pPr>
            <a:r>
              <a:rPr lang="zh-TW" altLang="en-US" dirty="0">
                <a:latin typeface="微軟正黑體" panose="020B0604030504040204" pitchFamily="34" charset="-120"/>
                <a:ea typeface="微軟正黑體" panose="020B0604030504040204" pitchFamily="34" charset="-120"/>
              </a:rPr>
              <a:t>成果報告審查通過青年，青年署核發完成計畫參與證明書。</a:t>
            </a:r>
          </a:p>
        </p:txBody>
      </p:sp>
      <p:sp>
        <p:nvSpPr>
          <p:cNvPr id="57" name="文字方塊 56">
            <a:extLst>
              <a:ext uri="{FF2B5EF4-FFF2-40B4-BE49-F238E27FC236}">
                <a16:creationId xmlns:a16="http://schemas.microsoft.com/office/drawing/2014/main" id="{4A5E1726-0C7F-4588-A9EF-00596AA1F39F}"/>
              </a:ext>
            </a:extLst>
          </p:cNvPr>
          <p:cNvSpPr txBox="1"/>
          <p:nvPr/>
        </p:nvSpPr>
        <p:spPr>
          <a:xfrm>
            <a:off x="6918712" y="2583021"/>
            <a:ext cx="1732219" cy="408702"/>
          </a:xfrm>
          <a:prstGeom prst="rect">
            <a:avLst/>
          </a:prstGeom>
          <a:noFill/>
        </p:spPr>
        <p:txBody>
          <a:bodyPr wrap="square" rtlCol="0">
            <a:spAutoFit/>
          </a:bodyPr>
          <a:lstStyle/>
          <a:p>
            <a:pPr lvl="0" algn="just">
              <a:lnSpc>
                <a:spcPts val="2800"/>
              </a:lnSpc>
            </a:pPr>
            <a:r>
              <a:rPr lang="zh-TW" altLang="en-US" sz="1600" b="1" dirty="0">
                <a:solidFill>
                  <a:srgbClr val="C00000"/>
                </a:solidFill>
                <a:latin typeface="微軟正黑體" panose="020B0604030504040204" pitchFamily="34" charset="-120"/>
                <a:ea typeface="微軟正黑體" panose="020B0604030504040204" pitchFamily="34" charset="-120"/>
              </a:rPr>
              <a:t>執行期滿</a:t>
            </a:r>
            <a:r>
              <a:rPr lang="en-US" altLang="zh-TW" sz="1600" b="1" dirty="0">
                <a:solidFill>
                  <a:srgbClr val="C00000"/>
                </a:solidFill>
                <a:latin typeface="微軟正黑體" panose="020B0604030504040204" pitchFamily="34" charset="-120"/>
                <a:ea typeface="微軟正黑體" panose="020B0604030504040204" pitchFamily="34" charset="-120"/>
              </a:rPr>
              <a:t>1</a:t>
            </a:r>
            <a:r>
              <a:rPr lang="zh-TW" altLang="en-US" sz="1600" b="1" dirty="0">
                <a:solidFill>
                  <a:srgbClr val="C00000"/>
                </a:solidFill>
                <a:latin typeface="微軟正黑體" panose="020B0604030504040204" pitchFamily="34" charset="-120"/>
                <a:ea typeface="微軟正黑體" panose="020B0604030504040204" pitchFamily="34" charset="-120"/>
              </a:rPr>
              <a:t>個月內</a:t>
            </a:r>
          </a:p>
        </p:txBody>
      </p:sp>
      <p:sp>
        <p:nvSpPr>
          <p:cNvPr id="63" name="矩形 62">
            <a:extLst>
              <a:ext uri="{FF2B5EF4-FFF2-40B4-BE49-F238E27FC236}">
                <a16:creationId xmlns:a16="http://schemas.microsoft.com/office/drawing/2014/main" id="{DD47A51F-94A8-4E66-A12E-FDCE12CDBBB5}"/>
              </a:ext>
            </a:extLst>
          </p:cNvPr>
          <p:cNvSpPr/>
          <p:nvPr/>
        </p:nvSpPr>
        <p:spPr>
          <a:xfrm>
            <a:off x="474278" y="3033041"/>
            <a:ext cx="1630053" cy="1755595"/>
          </a:xfrm>
          <a:prstGeom prst="rect">
            <a:avLst/>
          </a:prstGeom>
          <a:solidFill>
            <a:srgbClr val="D0C8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5" name="矩形 64">
            <a:extLst>
              <a:ext uri="{FF2B5EF4-FFF2-40B4-BE49-F238E27FC236}">
                <a16:creationId xmlns:a16="http://schemas.microsoft.com/office/drawing/2014/main" id="{6F824598-3DD4-4B60-9C69-4D850FE155CF}"/>
              </a:ext>
            </a:extLst>
          </p:cNvPr>
          <p:cNvSpPr/>
          <p:nvPr/>
        </p:nvSpPr>
        <p:spPr>
          <a:xfrm>
            <a:off x="2647615" y="3033041"/>
            <a:ext cx="1630052" cy="1755595"/>
          </a:xfrm>
          <a:prstGeom prst="rect">
            <a:avLst/>
          </a:prstGeom>
          <a:solidFill>
            <a:srgbClr val="AC770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7" name="文字方塊 66">
            <a:extLst>
              <a:ext uri="{FF2B5EF4-FFF2-40B4-BE49-F238E27FC236}">
                <a16:creationId xmlns:a16="http://schemas.microsoft.com/office/drawing/2014/main" id="{7BA574BB-894B-4B59-AFC7-2BC3DFE93DA7}"/>
              </a:ext>
            </a:extLst>
          </p:cNvPr>
          <p:cNvSpPr txBox="1"/>
          <p:nvPr/>
        </p:nvSpPr>
        <p:spPr>
          <a:xfrm>
            <a:off x="4882832" y="2583021"/>
            <a:ext cx="1447013" cy="408702"/>
          </a:xfrm>
          <a:prstGeom prst="rect">
            <a:avLst/>
          </a:prstGeom>
          <a:noFill/>
        </p:spPr>
        <p:txBody>
          <a:bodyPr wrap="square" rtlCol="0">
            <a:spAutoFit/>
          </a:bodyPr>
          <a:lstStyle/>
          <a:p>
            <a:pPr lvl="0" algn="just">
              <a:lnSpc>
                <a:spcPts val="2800"/>
              </a:lnSpc>
            </a:pPr>
            <a:r>
              <a:rPr lang="zh-TW" altLang="en-US" sz="1600" b="1" dirty="0">
                <a:solidFill>
                  <a:srgbClr val="C00000"/>
                </a:solidFill>
                <a:latin typeface="微軟正黑體" panose="020B0604030504040204" pitchFamily="34" charset="-120"/>
                <a:ea typeface="微軟正黑體" panose="020B0604030504040204" pitchFamily="34" charset="-120"/>
              </a:rPr>
              <a:t>計畫執行期間</a:t>
            </a:r>
          </a:p>
        </p:txBody>
      </p:sp>
      <p:sp>
        <p:nvSpPr>
          <p:cNvPr id="68" name="文字方塊 67">
            <a:extLst>
              <a:ext uri="{FF2B5EF4-FFF2-40B4-BE49-F238E27FC236}">
                <a16:creationId xmlns:a16="http://schemas.microsoft.com/office/drawing/2014/main" id="{C8CB139F-521B-4AB0-94AF-3E2CC10F9989}"/>
              </a:ext>
            </a:extLst>
          </p:cNvPr>
          <p:cNvSpPr txBox="1"/>
          <p:nvPr/>
        </p:nvSpPr>
        <p:spPr>
          <a:xfrm>
            <a:off x="2913183" y="2597188"/>
            <a:ext cx="1052187" cy="408702"/>
          </a:xfrm>
          <a:prstGeom prst="rect">
            <a:avLst/>
          </a:prstGeom>
          <a:noFill/>
        </p:spPr>
        <p:txBody>
          <a:bodyPr wrap="square" rtlCol="0">
            <a:spAutoFit/>
          </a:bodyPr>
          <a:lstStyle/>
          <a:p>
            <a:pPr lvl="0" algn="ctr">
              <a:lnSpc>
                <a:spcPts val="2800"/>
              </a:lnSpc>
            </a:pPr>
            <a:r>
              <a:rPr lang="en-US" altLang="zh-TW" sz="1600" b="1" dirty="0">
                <a:solidFill>
                  <a:srgbClr val="C00000"/>
                </a:solidFill>
                <a:latin typeface="微軟正黑體" panose="020B0604030504040204" pitchFamily="34" charset="-120"/>
                <a:ea typeface="微軟正黑體" panose="020B0604030504040204" pitchFamily="34" charset="-120"/>
              </a:rPr>
              <a:t>7</a:t>
            </a:r>
            <a:r>
              <a:rPr lang="zh-TW" altLang="en-US" sz="1600" b="1" dirty="0">
                <a:solidFill>
                  <a:srgbClr val="C00000"/>
                </a:solidFill>
                <a:latin typeface="微軟正黑體" panose="020B0604030504040204" pitchFamily="34" charset="-120"/>
                <a:ea typeface="微軟正黑體" panose="020B0604030504040204" pitchFamily="34" charset="-120"/>
              </a:rPr>
              <a:t>月</a:t>
            </a:r>
          </a:p>
        </p:txBody>
      </p:sp>
      <p:sp>
        <p:nvSpPr>
          <p:cNvPr id="70" name="文字方塊 69">
            <a:extLst>
              <a:ext uri="{FF2B5EF4-FFF2-40B4-BE49-F238E27FC236}">
                <a16:creationId xmlns:a16="http://schemas.microsoft.com/office/drawing/2014/main" id="{99B837CA-C9A8-4ECD-81F3-1B7CD584B6E5}"/>
              </a:ext>
            </a:extLst>
          </p:cNvPr>
          <p:cNvSpPr txBox="1"/>
          <p:nvPr/>
        </p:nvSpPr>
        <p:spPr>
          <a:xfrm>
            <a:off x="488242" y="2600370"/>
            <a:ext cx="1630052" cy="408702"/>
          </a:xfrm>
          <a:prstGeom prst="rect">
            <a:avLst/>
          </a:prstGeom>
          <a:noFill/>
        </p:spPr>
        <p:txBody>
          <a:bodyPr wrap="square" rtlCol="0">
            <a:spAutoFit/>
          </a:bodyPr>
          <a:lstStyle/>
          <a:p>
            <a:pPr lvl="0" algn="ctr">
              <a:lnSpc>
                <a:spcPts val="2800"/>
              </a:lnSpc>
            </a:pPr>
            <a:r>
              <a:rPr lang="en-US" altLang="zh-TW" sz="1600" b="1" dirty="0">
                <a:solidFill>
                  <a:srgbClr val="C00000"/>
                </a:solidFill>
                <a:latin typeface="微軟正黑體" panose="020B0604030504040204" pitchFamily="34" charset="-120"/>
                <a:ea typeface="微軟正黑體" panose="020B0604030504040204" pitchFamily="34" charset="-120"/>
              </a:rPr>
              <a:t>3</a:t>
            </a:r>
            <a:r>
              <a:rPr lang="zh-TW" altLang="en-US" sz="1600" b="1" dirty="0">
                <a:solidFill>
                  <a:srgbClr val="C00000"/>
                </a:solidFill>
                <a:latin typeface="微軟正黑體" panose="020B0604030504040204" pitchFamily="34" charset="-120"/>
                <a:ea typeface="微軟正黑體" panose="020B0604030504040204" pitchFamily="34" charset="-120"/>
              </a:rPr>
              <a:t>月至</a:t>
            </a:r>
            <a:r>
              <a:rPr lang="en-US" altLang="zh-TW" sz="1600" b="1" dirty="0">
                <a:solidFill>
                  <a:srgbClr val="C00000"/>
                </a:solidFill>
                <a:latin typeface="微軟正黑體" panose="020B0604030504040204" pitchFamily="34" charset="-120"/>
                <a:ea typeface="微軟正黑體" panose="020B0604030504040204" pitchFamily="34" charset="-120"/>
              </a:rPr>
              <a:t>4</a:t>
            </a:r>
            <a:r>
              <a:rPr lang="zh-TW" altLang="en-US" sz="1600" b="1" dirty="0">
                <a:solidFill>
                  <a:srgbClr val="C00000"/>
                </a:solidFill>
                <a:latin typeface="微軟正黑體" panose="020B0604030504040204" pitchFamily="34" charset="-120"/>
                <a:ea typeface="微軟正黑體" panose="020B0604030504040204" pitchFamily="34" charset="-120"/>
              </a:rPr>
              <a:t>月</a:t>
            </a:r>
          </a:p>
        </p:txBody>
      </p:sp>
      <p:sp>
        <p:nvSpPr>
          <p:cNvPr id="72" name="矩形 71">
            <a:extLst>
              <a:ext uri="{FF2B5EF4-FFF2-40B4-BE49-F238E27FC236}">
                <a16:creationId xmlns:a16="http://schemas.microsoft.com/office/drawing/2014/main" id="{89898045-69DD-4CA1-8B22-68B1BA4B7F5D}"/>
              </a:ext>
            </a:extLst>
          </p:cNvPr>
          <p:cNvSpPr/>
          <p:nvPr/>
        </p:nvSpPr>
        <p:spPr>
          <a:xfrm>
            <a:off x="4802834" y="3019326"/>
            <a:ext cx="1630053" cy="1755595"/>
          </a:xfrm>
          <a:prstGeom prst="rect">
            <a:avLst/>
          </a:prstGeom>
          <a:solidFill>
            <a:srgbClr val="AF5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293F628E-E336-4337-B2ED-713220D829AB}"/>
              </a:ext>
            </a:extLst>
          </p:cNvPr>
          <p:cNvSpPr/>
          <p:nvPr/>
        </p:nvSpPr>
        <p:spPr>
          <a:xfrm>
            <a:off x="4843366" y="3097206"/>
            <a:ext cx="1549979" cy="1588127"/>
          </a:xfrm>
          <a:prstGeom prst="rect">
            <a:avLst/>
          </a:prstGeom>
        </p:spPr>
        <p:txBody>
          <a:bodyPr wrap="square">
            <a:spAutoFit/>
          </a:bodyPr>
          <a:lstStyle/>
          <a:p>
            <a:pPr algn="just" defTabSz="889000">
              <a:lnSpc>
                <a:spcPct val="90000"/>
              </a:lnSpc>
              <a:spcBef>
                <a:spcPct val="0"/>
              </a:spcBef>
              <a:spcAft>
                <a:spcPct val="35000"/>
              </a:spcAft>
            </a:pPr>
            <a:r>
              <a:rPr lang="zh-TW" altLang="zh-TW" dirty="0">
                <a:latin typeface="微軟正黑體" panose="020B0604030504040204" pitchFamily="34" charset="-120"/>
                <a:ea typeface="微軟正黑體" panose="020B0604030504040204" pitchFamily="34" charset="-120"/>
              </a:rPr>
              <a:t>如有變更</a:t>
            </a:r>
            <a:r>
              <a:rPr lang="zh-TW" altLang="en-US" dirty="0">
                <a:latin typeface="微軟正黑體" panose="020B0604030504040204" pitchFamily="34" charset="-120"/>
                <a:ea typeface="微軟正黑體" panose="020B0604030504040204" pitchFamily="34" charset="-120"/>
              </a:rPr>
              <a:t>需求</a:t>
            </a:r>
            <a:r>
              <a:rPr lang="zh-TW" altLang="zh-TW" dirty="0">
                <a:latin typeface="微軟正黑體" panose="020B0604030504040204" pitchFamily="34" charset="-120"/>
                <a:ea typeface="微軟正黑體" panose="020B0604030504040204" pitchFamily="34" charset="-120"/>
              </a:rPr>
              <a:t>，應通知青年署，</a:t>
            </a:r>
            <a:r>
              <a:rPr lang="zh-TW" altLang="en-US" dirty="0">
                <a:latin typeface="微軟正黑體" panose="020B0604030504040204" pitchFamily="34" charset="-120"/>
                <a:ea typeface="微軟正黑體" panose="020B0604030504040204" pitchFamily="34" charset="-120"/>
              </a:rPr>
              <a:t>提報委員</a:t>
            </a:r>
            <a:r>
              <a:rPr lang="zh-TW" altLang="zh-TW" dirty="0">
                <a:latin typeface="微軟正黑體" panose="020B0604030504040204" pitchFamily="34" charset="-120"/>
                <a:ea typeface="微軟正黑體" panose="020B0604030504040204" pitchFamily="34" charset="-120"/>
              </a:rPr>
              <a:t>審</a:t>
            </a:r>
            <a:r>
              <a:rPr lang="zh-HK" altLang="zh-TW" dirty="0">
                <a:latin typeface="微軟正黑體" panose="020B0604030504040204" pitchFamily="34" charset="-120"/>
                <a:ea typeface="微軟正黑體" panose="020B0604030504040204" pitchFamily="34" charset="-120"/>
              </a:rPr>
              <a:t>查</a:t>
            </a:r>
            <a:r>
              <a:rPr lang="zh-TW" altLang="zh-TW" dirty="0">
                <a:latin typeface="微軟正黑體" panose="020B0604030504040204" pitchFamily="34" charset="-120"/>
                <a:ea typeface="微軟正黑體" panose="020B0604030504040204" pitchFamily="34" charset="-120"/>
              </a:rPr>
              <a:t>，審查通過者方得變更</a:t>
            </a:r>
            <a:r>
              <a:rPr lang="zh-TW" altLang="en-US" dirty="0">
                <a:latin typeface="微軟正黑體" panose="020B0604030504040204" pitchFamily="34" charset="-120"/>
                <a:ea typeface="微軟正黑體" panose="020B0604030504040204" pitchFamily="34" charset="-120"/>
              </a:rPr>
              <a:t>。</a:t>
            </a:r>
          </a:p>
        </p:txBody>
      </p:sp>
      <p:sp>
        <p:nvSpPr>
          <p:cNvPr id="6" name="矩形 5">
            <a:extLst>
              <a:ext uri="{FF2B5EF4-FFF2-40B4-BE49-F238E27FC236}">
                <a16:creationId xmlns:a16="http://schemas.microsoft.com/office/drawing/2014/main" id="{06144C59-C05E-4E67-BD24-B2CEE4ECDC1B}"/>
              </a:ext>
            </a:extLst>
          </p:cNvPr>
          <p:cNvSpPr/>
          <p:nvPr/>
        </p:nvSpPr>
        <p:spPr>
          <a:xfrm>
            <a:off x="2681116" y="3122889"/>
            <a:ext cx="1589198" cy="1338828"/>
          </a:xfrm>
          <a:prstGeom prst="rect">
            <a:avLst/>
          </a:prstGeom>
        </p:spPr>
        <p:txBody>
          <a:bodyPr wrap="square">
            <a:spAutoFit/>
          </a:bodyPr>
          <a:lstStyle/>
          <a:p>
            <a:pPr algn="just" defTabSz="889000">
              <a:lnSpc>
                <a:spcPct val="90000"/>
              </a:lnSpc>
              <a:spcBef>
                <a:spcPct val="0"/>
              </a:spcBef>
              <a:spcAft>
                <a:spcPct val="35000"/>
              </a:spcAft>
            </a:pPr>
            <a:r>
              <a:rPr lang="zh-TW" altLang="en-US" dirty="0">
                <a:latin typeface="微軟正黑體" panose="020B0604030504040204" pitchFamily="34" charset="-120"/>
                <a:ea typeface="微軟正黑體" panose="020B0604030504040204" pitchFamily="34" charset="-120"/>
              </a:rPr>
              <a:t>審查通過青年，依照核定企劃內容，於</a:t>
            </a:r>
            <a:r>
              <a:rPr lang="en-US" altLang="zh-TW" dirty="0">
                <a:latin typeface="微軟正黑體" panose="020B0604030504040204" pitchFamily="34" charset="-120"/>
                <a:ea typeface="微軟正黑體" panose="020B0604030504040204" pitchFamily="34" charset="-120"/>
              </a:rPr>
              <a:t>8</a:t>
            </a:r>
            <a:r>
              <a:rPr lang="zh-TW" altLang="en-US" dirty="0">
                <a:latin typeface="微軟正黑體" panose="020B0604030504040204" pitchFamily="34" charset="-120"/>
                <a:ea typeface="微軟正黑體" panose="020B0604030504040204" pitchFamily="34" charset="-120"/>
              </a:rPr>
              <a:t>月</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日開始執行企劃。</a:t>
            </a:r>
          </a:p>
        </p:txBody>
      </p:sp>
      <p:sp>
        <p:nvSpPr>
          <p:cNvPr id="7" name="矩形 6">
            <a:extLst>
              <a:ext uri="{FF2B5EF4-FFF2-40B4-BE49-F238E27FC236}">
                <a16:creationId xmlns:a16="http://schemas.microsoft.com/office/drawing/2014/main" id="{3D907CE1-031C-4006-BDE0-E85C177FCAD8}"/>
              </a:ext>
            </a:extLst>
          </p:cNvPr>
          <p:cNvSpPr/>
          <p:nvPr/>
        </p:nvSpPr>
        <p:spPr>
          <a:xfrm>
            <a:off x="517629" y="3532123"/>
            <a:ext cx="1615771" cy="646331"/>
          </a:xfrm>
          <a:prstGeom prst="rect">
            <a:avLst/>
          </a:prstGeom>
        </p:spPr>
        <p:txBody>
          <a:bodyPr wrap="square">
            <a:spAutoFit/>
          </a:bodyPr>
          <a:lstStyle/>
          <a:p>
            <a:pPr algn="just"/>
            <a:r>
              <a:rPr lang="zh-TW" altLang="en-US" dirty="0">
                <a:latin typeface="微軟正黑體" panose="020B0604030504040204" pitchFamily="34" charset="-120"/>
                <a:ea typeface="微軟正黑體" panose="020B0604030504040204" pitchFamily="34" charset="-120"/>
              </a:rPr>
              <a:t>各校進行初審及推薦。</a:t>
            </a:r>
          </a:p>
        </p:txBody>
      </p:sp>
      <p:sp>
        <p:nvSpPr>
          <p:cNvPr id="41" name="矩形 40">
            <a:extLst>
              <a:ext uri="{FF2B5EF4-FFF2-40B4-BE49-F238E27FC236}">
                <a16:creationId xmlns:a16="http://schemas.microsoft.com/office/drawing/2014/main" id="{61A21A24-F24B-438C-A1EA-5970C82EEE52}"/>
              </a:ext>
            </a:extLst>
          </p:cNvPr>
          <p:cNvSpPr/>
          <p:nvPr/>
        </p:nvSpPr>
        <p:spPr>
          <a:xfrm>
            <a:off x="1566951" y="5890006"/>
            <a:ext cx="6367373" cy="603756"/>
          </a:xfrm>
          <a:prstGeom prst="rect">
            <a:avLst/>
          </a:prstGeom>
          <a:solidFill>
            <a:srgbClr val="AE8B4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3" name="矩形 22">
            <a:extLst>
              <a:ext uri="{FF2B5EF4-FFF2-40B4-BE49-F238E27FC236}">
                <a16:creationId xmlns:a16="http://schemas.microsoft.com/office/drawing/2014/main" id="{9C66BBD9-71AF-40A8-9F75-D55AFEEE919F}"/>
              </a:ext>
            </a:extLst>
          </p:cNvPr>
          <p:cNvSpPr/>
          <p:nvPr/>
        </p:nvSpPr>
        <p:spPr>
          <a:xfrm>
            <a:off x="1589278" y="5997603"/>
            <a:ext cx="6345046" cy="369332"/>
          </a:xfrm>
          <a:prstGeom prst="rect">
            <a:avLst/>
          </a:prstGeom>
        </p:spPr>
        <p:txBody>
          <a:bodyPr wrap="square">
            <a:spAutoFit/>
          </a:bodyPr>
          <a:lstStyle/>
          <a:p>
            <a:r>
              <a:rPr lang="zh-TW" altLang="en-US" dirty="0">
                <a:ea typeface="Adobe 繁黑體 Std B" panose="020B0700000000000000" pitchFamily="34" charset="-120"/>
              </a:rPr>
              <a:t>協助學校初審通過青年完善企劃書內容，以利提報複審。</a:t>
            </a:r>
            <a:endParaRPr lang="zh-TW" altLang="en-US" dirty="0"/>
          </a:p>
        </p:txBody>
      </p:sp>
      <p:sp>
        <p:nvSpPr>
          <p:cNvPr id="32" name="投影片編號版面配置區 2">
            <a:extLst>
              <a:ext uri="{FF2B5EF4-FFF2-40B4-BE49-F238E27FC236}">
                <a16:creationId xmlns:a16="http://schemas.microsoft.com/office/drawing/2014/main" id="{A256534B-9D08-4FF5-9A6D-AD733A92A4F3}"/>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C53CA5-A163-48C8-8987-BDB0A544DF6C}" type="slidenum">
              <a:rPr lang="zh-TW" altLang="en-US" smtClean="0"/>
              <a:pPr/>
              <a:t>25</a:t>
            </a:fld>
            <a:endParaRPr lang="zh-TW" altLang="en-US"/>
          </a:p>
        </p:txBody>
      </p:sp>
      <p:cxnSp>
        <p:nvCxnSpPr>
          <p:cNvPr id="3" name="直線接點 2">
            <a:extLst>
              <a:ext uri="{FF2B5EF4-FFF2-40B4-BE49-F238E27FC236}">
                <a16:creationId xmlns:a16="http://schemas.microsoft.com/office/drawing/2014/main" id="{E7D6811F-CF5D-489A-BCA5-A50769DBC402}"/>
              </a:ext>
            </a:extLst>
          </p:cNvPr>
          <p:cNvCxnSpPr>
            <a:cxnSpLocks/>
          </p:cNvCxnSpPr>
          <p:nvPr/>
        </p:nvCxnSpPr>
        <p:spPr>
          <a:xfrm>
            <a:off x="2368550" y="2597188"/>
            <a:ext cx="0" cy="2952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7" name="群組 36">
            <a:extLst>
              <a:ext uri="{FF2B5EF4-FFF2-40B4-BE49-F238E27FC236}">
                <a16:creationId xmlns:a16="http://schemas.microsoft.com/office/drawing/2014/main" id="{A5E3DA82-D995-49B3-923C-682510406B6E}"/>
              </a:ext>
            </a:extLst>
          </p:cNvPr>
          <p:cNvGrpSpPr/>
          <p:nvPr/>
        </p:nvGrpSpPr>
        <p:grpSpPr>
          <a:xfrm>
            <a:off x="1566951" y="5160819"/>
            <a:ext cx="1615771" cy="516081"/>
            <a:chOff x="54681" y="758363"/>
            <a:chExt cx="1868758" cy="528981"/>
          </a:xfrm>
          <a:solidFill>
            <a:srgbClr val="AE8B45"/>
          </a:solidFill>
        </p:grpSpPr>
        <p:sp>
          <p:nvSpPr>
            <p:cNvPr id="38" name="矩形: 圓角 37">
              <a:extLst>
                <a:ext uri="{FF2B5EF4-FFF2-40B4-BE49-F238E27FC236}">
                  <a16:creationId xmlns:a16="http://schemas.microsoft.com/office/drawing/2014/main" id="{57FF1393-05CF-40B5-8819-46D08BDF77B0}"/>
                </a:ext>
              </a:extLst>
            </p:cNvPr>
            <p:cNvSpPr/>
            <p:nvPr/>
          </p:nvSpPr>
          <p:spPr>
            <a:xfrm>
              <a:off x="54681" y="758363"/>
              <a:ext cx="1868758" cy="528981"/>
            </a:xfrm>
            <a:prstGeom prst="round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9" name="矩形: 圓角 4">
              <a:extLst>
                <a:ext uri="{FF2B5EF4-FFF2-40B4-BE49-F238E27FC236}">
                  <a16:creationId xmlns:a16="http://schemas.microsoft.com/office/drawing/2014/main" id="{DA7DEB3F-6C3E-435B-A51B-F9BC9C325812}"/>
                </a:ext>
              </a:extLst>
            </p:cNvPr>
            <p:cNvSpPr txBox="1"/>
            <p:nvPr/>
          </p:nvSpPr>
          <p:spPr>
            <a:xfrm>
              <a:off x="80504" y="784186"/>
              <a:ext cx="1817112" cy="47733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企劃輔導營</a:t>
              </a:r>
            </a:p>
          </p:txBody>
        </p:sp>
      </p:grpSp>
      <p:sp>
        <p:nvSpPr>
          <p:cNvPr id="40" name="文字方塊 39">
            <a:extLst>
              <a:ext uri="{FF2B5EF4-FFF2-40B4-BE49-F238E27FC236}">
                <a16:creationId xmlns:a16="http://schemas.microsoft.com/office/drawing/2014/main" id="{5837A6EF-DC26-4C5E-80EB-D92002B4CD0D}"/>
              </a:ext>
            </a:extLst>
          </p:cNvPr>
          <p:cNvSpPr txBox="1"/>
          <p:nvPr/>
        </p:nvSpPr>
        <p:spPr>
          <a:xfrm>
            <a:off x="3075498" y="5186012"/>
            <a:ext cx="1194816" cy="408702"/>
          </a:xfrm>
          <a:prstGeom prst="rect">
            <a:avLst/>
          </a:prstGeom>
          <a:noFill/>
        </p:spPr>
        <p:txBody>
          <a:bodyPr wrap="square" rtlCol="0">
            <a:spAutoFit/>
          </a:bodyPr>
          <a:lstStyle/>
          <a:p>
            <a:pPr lvl="0" algn="ctr">
              <a:lnSpc>
                <a:spcPts val="2800"/>
              </a:lnSpc>
            </a:pPr>
            <a:r>
              <a:rPr lang="en-US" altLang="zh-TW" sz="1600" b="1" dirty="0">
                <a:solidFill>
                  <a:srgbClr val="C00000"/>
                </a:solidFill>
                <a:latin typeface="微軟正黑體" panose="020B0604030504040204" pitchFamily="34" charset="-120"/>
                <a:ea typeface="微軟正黑體" panose="020B0604030504040204" pitchFamily="34" charset="-120"/>
              </a:rPr>
              <a:t>5</a:t>
            </a:r>
            <a:r>
              <a:rPr lang="zh-TW" altLang="en-US" sz="1600" b="1" dirty="0">
                <a:solidFill>
                  <a:srgbClr val="C00000"/>
                </a:solidFill>
                <a:latin typeface="微軟正黑體" panose="020B0604030504040204" pitchFamily="34" charset="-120"/>
                <a:ea typeface="微軟正黑體" panose="020B0604030504040204" pitchFamily="34" charset="-120"/>
              </a:rPr>
              <a:t>月至</a:t>
            </a:r>
            <a:r>
              <a:rPr lang="en-US" altLang="zh-TW" sz="1600" b="1" dirty="0">
                <a:solidFill>
                  <a:srgbClr val="C00000"/>
                </a:solidFill>
                <a:latin typeface="微軟正黑體" panose="020B0604030504040204" pitchFamily="34" charset="-120"/>
                <a:ea typeface="微軟正黑體" panose="020B0604030504040204" pitchFamily="34" charset="-120"/>
              </a:rPr>
              <a:t>6</a:t>
            </a:r>
            <a:r>
              <a:rPr lang="zh-TW" altLang="en-US" sz="1600" b="1" dirty="0">
                <a:solidFill>
                  <a:srgbClr val="C00000"/>
                </a:solidFill>
                <a:latin typeface="微軟正黑體" panose="020B0604030504040204" pitchFamily="34" charset="-120"/>
                <a:ea typeface="微軟正黑體" panose="020B0604030504040204" pitchFamily="34" charset="-120"/>
              </a:rPr>
              <a:t>月</a:t>
            </a:r>
          </a:p>
        </p:txBody>
      </p:sp>
    </p:spTree>
    <p:extLst>
      <p:ext uri="{BB962C8B-B14F-4D97-AF65-F5344CB8AC3E}">
        <p14:creationId xmlns:p14="http://schemas.microsoft.com/office/powerpoint/2010/main" val="2314847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7">
            <a:extLst>
              <a:ext uri="{FF2B5EF4-FFF2-40B4-BE49-F238E27FC236}">
                <a16:creationId xmlns:a16="http://schemas.microsoft.com/office/drawing/2014/main" id="{AA1E0C0B-C1C2-4375-9DF4-83F050E4EE36}"/>
              </a:ext>
            </a:extLst>
          </p:cNvPr>
          <p:cNvSpPr/>
          <p:nvPr/>
        </p:nvSpPr>
        <p:spPr>
          <a:xfrm>
            <a:off x="435428" y="442635"/>
            <a:ext cx="660301"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四</a:t>
            </a:r>
          </a:p>
        </p:txBody>
      </p:sp>
      <p:sp>
        <p:nvSpPr>
          <p:cNvPr id="5" name="手繪多邊形 8">
            <a:extLst>
              <a:ext uri="{FF2B5EF4-FFF2-40B4-BE49-F238E27FC236}">
                <a16:creationId xmlns:a16="http://schemas.microsoft.com/office/drawing/2014/main" id="{7B87ACEB-CD62-4DE8-AF9E-85F7F628CB04}"/>
              </a:ext>
            </a:extLst>
          </p:cNvPr>
          <p:cNvSpPr/>
          <p:nvPr/>
        </p:nvSpPr>
        <p:spPr>
          <a:xfrm>
            <a:off x="1127570" y="486909"/>
            <a:ext cx="5147724"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審查作業</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二</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企劃輔導營</a:t>
            </a:r>
            <a:endPar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sp>
        <p:nvSpPr>
          <p:cNvPr id="12" name="投影片編號版面配置區 11"/>
          <p:cNvSpPr>
            <a:spLocks noGrp="1"/>
          </p:cNvSpPr>
          <p:nvPr>
            <p:ph type="sldNum" sz="quarter" idx="12"/>
          </p:nvPr>
        </p:nvSpPr>
        <p:spPr/>
        <p:txBody>
          <a:bodyPr/>
          <a:lstStyle/>
          <a:p>
            <a:fld id="{D6C53CA5-A163-48C8-8987-BDB0A544DF6C}" type="slidenum">
              <a:rPr lang="zh-TW" altLang="en-US" smtClean="0"/>
              <a:t>26</a:t>
            </a:fld>
            <a:endParaRPr lang="zh-TW" altLang="en-US"/>
          </a:p>
        </p:txBody>
      </p:sp>
      <p:sp>
        <p:nvSpPr>
          <p:cNvPr id="14" name="Text Box 7">
            <a:extLst>
              <a:ext uri="{FF2B5EF4-FFF2-40B4-BE49-F238E27FC236}">
                <a16:creationId xmlns:a16="http://schemas.microsoft.com/office/drawing/2014/main" id="{D4A019F9-89DB-435B-99A8-5E0E7C1206C6}"/>
              </a:ext>
            </a:extLst>
          </p:cNvPr>
          <p:cNvSpPr txBox="1">
            <a:spLocks noChangeArrowheads="1"/>
          </p:cNvSpPr>
          <p:nvPr/>
        </p:nvSpPr>
        <p:spPr bwMode="gray">
          <a:xfrm>
            <a:off x="3828014" y="2266819"/>
            <a:ext cx="4687336" cy="2726067"/>
          </a:xfrm>
          <a:prstGeom prst="rect">
            <a:avLst/>
          </a:prstGeom>
          <a:noFill/>
          <a:ln w="9525" algn="ctr">
            <a:noFill/>
            <a:miter lim="800000"/>
            <a:headEnd/>
            <a:tailEnd/>
          </a:ln>
          <a:effectLst/>
        </p:spPr>
        <p:txBody>
          <a:bodyPr wrap="square">
            <a:spAutoFit/>
          </a:bodyPr>
          <a:lstStyle/>
          <a:p>
            <a:pPr marL="179388" indent="-179388" algn="just" eaLnBrk="0" hangingPunct="0">
              <a:lnSpc>
                <a:spcPts val="3500"/>
              </a:lnSpc>
              <a:defRPr/>
            </a:pPr>
            <a:r>
              <a:rPr lang="zh-TW" altLang="en-US" sz="12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en-US"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邀請學長姐分享執行企劃心路歷程</a:t>
            </a:r>
            <a:endParaRPr lang="en-US"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marL="179388" indent="-179388" algn="just" eaLnBrk="0" hangingPunct="0">
              <a:lnSpc>
                <a:spcPts val="3500"/>
              </a:lnSpc>
              <a:defRPr/>
            </a:pPr>
            <a:r>
              <a:rPr lang="zh-TW" altLang="en-US" sz="12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安排審查輔導</a:t>
            </a:r>
            <a:r>
              <a:rPr lang="zh-TW" altLang="en-US"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小組</a:t>
            </a:r>
            <a:r>
              <a:rPr lang="zh-TW"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委員與青年面對面研討企劃</a:t>
            </a:r>
            <a:r>
              <a:rPr lang="zh-TW" altLang="en-US"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內容</a:t>
            </a:r>
            <a:endParaRPr lang="en-US"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marL="179388" indent="-179388" algn="just" eaLnBrk="0" hangingPunct="0">
              <a:lnSpc>
                <a:spcPts val="3500"/>
              </a:lnSpc>
              <a:defRPr/>
            </a:pPr>
            <a:r>
              <a:rPr lang="zh-TW" altLang="en-US" sz="12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en-US"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提供青年體驗學習或教育學習問題諮詢</a:t>
            </a:r>
            <a:endParaRPr lang="en-US"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marL="179388" indent="-179388" algn="just" eaLnBrk="0" hangingPunct="0">
              <a:lnSpc>
                <a:spcPts val="3500"/>
              </a:lnSpc>
              <a:defRPr/>
            </a:pPr>
            <a:r>
              <a:rPr lang="zh-TW" altLang="en-US" sz="12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協助青年釐清體驗學習方向</a:t>
            </a:r>
            <a:endParaRPr lang="en-US"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marL="179388" indent="-179388" algn="just" eaLnBrk="0" hangingPunct="0">
              <a:lnSpc>
                <a:spcPts val="3500"/>
              </a:lnSpc>
              <a:defRPr/>
            </a:pPr>
            <a:r>
              <a:rPr lang="zh-TW" altLang="en-US" sz="12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輔導青年修正企劃</a:t>
            </a:r>
            <a:r>
              <a:rPr lang="zh-TW" altLang="en-US"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書</a:t>
            </a:r>
            <a:endParaRPr lang="en-US" altLang="zh-TW"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13" name="圖片 12">
            <a:extLst>
              <a:ext uri="{FF2B5EF4-FFF2-40B4-BE49-F238E27FC236}">
                <a16:creationId xmlns:a16="http://schemas.microsoft.com/office/drawing/2014/main" id="{9962B405-2BD4-41D7-AD60-CB286DA3FAF5}"/>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7740156" y="5581157"/>
            <a:ext cx="775194" cy="775194"/>
          </a:xfrm>
          <a:prstGeom prst="rect">
            <a:avLst/>
          </a:prstGeom>
        </p:spPr>
      </p:pic>
      <p:pic>
        <p:nvPicPr>
          <p:cNvPr id="11" name="內容版面配置區 10">
            <a:extLst>
              <a:ext uri="{FF2B5EF4-FFF2-40B4-BE49-F238E27FC236}">
                <a16:creationId xmlns:a16="http://schemas.microsoft.com/office/drawing/2014/main" id="{B63FBF1C-5086-4FCF-830C-66EBF9B5168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76475" y="1774263"/>
            <a:ext cx="2603489" cy="1951736"/>
          </a:xfrm>
        </p:spPr>
      </p:pic>
      <p:pic>
        <p:nvPicPr>
          <p:cNvPr id="16" name="圖片 15">
            <a:extLst>
              <a:ext uri="{FF2B5EF4-FFF2-40B4-BE49-F238E27FC236}">
                <a16:creationId xmlns:a16="http://schemas.microsoft.com/office/drawing/2014/main" id="{48786B14-ED12-4DD9-9917-393CAAE54F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476" y="4017018"/>
            <a:ext cx="2603488" cy="1951736"/>
          </a:xfrm>
          <a:prstGeom prst="rect">
            <a:avLst/>
          </a:prstGeom>
        </p:spPr>
      </p:pic>
    </p:spTree>
    <p:extLst>
      <p:ext uri="{BB962C8B-B14F-4D97-AF65-F5344CB8AC3E}">
        <p14:creationId xmlns:p14="http://schemas.microsoft.com/office/powerpoint/2010/main" val="3190331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圓角 49">
            <a:extLst>
              <a:ext uri="{FF2B5EF4-FFF2-40B4-BE49-F238E27FC236}">
                <a16:creationId xmlns:a16="http://schemas.microsoft.com/office/drawing/2014/main" id="{838FD145-6924-4EC2-A3EF-DFE2F495B173}"/>
              </a:ext>
            </a:extLst>
          </p:cNvPr>
          <p:cNvSpPr/>
          <p:nvPr/>
        </p:nvSpPr>
        <p:spPr>
          <a:xfrm flipH="1">
            <a:off x="347889" y="2509352"/>
            <a:ext cx="3073799" cy="1686440"/>
          </a:xfrm>
          <a:prstGeom prst="round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cxnSp>
        <p:nvCxnSpPr>
          <p:cNvPr id="41" name="直線接點 40">
            <a:extLst>
              <a:ext uri="{FF2B5EF4-FFF2-40B4-BE49-F238E27FC236}">
                <a16:creationId xmlns:a16="http://schemas.microsoft.com/office/drawing/2014/main" id="{5629EC64-3AB9-4CCB-928F-0E8F5840B79E}"/>
              </a:ext>
            </a:extLst>
          </p:cNvPr>
          <p:cNvCxnSpPr>
            <a:cxnSpLocks/>
          </p:cNvCxnSpPr>
          <p:nvPr/>
        </p:nvCxnSpPr>
        <p:spPr>
          <a:xfrm>
            <a:off x="5562932" y="2721437"/>
            <a:ext cx="409524" cy="0"/>
          </a:xfrm>
          <a:prstGeom prst="line">
            <a:avLst/>
          </a:prstGeom>
          <a:ln>
            <a:solidFill>
              <a:srgbClr val="A22E00"/>
            </a:solidFill>
          </a:ln>
        </p:spPr>
        <p:style>
          <a:lnRef idx="2">
            <a:schemeClr val="dk1"/>
          </a:lnRef>
          <a:fillRef idx="0">
            <a:schemeClr val="dk1"/>
          </a:fillRef>
          <a:effectRef idx="1">
            <a:schemeClr val="dk1"/>
          </a:effectRef>
          <a:fontRef idx="minor">
            <a:schemeClr val="tx1"/>
          </a:fontRef>
        </p:style>
      </p:cxnSp>
      <p:cxnSp>
        <p:nvCxnSpPr>
          <p:cNvPr id="43" name="直線接點 42">
            <a:extLst>
              <a:ext uri="{FF2B5EF4-FFF2-40B4-BE49-F238E27FC236}">
                <a16:creationId xmlns:a16="http://schemas.microsoft.com/office/drawing/2014/main" id="{A0CFAE03-CBEC-4F3D-8429-9C2CA96AD769}"/>
              </a:ext>
            </a:extLst>
          </p:cNvPr>
          <p:cNvCxnSpPr>
            <a:cxnSpLocks/>
          </p:cNvCxnSpPr>
          <p:nvPr/>
        </p:nvCxnSpPr>
        <p:spPr>
          <a:xfrm>
            <a:off x="5544287" y="4566799"/>
            <a:ext cx="377976" cy="569455"/>
          </a:xfrm>
          <a:prstGeom prst="line">
            <a:avLst/>
          </a:prstGeom>
          <a:ln>
            <a:solidFill>
              <a:srgbClr val="C55A11"/>
            </a:solidFill>
          </a:ln>
        </p:spPr>
        <p:style>
          <a:lnRef idx="2">
            <a:schemeClr val="dk1"/>
          </a:lnRef>
          <a:fillRef idx="0">
            <a:schemeClr val="dk1"/>
          </a:fillRef>
          <a:effectRef idx="1">
            <a:schemeClr val="dk1"/>
          </a:effectRef>
          <a:fontRef idx="minor">
            <a:schemeClr val="tx1"/>
          </a:fontRef>
        </p:style>
      </p:cxnSp>
      <p:cxnSp>
        <p:nvCxnSpPr>
          <p:cNvPr id="49" name="直線接點 48">
            <a:extLst>
              <a:ext uri="{FF2B5EF4-FFF2-40B4-BE49-F238E27FC236}">
                <a16:creationId xmlns:a16="http://schemas.microsoft.com/office/drawing/2014/main" id="{CCB78217-69E9-4A35-AD59-05DB9E4E7DCC}"/>
              </a:ext>
            </a:extLst>
          </p:cNvPr>
          <p:cNvCxnSpPr>
            <a:cxnSpLocks/>
          </p:cNvCxnSpPr>
          <p:nvPr/>
        </p:nvCxnSpPr>
        <p:spPr>
          <a:xfrm flipH="1">
            <a:off x="3409852" y="2708796"/>
            <a:ext cx="355170" cy="12641"/>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70" name="直線接點 69">
            <a:extLst>
              <a:ext uri="{FF2B5EF4-FFF2-40B4-BE49-F238E27FC236}">
                <a16:creationId xmlns:a16="http://schemas.microsoft.com/office/drawing/2014/main" id="{1DF6EB39-40DE-45EF-ADAC-E206294EDFDC}"/>
              </a:ext>
            </a:extLst>
          </p:cNvPr>
          <p:cNvCxnSpPr>
            <a:cxnSpLocks/>
          </p:cNvCxnSpPr>
          <p:nvPr/>
        </p:nvCxnSpPr>
        <p:spPr>
          <a:xfrm flipV="1">
            <a:off x="3482181" y="4708413"/>
            <a:ext cx="330578" cy="595169"/>
          </a:xfrm>
          <a:prstGeom prst="line">
            <a:avLst/>
          </a:prstGeom>
          <a:ln>
            <a:solidFill>
              <a:srgbClr val="203864"/>
            </a:solidFill>
          </a:ln>
        </p:spPr>
        <p:style>
          <a:lnRef idx="2">
            <a:schemeClr val="dk1"/>
          </a:lnRef>
          <a:fillRef idx="0">
            <a:schemeClr val="dk1"/>
          </a:fillRef>
          <a:effectRef idx="1">
            <a:schemeClr val="dk1"/>
          </a:effectRef>
          <a:fontRef idx="minor">
            <a:schemeClr val="tx1"/>
          </a:fontRef>
        </p:style>
      </p:cxnSp>
      <p:sp>
        <p:nvSpPr>
          <p:cNvPr id="74" name="矩形: 圓角 73">
            <a:extLst>
              <a:ext uri="{FF2B5EF4-FFF2-40B4-BE49-F238E27FC236}">
                <a16:creationId xmlns:a16="http://schemas.microsoft.com/office/drawing/2014/main" id="{126017E1-02B8-4FD0-B4CD-7975C6FBAB1B}"/>
              </a:ext>
            </a:extLst>
          </p:cNvPr>
          <p:cNvSpPr/>
          <p:nvPr/>
        </p:nvSpPr>
        <p:spPr>
          <a:xfrm>
            <a:off x="2432566" y="1162963"/>
            <a:ext cx="4278869" cy="513796"/>
          </a:xfrm>
          <a:prstGeom prst="roundRect">
            <a:avLst/>
          </a:prstGeom>
          <a:solidFill>
            <a:srgbClr val="DE0000"/>
          </a:solidFill>
          <a:ln>
            <a:solidFill>
              <a:srgbClr val="A22E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4" name="手繪多邊形 7">
            <a:extLst>
              <a:ext uri="{FF2B5EF4-FFF2-40B4-BE49-F238E27FC236}">
                <a16:creationId xmlns:a16="http://schemas.microsoft.com/office/drawing/2014/main" id="{AA1E0C0B-C1C2-4375-9DF4-83F050E4EE36}"/>
              </a:ext>
            </a:extLst>
          </p:cNvPr>
          <p:cNvSpPr/>
          <p:nvPr/>
        </p:nvSpPr>
        <p:spPr>
          <a:xfrm>
            <a:off x="435428" y="481284"/>
            <a:ext cx="654223"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五</a:t>
            </a:r>
          </a:p>
        </p:txBody>
      </p:sp>
      <p:sp>
        <p:nvSpPr>
          <p:cNvPr id="5" name="手繪多邊形 8">
            <a:extLst>
              <a:ext uri="{FF2B5EF4-FFF2-40B4-BE49-F238E27FC236}">
                <a16:creationId xmlns:a16="http://schemas.microsoft.com/office/drawing/2014/main" id="{7B87ACEB-CD62-4DE8-AF9E-85F7F628CB04}"/>
              </a:ext>
            </a:extLst>
          </p:cNvPr>
          <p:cNvSpPr/>
          <p:nvPr/>
        </p:nvSpPr>
        <p:spPr>
          <a:xfrm>
            <a:off x="1089652" y="513115"/>
            <a:ext cx="5368298"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參與青年配套措施與資源</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一</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endPar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sp>
        <p:nvSpPr>
          <p:cNvPr id="19" name="投影片編號版面配置區 18"/>
          <p:cNvSpPr>
            <a:spLocks noGrp="1"/>
          </p:cNvSpPr>
          <p:nvPr>
            <p:ph type="sldNum" sz="quarter" idx="12"/>
          </p:nvPr>
        </p:nvSpPr>
        <p:spPr/>
        <p:txBody>
          <a:bodyPr/>
          <a:lstStyle/>
          <a:p>
            <a:fld id="{D6C53CA5-A163-48C8-8987-BDB0A544DF6C}" type="slidenum">
              <a:rPr lang="zh-TW" altLang="en-US" smtClean="0"/>
              <a:t>27</a:t>
            </a:fld>
            <a:endParaRPr lang="zh-TW" altLang="en-US"/>
          </a:p>
        </p:txBody>
      </p:sp>
      <p:grpSp>
        <p:nvGrpSpPr>
          <p:cNvPr id="14" name="群組 13">
            <a:extLst>
              <a:ext uri="{FF2B5EF4-FFF2-40B4-BE49-F238E27FC236}">
                <a16:creationId xmlns:a16="http://schemas.microsoft.com/office/drawing/2014/main" id="{6CFC8564-0B23-42F2-B203-04EE5AB3FB12}"/>
              </a:ext>
            </a:extLst>
          </p:cNvPr>
          <p:cNvGrpSpPr/>
          <p:nvPr/>
        </p:nvGrpSpPr>
        <p:grpSpPr>
          <a:xfrm rot="331111">
            <a:off x="3462563" y="2400745"/>
            <a:ext cx="2426828" cy="2482911"/>
            <a:chOff x="3434686" y="2694042"/>
            <a:chExt cx="2426828" cy="2482911"/>
          </a:xfrm>
        </p:grpSpPr>
        <p:pic>
          <p:nvPicPr>
            <p:cNvPr id="24" name="Picture 2">
              <a:extLst>
                <a:ext uri="{FF2B5EF4-FFF2-40B4-BE49-F238E27FC236}">
                  <a16:creationId xmlns:a16="http://schemas.microsoft.com/office/drawing/2014/main" id="{C1AC46A1-90D8-4B72-B5FF-7FE887327F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34686" y="2707059"/>
              <a:ext cx="2386768" cy="2469894"/>
            </a:xfrm>
            <a:prstGeom prst="rect">
              <a:avLst/>
            </a:prstGeom>
          </p:spPr>
        </p:pic>
        <p:grpSp>
          <p:nvGrpSpPr>
            <p:cNvPr id="25" name="Group 9">
              <a:extLst>
                <a:ext uri="{FF2B5EF4-FFF2-40B4-BE49-F238E27FC236}">
                  <a16:creationId xmlns:a16="http://schemas.microsoft.com/office/drawing/2014/main" id="{51D6B9AC-5105-461D-8C63-BFE7A1B028D0}"/>
                </a:ext>
              </a:extLst>
            </p:cNvPr>
            <p:cNvGrpSpPr>
              <a:grpSpLocks noChangeAspect="1"/>
            </p:cNvGrpSpPr>
            <p:nvPr/>
          </p:nvGrpSpPr>
          <p:grpSpPr>
            <a:xfrm>
              <a:off x="5320998" y="4398579"/>
              <a:ext cx="540516" cy="541103"/>
              <a:chOff x="348412" y="18517221"/>
              <a:chExt cx="4564697" cy="4605847"/>
            </a:xfrm>
          </p:grpSpPr>
          <p:sp>
            <p:nvSpPr>
              <p:cNvPr id="40" name="Freeform 10">
                <a:extLst>
                  <a:ext uri="{FF2B5EF4-FFF2-40B4-BE49-F238E27FC236}">
                    <a16:creationId xmlns:a16="http://schemas.microsoft.com/office/drawing/2014/main" id="{6831DF5D-7FDF-430A-9F40-B73CAD57EC3B}"/>
                  </a:ext>
                </a:extLst>
              </p:cNvPr>
              <p:cNvSpPr>
                <a:spLocks noChangeAspect="1"/>
              </p:cNvSpPr>
              <p:nvPr/>
            </p:nvSpPr>
            <p:spPr>
              <a:xfrm>
                <a:off x="348412" y="18517221"/>
                <a:ext cx="4564697" cy="4605847"/>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3A671"/>
              </a:solidFill>
              <a:ln>
                <a:noFill/>
              </a:ln>
            </p:spPr>
            <p:style>
              <a:lnRef idx="2">
                <a:schemeClr val="accent5"/>
              </a:lnRef>
              <a:fillRef idx="1">
                <a:schemeClr val="lt1"/>
              </a:fillRef>
              <a:effectRef idx="0">
                <a:schemeClr val="accent5"/>
              </a:effectRef>
              <a:fontRef idx="minor">
                <a:schemeClr val="dk1"/>
              </a:fontRef>
            </p:style>
          </p:sp>
        </p:grpSp>
        <p:grpSp>
          <p:nvGrpSpPr>
            <p:cNvPr id="26" name="Group 9">
              <a:extLst>
                <a:ext uri="{FF2B5EF4-FFF2-40B4-BE49-F238E27FC236}">
                  <a16:creationId xmlns:a16="http://schemas.microsoft.com/office/drawing/2014/main" id="{AA1F537C-09A3-40CE-A3F6-1D3C622C357F}"/>
                </a:ext>
              </a:extLst>
            </p:cNvPr>
            <p:cNvGrpSpPr>
              <a:grpSpLocks noChangeAspect="1"/>
            </p:cNvGrpSpPr>
            <p:nvPr/>
          </p:nvGrpSpPr>
          <p:grpSpPr>
            <a:xfrm>
              <a:off x="5035766" y="2694042"/>
              <a:ext cx="540516" cy="555082"/>
              <a:chOff x="7091540" y="7956564"/>
              <a:chExt cx="4564697" cy="4724836"/>
            </a:xfrm>
          </p:grpSpPr>
          <p:sp>
            <p:nvSpPr>
              <p:cNvPr id="39" name="Freeform 10">
                <a:extLst>
                  <a:ext uri="{FF2B5EF4-FFF2-40B4-BE49-F238E27FC236}">
                    <a16:creationId xmlns:a16="http://schemas.microsoft.com/office/drawing/2014/main" id="{4DA7EE9C-6245-473B-8A2D-00DC9E28C558}"/>
                  </a:ext>
                </a:extLst>
              </p:cNvPr>
              <p:cNvSpPr>
                <a:spLocks noChangeAspect="1"/>
              </p:cNvSpPr>
              <p:nvPr/>
            </p:nvSpPr>
            <p:spPr>
              <a:xfrm>
                <a:off x="7091540" y="7956564"/>
                <a:ext cx="4564697" cy="472483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9696"/>
              </a:solidFill>
              <a:ln>
                <a:noFill/>
              </a:ln>
            </p:spPr>
            <p:style>
              <a:lnRef idx="2">
                <a:schemeClr val="accent5"/>
              </a:lnRef>
              <a:fillRef idx="1">
                <a:schemeClr val="lt1"/>
              </a:fillRef>
              <a:effectRef idx="0">
                <a:schemeClr val="accent5"/>
              </a:effectRef>
              <a:fontRef idx="minor">
                <a:schemeClr val="dk1"/>
              </a:fontRef>
            </p:style>
          </p:sp>
        </p:grpSp>
        <p:grpSp>
          <p:nvGrpSpPr>
            <p:cNvPr id="31" name="Group 9">
              <a:extLst>
                <a:ext uri="{FF2B5EF4-FFF2-40B4-BE49-F238E27FC236}">
                  <a16:creationId xmlns:a16="http://schemas.microsoft.com/office/drawing/2014/main" id="{1833364B-A55D-4DF0-BA9E-2138D3DEC26C}"/>
                </a:ext>
              </a:extLst>
            </p:cNvPr>
            <p:cNvGrpSpPr>
              <a:grpSpLocks noChangeAspect="1"/>
            </p:cNvGrpSpPr>
            <p:nvPr/>
          </p:nvGrpSpPr>
          <p:grpSpPr>
            <a:xfrm>
              <a:off x="3718431" y="4555489"/>
              <a:ext cx="540516" cy="541103"/>
              <a:chOff x="5449069" y="685189"/>
              <a:chExt cx="4564697" cy="4605847"/>
            </a:xfrm>
          </p:grpSpPr>
          <p:sp>
            <p:nvSpPr>
              <p:cNvPr id="34" name="Freeform 10">
                <a:extLst>
                  <a:ext uri="{FF2B5EF4-FFF2-40B4-BE49-F238E27FC236}">
                    <a16:creationId xmlns:a16="http://schemas.microsoft.com/office/drawing/2014/main" id="{1C2BC241-66C7-40E5-99EC-3DEDFBA92DD6}"/>
                  </a:ext>
                </a:extLst>
              </p:cNvPr>
              <p:cNvSpPr>
                <a:spLocks noChangeAspect="1"/>
              </p:cNvSpPr>
              <p:nvPr/>
            </p:nvSpPr>
            <p:spPr>
              <a:xfrm>
                <a:off x="5449069" y="685189"/>
                <a:ext cx="4564697" cy="4605847"/>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0ABDC"/>
              </a:solidFill>
              <a:ln>
                <a:noFill/>
              </a:ln>
            </p:spPr>
            <p:style>
              <a:lnRef idx="2">
                <a:schemeClr val="accent5"/>
              </a:lnRef>
              <a:fillRef idx="1">
                <a:schemeClr val="lt1"/>
              </a:fillRef>
              <a:effectRef idx="0">
                <a:schemeClr val="accent5"/>
              </a:effectRef>
              <a:fontRef idx="minor">
                <a:schemeClr val="dk1"/>
              </a:fontRef>
            </p:style>
          </p:sp>
        </p:grpSp>
        <p:grpSp>
          <p:nvGrpSpPr>
            <p:cNvPr id="32" name="Group 9">
              <a:extLst>
                <a:ext uri="{FF2B5EF4-FFF2-40B4-BE49-F238E27FC236}">
                  <a16:creationId xmlns:a16="http://schemas.microsoft.com/office/drawing/2014/main" id="{ACB46CAA-8495-40BC-A1E6-8EF8ED460DAD}"/>
                </a:ext>
              </a:extLst>
            </p:cNvPr>
            <p:cNvGrpSpPr>
              <a:grpSpLocks noChangeAspect="1"/>
            </p:cNvGrpSpPr>
            <p:nvPr/>
          </p:nvGrpSpPr>
          <p:grpSpPr>
            <a:xfrm>
              <a:off x="3540304" y="2877417"/>
              <a:ext cx="540000" cy="541103"/>
              <a:chOff x="7565369" y="-3455959"/>
              <a:chExt cx="4560338" cy="4605847"/>
            </a:xfrm>
          </p:grpSpPr>
          <p:sp>
            <p:nvSpPr>
              <p:cNvPr id="33" name="Freeform 10">
                <a:extLst>
                  <a:ext uri="{FF2B5EF4-FFF2-40B4-BE49-F238E27FC236}">
                    <a16:creationId xmlns:a16="http://schemas.microsoft.com/office/drawing/2014/main" id="{7B6EA4E1-598B-4306-97AE-4E2C7E84C1CB}"/>
                  </a:ext>
                </a:extLst>
              </p:cNvPr>
              <p:cNvSpPr>
                <a:spLocks/>
              </p:cNvSpPr>
              <p:nvPr/>
            </p:nvSpPr>
            <p:spPr>
              <a:xfrm>
                <a:off x="7565369" y="-3455959"/>
                <a:ext cx="4560338" cy="4605847"/>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C8FDD"/>
              </a:solidFill>
              <a:ln>
                <a:noFill/>
              </a:ln>
            </p:spPr>
            <p:style>
              <a:lnRef idx="2">
                <a:schemeClr val="accent5"/>
              </a:lnRef>
              <a:fillRef idx="1">
                <a:schemeClr val="lt1"/>
              </a:fillRef>
              <a:effectRef idx="0">
                <a:schemeClr val="accent5"/>
              </a:effectRef>
              <a:fontRef idx="minor">
                <a:schemeClr val="dk1"/>
              </a:fontRef>
            </p:style>
          </p:sp>
        </p:grpSp>
      </p:grpSp>
      <p:sp>
        <p:nvSpPr>
          <p:cNvPr id="42" name="矩形: 圓角 41">
            <a:extLst>
              <a:ext uri="{FF2B5EF4-FFF2-40B4-BE49-F238E27FC236}">
                <a16:creationId xmlns:a16="http://schemas.microsoft.com/office/drawing/2014/main" id="{587D4FD9-C3BB-4918-9F7E-51FA0D7DEE39}"/>
              </a:ext>
            </a:extLst>
          </p:cNvPr>
          <p:cNvSpPr/>
          <p:nvPr/>
        </p:nvSpPr>
        <p:spPr>
          <a:xfrm>
            <a:off x="5932712" y="2512247"/>
            <a:ext cx="2897189" cy="1621212"/>
          </a:xfrm>
          <a:prstGeom prst="roundRect">
            <a:avLst/>
          </a:prstGeom>
          <a:ln>
            <a:solidFill>
              <a:srgbClr val="A22E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C518902D-77B3-4204-9BB5-AA0699DFFFFD}"/>
              </a:ext>
            </a:extLst>
          </p:cNvPr>
          <p:cNvSpPr/>
          <p:nvPr/>
        </p:nvSpPr>
        <p:spPr>
          <a:xfrm>
            <a:off x="6047771" y="2699758"/>
            <a:ext cx="2748339" cy="985783"/>
          </a:xfrm>
          <a:prstGeom prst="rect">
            <a:avLst/>
          </a:prstGeom>
        </p:spPr>
        <p:txBody>
          <a:bodyPr wrap="square">
            <a:spAutoFit/>
          </a:bodyPr>
          <a:lstStyle/>
          <a:p>
            <a:pPr algn="just">
              <a:lnSpc>
                <a:spcPts val="2400"/>
              </a:lnSpc>
            </a:pPr>
            <a:r>
              <a:rPr lang="en-US" altLang="zh-TW" sz="1600" kern="0" dirty="0">
                <a:solidFill>
                  <a:sysClr val="windowText" lastClr="000000"/>
                </a:solidFill>
                <a:latin typeface="微軟正黑體" panose="020B0604030504040204" pitchFamily="34" charset="-120"/>
                <a:ea typeface="微軟正黑體" panose="020B0604030504040204" pitchFamily="34" charset="-120"/>
              </a:rPr>
              <a:t>18</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至</a:t>
            </a:r>
            <a:r>
              <a:rPr lang="en-US" altLang="zh-TW" sz="1600" kern="0" dirty="0">
                <a:solidFill>
                  <a:sysClr val="windowText" lastClr="000000"/>
                </a:solidFill>
                <a:latin typeface="微軟正黑體" panose="020B0604030504040204" pitchFamily="34" charset="-120"/>
                <a:ea typeface="微軟正黑體" panose="020B0604030504040204" pitchFamily="34" charset="-120"/>
              </a:rPr>
              <a:t>35</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歲於海外國家志願服務</a:t>
            </a:r>
            <a:r>
              <a:rPr lang="en-US" altLang="zh-TW" sz="1600" kern="0" dirty="0">
                <a:solidFill>
                  <a:sysClr val="windowText" lastClr="000000"/>
                </a:solidFill>
                <a:latin typeface="微軟正黑體" panose="020B0604030504040204" pitchFamily="34" charset="-120"/>
                <a:ea typeface="微軟正黑體" panose="020B0604030504040204" pitchFamily="34" charset="-120"/>
              </a:rPr>
              <a:t>3</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個月以上，每案最高補助額度為新臺幣</a:t>
            </a:r>
            <a:r>
              <a:rPr lang="en-US" altLang="zh-TW" sz="1600" kern="0" dirty="0">
                <a:solidFill>
                  <a:sysClr val="windowText" lastClr="000000"/>
                </a:solidFill>
                <a:latin typeface="微軟正黑體" panose="020B0604030504040204" pitchFamily="34" charset="-120"/>
                <a:ea typeface="微軟正黑體" panose="020B0604030504040204" pitchFamily="34" charset="-120"/>
              </a:rPr>
              <a:t>18</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萬元。</a:t>
            </a:r>
            <a:endParaRPr lang="zh-TW" altLang="en-US" sz="1600" dirty="0">
              <a:latin typeface="微軟正黑體" panose="020B0604030504040204" pitchFamily="34" charset="-120"/>
              <a:ea typeface="微軟正黑體" panose="020B0604030504040204" pitchFamily="34" charset="-120"/>
            </a:endParaRPr>
          </a:p>
        </p:txBody>
      </p:sp>
      <p:sp>
        <p:nvSpPr>
          <p:cNvPr id="54" name="矩形 53">
            <a:extLst>
              <a:ext uri="{FF2B5EF4-FFF2-40B4-BE49-F238E27FC236}">
                <a16:creationId xmlns:a16="http://schemas.microsoft.com/office/drawing/2014/main" id="{3623367A-73C6-4188-85AF-245159A1A1BC}"/>
              </a:ext>
            </a:extLst>
          </p:cNvPr>
          <p:cNvSpPr/>
          <p:nvPr/>
        </p:nvSpPr>
        <p:spPr>
          <a:xfrm>
            <a:off x="2432566" y="1247056"/>
            <a:ext cx="4278868" cy="369332"/>
          </a:xfrm>
          <a:prstGeom prst="rect">
            <a:avLst/>
          </a:prstGeom>
        </p:spPr>
        <p:txBody>
          <a:bodyPr wrap="square">
            <a:spAutoFit/>
          </a:bodyPr>
          <a:lstStyle/>
          <a:p>
            <a:pPr algn="ctr" eaLnBrk="0" hangingPunct="0">
              <a:defRPr/>
            </a:pPr>
            <a:r>
              <a:rPr lang="zh-TW" altLang="en-US" b="1" dirty="0">
                <a:solidFill>
                  <a:schemeClr val="bg1"/>
                </a:solidFill>
                <a:latin typeface="微軟正黑體" panose="020B0604030504040204" pitchFamily="34" charset="-120"/>
                <a:ea typeface="微軟正黑體" panose="020B0604030504040204" pitchFamily="34" charset="-120"/>
              </a:rPr>
              <a:t>可結合相關計畫申請經費補助</a:t>
            </a:r>
            <a:endParaRPr lang="en-US" altLang="zh-CN" sz="2400" b="1" dirty="0">
              <a:solidFill>
                <a:schemeClr val="bg1"/>
              </a:solidFill>
              <a:latin typeface="微軟正黑體" panose="020B0604030504040204" pitchFamily="34" charset="-120"/>
              <a:ea typeface="微軟正黑體" panose="020B0604030504040204" pitchFamily="34" charset="-120"/>
            </a:endParaRPr>
          </a:p>
        </p:txBody>
      </p:sp>
      <p:sp>
        <p:nvSpPr>
          <p:cNvPr id="44" name="矩形: 圓角 43">
            <a:extLst>
              <a:ext uri="{FF2B5EF4-FFF2-40B4-BE49-F238E27FC236}">
                <a16:creationId xmlns:a16="http://schemas.microsoft.com/office/drawing/2014/main" id="{9FD65606-5605-4FF4-AA11-34D73A1F5953}"/>
              </a:ext>
            </a:extLst>
          </p:cNvPr>
          <p:cNvSpPr/>
          <p:nvPr/>
        </p:nvSpPr>
        <p:spPr>
          <a:xfrm>
            <a:off x="5880719" y="4653203"/>
            <a:ext cx="2953414" cy="1439999"/>
          </a:xfrm>
          <a:prstGeom prst="roundRect">
            <a:avLst/>
          </a:prstGeom>
          <a:ln>
            <a:solidFill>
              <a:srgbClr val="C55A1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dirty="0"/>
          </a:p>
        </p:txBody>
      </p:sp>
      <p:sp>
        <p:nvSpPr>
          <p:cNvPr id="58" name="矩形 57">
            <a:extLst>
              <a:ext uri="{FF2B5EF4-FFF2-40B4-BE49-F238E27FC236}">
                <a16:creationId xmlns:a16="http://schemas.microsoft.com/office/drawing/2014/main" id="{6A9FFE86-646E-41A9-BA60-49AFB12BA05A}"/>
              </a:ext>
            </a:extLst>
          </p:cNvPr>
          <p:cNvSpPr/>
          <p:nvPr/>
        </p:nvSpPr>
        <p:spPr>
          <a:xfrm>
            <a:off x="6364621" y="2069328"/>
            <a:ext cx="2195693" cy="369332"/>
          </a:xfrm>
          <a:prstGeom prst="rect">
            <a:avLst/>
          </a:prstGeom>
        </p:spPr>
        <p:txBody>
          <a:bodyPr wrap="square">
            <a:spAutoFit/>
          </a:bodyPr>
          <a:lstStyle/>
          <a:p>
            <a:pPr algn="just"/>
            <a:r>
              <a:rPr lang="zh-TW" altLang="en-US" b="1" kern="0" dirty="0">
                <a:solidFill>
                  <a:sysClr val="windowText" lastClr="000000"/>
                </a:solidFill>
                <a:ea typeface="微軟正黑體" panose="020B0604030504040204" pitchFamily="34" charset="-120"/>
              </a:rPr>
              <a:t>海外長期志工計畫</a:t>
            </a:r>
            <a:endParaRPr lang="zh-TW" altLang="en-US" b="1" dirty="0"/>
          </a:p>
        </p:txBody>
      </p:sp>
      <p:sp>
        <p:nvSpPr>
          <p:cNvPr id="60" name="矩形 59">
            <a:extLst>
              <a:ext uri="{FF2B5EF4-FFF2-40B4-BE49-F238E27FC236}">
                <a16:creationId xmlns:a16="http://schemas.microsoft.com/office/drawing/2014/main" id="{B8E70A9D-88E1-41DF-8D33-3FAFBB92F262}"/>
              </a:ext>
            </a:extLst>
          </p:cNvPr>
          <p:cNvSpPr/>
          <p:nvPr/>
        </p:nvSpPr>
        <p:spPr>
          <a:xfrm>
            <a:off x="5236703" y="2528167"/>
            <a:ext cx="365660" cy="400110"/>
          </a:xfrm>
          <a:prstGeom prst="rect">
            <a:avLst/>
          </a:prstGeom>
        </p:spPr>
        <p:txBody>
          <a:bodyPr wrap="square">
            <a:spAutoFit/>
          </a:bodyPr>
          <a:lstStyle/>
          <a:p>
            <a:pPr algn="ctr"/>
            <a:r>
              <a:rPr lang="en-US" altLang="zh-TW" sz="2000" kern="0" dirty="0">
                <a:solidFill>
                  <a:schemeClr val="bg1"/>
                </a:solidFill>
                <a:latin typeface="微軟正黑體" panose="020B0604030504040204" pitchFamily="34" charset="-120"/>
                <a:ea typeface="微軟正黑體" panose="020B0604030504040204" pitchFamily="34" charset="-120"/>
              </a:rPr>
              <a:t>1</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
        <p:nvSpPr>
          <p:cNvPr id="48" name="矩形: 圓角 47">
            <a:extLst>
              <a:ext uri="{FF2B5EF4-FFF2-40B4-BE49-F238E27FC236}">
                <a16:creationId xmlns:a16="http://schemas.microsoft.com/office/drawing/2014/main" id="{E8248E30-89AC-4BD7-B37B-D205D323DBBA}"/>
              </a:ext>
            </a:extLst>
          </p:cNvPr>
          <p:cNvSpPr/>
          <p:nvPr/>
        </p:nvSpPr>
        <p:spPr>
          <a:xfrm flipH="1">
            <a:off x="1010737" y="4953644"/>
            <a:ext cx="3093967" cy="1440000"/>
          </a:xfrm>
          <a:prstGeom prst="roundRect">
            <a:avLst/>
          </a:prstGeom>
          <a:ln>
            <a:solidFill>
              <a:srgbClr val="20386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68" name="矩形 67">
            <a:extLst>
              <a:ext uri="{FF2B5EF4-FFF2-40B4-BE49-F238E27FC236}">
                <a16:creationId xmlns:a16="http://schemas.microsoft.com/office/drawing/2014/main" id="{B3D610AD-CB3C-4E28-A72B-ED5FF9256D9E}"/>
              </a:ext>
            </a:extLst>
          </p:cNvPr>
          <p:cNvSpPr/>
          <p:nvPr/>
        </p:nvSpPr>
        <p:spPr>
          <a:xfrm rot="10800000" flipV="1">
            <a:off x="5403359" y="4273195"/>
            <a:ext cx="281701" cy="400110"/>
          </a:xfrm>
          <a:prstGeom prst="rect">
            <a:avLst/>
          </a:prstGeom>
        </p:spPr>
        <p:txBody>
          <a:bodyPr wrap="square">
            <a:spAutoFit/>
          </a:bodyPr>
          <a:lstStyle/>
          <a:p>
            <a:pPr algn="ctr"/>
            <a:r>
              <a:rPr lang="en-US" altLang="zh-TW" sz="2000" kern="0" dirty="0">
                <a:solidFill>
                  <a:schemeClr val="bg1"/>
                </a:solidFill>
                <a:latin typeface="微軟正黑體" panose="020B0604030504040204" pitchFamily="34" charset="-120"/>
                <a:ea typeface="微軟正黑體" panose="020B0604030504040204" pitchFamily="34" charset="-120"/>
              </a:rPr>
              <a:t>2</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B6EDBF8E-CE10-4E8B-B0C9-74C707262A57}"/>
              </a:ext>
            </a:extLst>
          </p:cNvPr>
          <p:cNvSpPr/>
          <p:nvPr/>
        </p:nvSpPr>
        <p:spPr>
          <a:xfrm>
            <a:off x="6347085" y="3535266"/>
            <a:ext cx="2270173" cy="423449"/>
          </a:xfrm>
          <a:prstGeom prst="rect">
            <a:avLst/>
          </a:prstGeom>
        </p:spPr>
        <p:txBody>
          <a:bodyPr wrap="none">
            <a:spAutoFit/>
          </a:bodyPr>
          <a:lstStyle/>
          <a:p>
            <a:pPr marL="179388" indent="-179388" algn="just">
              <a:lnSpc>
                <a:spcPct val="150000"/>
              </a:lnSpc>
              <a:spcBef>
                <a:spcPts val="0"/>
              </a:spcBef>
              <a:buClrTx/>
              <a:buSzTx/>
              <a:buNone/>
            </a:pPr>
            <a:r>
              <a:rPr lang="en-US" altLang="zh-TW" sz="1600" kern="0" dirty="0">
                <a:solidFill>
                  <a:sysClr val="windowText" lastClr="000000"/>
                </a:solidFill>
                <a:ea typeface="微軟正黑體" panose="020B0604030504040204" pitchFamily="34" charset="-120"/>
                <a:hlinkClick r:id="rId4"/>
              </a:rPr>
              <a:t>https://yopc.yda.gov.tw/</a:t>
            </a:r>
            <a:endParaRPr lang="en-US" altLang="zh-TW" sz="1600" kern="0" dirty="0">
              <a:solidFill>
                <a:sysClr val="windowText" lastClr="000000"/>
              </a:solidFill>
              <a:ea typeface="微軟正黑體" panose="020B0604030504040204" pitchFamily="34" charset="-120"/>
            </a:endParaRPr>
          </a:p>
        </p:txBody>
      </p:sp>
      <p:sp>
        <p:nvSpPr>
          <p:cNvPr id="15" name="矩形 14">
            <a:extLst>
              <a:ext uri="{FF2B5EF4-FFF2-40B4-BE49-F238E27FC236}">
                <a16:creationId xmlns:a16="http://schemas.microsoft.com/office/drawing/2014/main" id="{F8713670-19BB-4521-8D3A-5842AD0ED539}"/>
              </a:ext>
            </a:extLst>
          </p:cNvPr>
          <p:cNvSpPr/>
          <p:nvPr/>
        </p:nvSpPr>
        <p:spPr>
          <a:xfrm>
            <a:off x="6298538" y="4230381"/>
            <a:ext cx="2031325" cy="369332"/>
          </a:xfrm>
          <a:prstGeom prst="rect">
            <a:avLst/>
          </a:prstGeom>
        </p:spPr>
        <p:txBody>
          <a:bodyPr wrap="none">
            <a:spAutoFit/>
          </a:bodyPr>
          <a:lstStyle/>
          <a:p>
            <a:pPr algn="ctr"/>
            <a:r>
              <a:rPr lang="zh-TW" altLang="en-US" b="1" kern="0" dirty="0">
                <a:solidFill>
                  <a:sysClr val="windowText" lastClr="000000"/>
                </a:solidFill>
                <a:ea typeface="微軟正黑體" panose="020B0604030504040204" pitchFamily="34" charset="-120"/>
              </a:rPr>
              <a:t>感動地圖實踐計畫</a:t>
            </a:r>
          </a:p>
        </p:txBody>
      </p:sp>
      <p:sp>
        <p:nvSpPr>
          <p:cNvPr id="16" name="矩形 15">
            <a:extLst>
              <a:ext uri="{FF2B5EF4-FFF2-40B4-BE49-F238E27FC236}">
                <a16:creationId xmlns:a16="http://schemas.microsoft.com/office/drawing/2014/main" id="{D9960CE8-56DE-4147-8FA4-0F85B632142E}"/>
              </a:ext>
            </a:extLst>
          </p:cNvPr>
          <p:cNvSpPr/>
          <p:nvPr/>
        </p:nvSpPr>
        <p:spPr>
          <a:xfrm>
            <a:off x="5972456" y="4716983"/>
            <a:ext cx="2835114" cy="991297"/>
          </a:xfrm>
          <a:prstGeom prst="rect">
            <a:avLst/>
          </a:prstGeom>
        </p:spPr>
        <p:txBody>
          <a:bodyPr wrap="square">
            <a:spAutoFit/>
          </a:bodyPr>
          <a:lstStyle/>
          <a:p>
            <a:pPr algn="just">
              <a:lnSpc>
                <a:spcPts val="2400"/>
              </a:lnSpc>
            </a:pPr>
            <a:r>
              <a:rPr lang="zh-TW" altLang="en-US" sz="1600" kern="0" dirty="0">
                <a:solidFill>
                  <a:sysClr val="windowText" lastClr="000000"/>
                </a:solidFill>
                <a:ea typeface="微軟正黑體" panose="020B0604030504040204" pitchFamily="34" charset="-120"/>
              </a:rPr>
              <a:t>青年自組團隊，研提融合創新之壯遊臺灣企劃，入選團隊實踐獎金新臺幣</a:t>
            </a:r>
            <a:r>
              <a:rPr lang="en-US" altLang="zh-TW" sz="1600" kern="0" dirty="0">
                <a:solidFill>
                  <a:sysClr val="windowText" lastClr="000000"/>
                </a:solidFill>
                <a:ea typeface="微軟正黑體" panose="020B0604030504040204" pitchFamily="34" charset="-120"/>
              </a:rPr>
              <a:t>2</a:t>
            </a:r>
            <a:r>
              <a:rPr lang="zh-TW" altLang="en-US" sz="1600" kern="0" dirty="0">
                <a:solidFill>
                  <a:sysClr val="windowText" lastClr="000000"/>
                </a:solidFill>
                <a:ea typeface="微軟正黑體" panose="020B0604030504040204" pitchFamily="34" charset="-120"/>
              </a:rPr>
              <a:t>至</a:t>
            </a:r>
            <a:r>
              <a:rPr lang="en-US" altLang="zh-TW" sz="1600" kern="0" dirty="0">
                <a:solidFill>
                  <a:sysClr val="windowText" lastClr="000000"/>
                </a:solidFill>
                <a:ea typeface="微軟正黑體" panose="020B0604030504040204" pitchFamily="34" charset="-120"/>
              </a:rPr>
              <a:t>8</a:t>
            </a:r>
            <a:r>
              <a:rPr lang="zh-TW" altLang="en-US" sz="1600" kern="0" dirty="0">
                <a:solidFill>
                  <a:sysClr val="windowText" lastClr="000000"/>
                </a:solidFill>
                <a:ea typeface="微軟正黑體" panose="020B0604030504040204" pitchFamily="34" charset="-120"/>
              </a:rPr>
              <a:t>萬元。</a:t>
            </a:r>
          </a:p>
        </p:txBody>
      </p:sp>
      <p:sp>
        <p:nvSpPr>
          <p:cNvPr id="17" name="矩形 16">
            <a:extLst>
              <a:ext uri="{FF2B5EF4-FFF2-40B4-BE49-F238E27FC236}">
                <a16:creationId xmlns:a16="http://schemas.microsoft.com/office/drawing/2014/main" id="{5661B0E6-D63F-4487-813C-ED82F881597C}"/>
              </a:ext>
            </a:extLst>
          </p:cNvPr>
          <p:cNvSpPr/>
          <p:nvPr/>
        </p:nvSpPr>
        <p:spPr>
          <a:xfrm>
            <a:off x="6328533" y="5555838"/>
            <a:ext cx="2186817" cy="423449"/>
          </a:xfrm>
          <a:prstGeom prst="rect">
            <a:avLst/>
          </a:prstGeom>
        </p:spPr>
        <p:txBody>
          <a:bodyPr wrap="none">
            <a:spAutoFit/>
          </a:bodyPr>
          <a:lstStyle/>
          <a:p>
            <a:pPr marL="179388" indent="-179388" algn="just" defTabSz="685800">
              <a:lnSpc>
                <a:spcPct val="150000"/>
              </a:lnSpc>
              <a:spcBef>
                <a:spcPts val="600"/>
              </a:spcBef>
              <a:buClr>
                <a:srgbClr val="424456"/>
              </a:buClr>
              <a:buNone/>
              <a:defRPr/>
            </a:pPr>
            <a:r>
              <a:rPr lang="en-US" altLang="zh-TW" sz="1600" kern="0" dirty="0">
                <a:solidFill>
                  <a:sysClr val="windowText" lastClr="000000"/>
                </a:solidFill>
                <a:ea typeface="微軟正黑體" panose="020B0604030504040204" pitchFamily="34" charset="-120"/>
                <a:hlinkClick r:id="rId5"/>
              </a:rPr>
              <a:t>https://youthtravel.tw/</a:t>
            </a:r>
            <a:endParaRPr lang="en-US" altLang="zh-TW" sz="1600" kern="0" dirty="0">
              <a:solidFill>
                <a:sysClr val="windowText" lastClr="000000"/>
              </a:solidFill>
              <a:ea typeface="微軟正黑體" panose="020B0604030504040204" pitchFamily="34" charset="-120"/>
            </a:endParaRPr>
          </a:p>
        </p:txBody>
      </p:sp>
      <p:sp>
        <p:nvSpPr>
          <p:cNvPr id="73" name="矩形 72">
            <a:extLst>
              <a:ext uri="{FF2B5EF4-FFF2-40B4-BE49-F238E27FC236}">
                <a16:creationId xmlns:a16="http://schemas.microsoft.com/office/drawing/2014/main" id="{DE40152C-7BA3-4FDB-82A0-DFB8E64C0C70}"/>
              </a:ext>
            </a:extLst>
          </p:cNvPr>
          <p:cNvSpPr/>
          <p:nvPr/>
        </p:nvSpPr>
        <p:spPr>
          <a:xfrm>
            <a:off x="3698369" y="2586942"/>
            <a:ext cx="365660" cy="400110"/>
          </a:xfrm>
          <a:prstGeom prst="rect">
            <a:avLst/>
          </a:prstGeom>
        </p:spPr>
        <p:txBody>
          <a:bodyPr wrap="square">
            <a:spAutoFit/>
          </a:bodyP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4</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9AB4A13C-23B7-4BBD-86C2-27A5D5ECA368}"/>
              </a:ext>
            </a:extLst>
          </p:cNvPr>
          <p:cNvSpPr/>
          <p:nvPr/>
        </p:nvSpPr>
        <p:spPr>
          <a:xfrm>
            <a:off x="978094" y="4371035"/>
            <a:ext cx="2723823" cy="646331"/>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青年壯遊點</a:t>
            </a:r>
            <a:r>
              <a:rPr lang="zh-TW" altLang="en-US" b="1" kern="0" dirty="0">
                <a:solidFill>
                  <a:sysClr val="windowText" lastClr="000000"/>
                </a:solidFill>
                <a:latin typeface="微軟正黑體" panose="020B0604030504040204" pitchFamily="34" charset="-120"/>
                <a:ea typeface="微軟正黑體" panose="020B0604030504040204" pitchFamily="34" charset="-120"/>
              </a:rPr>
              <a:t>壯遊體驗企劃</a:t>
            </a:r>
            <a:endParaRPr lang="en-US" altLang="zh-TW" b="1" kern="0" dirty="0">
              <a:solidFill>
                <a:sysClr val="windowText" lastClr="000000"/>
              </a:solidFill>
              <a:latin typeface="微軟正黑體" panose="020B0604030504040204" pitchFamily="34" charset="-120"/>
              <a:ea typeface="微軟正黑體" panose="020B0604030504040204" pitchFamily="34" charset="-120"/>
            </a:endParaRPr>
          </a:p>
          <a:p>
            <a:pPr algn="ctr"/>
            <a:r>
              <a:rPr lang="zh-TW" altLang="en-US" b="1" kern="0" dirty="0">
                <a:solidFill>
                  <a:sysClr val="windowText" lastClr="000000"/>
                </a:solidFill>
                <a:latin typeface="微軟正黑體" panose="020B0604030504040204" pitchFamily="34" charset="-120"/>
                <a:ea typeface="微軟正黑體" panose="020B0604030504040204" pitchFamily="34" charset="-120"/>
              </a:rPr>
              <a:t>見習專案</a:t>
            </a:r>
            <a:endParaRPr lang="zh-TW" altLang="en-US" dirty="0"/>
          </a:p>
        </p:txBody>
      </p:sp>
      <p:sp>
        <p:nvSpPr>
          <p:cNvPr id="20" name="矩形 19">
            <a:extLst>
              <a:ext uri="{FF2B5EF4-FFF2-40B4-BE49-F238E27FC236}">
                <a16:creationId xmlns:a16="http://schemas.microsoft.com/office/drawing/2014/main" id="{F5C55B34-D7EB-4297-A5C2-3785B1F1411D}"/>
              </a:ext>
            </a:extLst>
          </p:cNvPr>
          <p:cNvSpPr/>
          <p:nvPr/>
        </p:nvSpPr>
        <p:spPr>
          <a:xfrm>
            <a:off x="353861" y="1817509"/>
            <a:ext cx="3188391" cy="646331"/>
          </a:xfrm>
          <a:prstGeom prst="rect">
            <a:avLst/>
          </a:prstGeom>
        </p:spPr>
        <p:txBody>
          <a:bodyPr wrap="square">
            <a:spAutoFit/>
          </a:bodyPr>
          <a:lstStyle/>
          <a:p>
            <a:pPr algn="ctr"/>
            <a:r>
              <a:rPr lang="en-US" altLang="zh-TW" b="1" dirty="0">
                <a:latin typeface="微軟正黑體" panose="020B0604030504040204" pitchFamily="34" charset="-120"/>
                <a:ea typeface="微軟正黑體" panose="020B0604030504040204" pitchFamily="34" charset="-120"/>
              </a:rPr>
              <a:t>iYouth voice</a:t>
            </a:r>
            <a:r>
              <a:rPr lang="zh-TW" altLang="en-US" b="1" dirty="0">
                <a:latin typeface="微軟正黑體" panose="020B0604030504040204" pitchFamily="34" charset="-120"/>
                <a:ea typeface="微軟正黑體" panose="020B0604030504040204" pitchFamily="34" charset="-120"/>
              </a:rPr>
              <a:t>青年國際發聲</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及蹲點研習計畫</a:t>
            </a:r>
            <a:endParaRPr lang="zh-TW" altLang="en-US" dirty="0"/>
          </a:p>
        </p:txBody>
      </p:sp>
      <p:sp>
        <p:nvSpPr>
          <p:cNvPr id="21" name="矩形 20">
            <a:extLst>
              <a:ext uri="{FF2B5EF4-FFF2-40B4-BE49-F238E27FC236}">
                <a16:creationId xmlns:a16="http://schemas.microsoft.com/office/drawing/2014/main" id="{E89BB471-FF23-4B24-930D-43E0F385260C}"/>
              </a:ext>
            </a:extLst>
          </p:cNvPr>
          <p:cNvSpPr/>
          <p:nvPr/>
        </p:nvSpPr>
        <p:spPr>
          <a:xfrm>
            <a:off x="417089" y="2572234"/>
            <a:ext cx="2971593" cy="1621213"/>
          </a:xfrm>
          <a:prstGeom prst="rect">
            <a:avLst/>
          </a:prstGeom>
        </p:spPr>
        <p:txBody>
          <a:bodyPr wrap="square">
            <a:spAutoFit/>
          </a:bodyPr>
          <a:lstStyle/>
          <a:p>
            <a:pPr algn="just">
              <a:lnSpc>
                <a:spcPts val="2000"/>
              </a:lnSpc>
            </a:pPr>
            <a:r>
              <a:rPr lang="zh-TW" altLang="en-US" sz="1400" kern="0" dirty="0">
                <a:solidFill>
                  <a:sysClr val="windowText" lastClr="000000"/>
                </a:solidFill>
                <a:ea typeface="微軟正黑體" panose="020B0604030504040204" pitchFamily="34" charset="-120"/>
              </a:rPr>
              <a:t>鼓勵</a:t>
            </a:r>
            <a:r>
              <a:rPr lang="en-US" altLang="zh-TW" sz="1400" kern="0" dirty="0">
                <a:solidFill>
                  <a:sysClr val="windowText" lastClr="000000"/>
                </a:solidFill>
                <a:ea typeface="微軟正黑體" panose="020B0604030504040204" pitchFamily="34" charset="-120"/>
              </a:rPr>
              <a:t>18</a:t>
            </a:r>
            <a:r>
              <a:rPr lang="zh-TW" altLang="en-US" sz="1400" kern="0" dirty="0">
                <a:solidFill>
                  <a:sysClr val="windowText" lastClr="000000"/>
                </a:solidFill>
                <a:ea typeface="微軟正黑體" panose="020B0604030504040204" pitchFamily="34" charset="-120"/>
              </a:rPr>
              <a:t>至</a:t>
            </a:r>
            <a:r>
              <a:rPr lang="en-US" altLang="zh-TW" sz="1400" kern="0" dirty="0">
                <a:solidFill>
                  <a:sysClr val="windowText" lastClr="000000"/>
                </a:solidFill>
                <a:ea typeface="微軟正黑體" panose="020B0604030504040204" pitchFamily="34" charset="-120"/>
              </a:rPr>
              <a:t>35</a:t>
            </a:r>
            <a:r>
              <a:rPr lang="zh-TW" altLang="en-US" sz="1400" kern="0" dirty="0">
                <a:solidFill>
                  <a:sysClr val="windowText" lastClr="000000"/>
                </a:solidFill>
                <a:ea typeface="微軟正黑體" panose="020B0604030504040204" pitchFamily="34" charset="-120"/>
              </a:rPr>
              <a:t>歲之青年個人或團隊，赴海外執行或在臺辦理可提升國際能見度之行動，或赴海外蹲點研習，或推動「青年壯遊點」臺灣文化體驗活動，每案最高補助額度</a:t>
            </a:r>
            <a:r>
              <a:rPr lang="en-US" altLang="zh-TW" sz="1400" kern="0" dirty="0">
                <a:solidFill>
                  <a:sysClr val="windowText" lastClr="000000"/>
                </a:solidFill>
                <a:ea typeface="微軟正黑體" panose="020B0604030504040204" pitchFamily="34" charset="-120"/>
              </a:rPr>
              <a:t>20</a:t>
            </a:r>
            <a:r>
              <a:rPr lang="zh-TW" altLang="en-US" sz="1400" kern="0" dirty="0">
                <a:solidFill>
                  <a:sysClr val="windowText" lastClr="000000"/>
                </a:solidFill>
                <a:ea typeface="微軟正黑體" panose="020B0604030504040204" pitchFamily="34" charset="-120"/>
              </a:rPr>
              <a:t>萬元。</a:t>
            </a:r>
            <a:endParaRPr lang="en-US" altLang="zh-TW" sz="1400" kern="0" dirty="0">
              <a:solidFill>
                <a:sysClr val="windowText" lastClr="000000"/>
              </a:solidFill>
              <a:ea typeface="微軟正黑體" panose="020B0604030504040204" pitchFamily="34" charset="-120"/>
            </a:endParaRPr>
          </a:p>
          <a:p>
            <a:pPr algn="ctr">
              <a:lnSpc>
                <a:spcPts val="2000"/>
              </a:lnSpc>
            </a:pPr>
            <a:r>
              <a:rPr lang="en-US" altLang="zh-TW" sz="1600" kern="0" dirty="0">
                <a:solidFill>
                  <a:sysClr val="windowText" lastClr="000000"/>
                </a:solidFill>
                <a:ea typeface="微軟正黑體" panose="020B0604030504040204" pitchFamily="34" charset="-120"/>
                <a:hlinkClick r:id="rId6"/>
              </a:rPr>
              <a:t>https://pse.is/4daz2k</a:t>
            </a:r>
            <a:r>
              <a:rPr lang="zh-TW" altLang="en-US" sz="1600" kern="0" dirty="0">
                <a:solidFill>
                  <a:sysClr val="windowText" lastClr="000000"/>
                </a:solidFill>
                <a:ea typeface="微軟正黑體" panose="020B0604030504040204" pitchFamily="34" charset="-120"/>
              </a:rPr>
              <a:t> </a:t>
            </a:r>
            <a:endParaRPr lang="en-US" altLang="zh-TW" sz="1600" kern="0" dirty="0">
              <a:solidFill>
                <a:sysClr val="windowText" lastClr="000000"/>
              </a:solidFill>
              <a:ea typeface="微軟正黑體" panose="020B0604030504040204" pitchFamily="34" charset="-120"/>
            </a:endParaRPr>
          </a:p>
        </p:txBody>
      </p:sp>
      <p:sp>
        <p:nvSpPr>
          <p:cNvPr id="23" name="矩形 22">
            <a:extLst>
              <a:ext uri="{FF2B5EF4-FFF2-40B4-BE49-F238E27FC236}">
                <a16:creationId xmlns:a16="http://schemas.microsoft.com/office/drawing/2014/main" id="{38A1ED0D-2FCC-478E-97BB-14E7E3FAC6D7}"/>
              </a:ext>
            </a:extLst>
          </p:cNvPr>
          <p:cNvSpPr/>
          <p:nvPr/>
        </p:nvSpPr>
        <p:spPr>
          <a:xfrm>
            <a:off x="945119" y="5060658"/>
            <a:ext cx="3159585" cy="1021049"/>
          </a:xfrm>
          <a:prstGeom prst="rect">
            <a:avLst/>
          </a:prstGeom>
        </p:spPr>
        <p:txBody>
          <a:bodyPr wrap="square">
            <a:spAutoFit/>
          </a:bodyPr>
          <a:lstStyle/>
          <a:p>
            <a:pPr marL="177800" indent="0" algn="just">
              <a:lnSpc>
                <a:spcPts val="2500"/>
              </a:lnSpc>
              <a:buClr>
                <a:srgbClr val="424456"/>
              </a:buClr>
              <a:buNone/>
            </a:pPr>
            <a:r>
              <a:rPr lang="en-US" altLang="zh-TW" sz="1600" dirty="0">
                <a:latin typeface="微軟正黑體" panose="020B0604030504040204" pitchFamily="34" charset="-120"/>
                <a:ea typeface="微軟正黑體" panose="020B0604030504040204" pitchFamily="34" charset="-120"/>
              </a:rPr>
              <a:t>18-35</a:t>
            </a:r>
            <a:r>
              <a:rPr lang="zh-TW" altLang="zh-TW" sz="1600" dirty="0">
                <a:latin typeface="微軟正黑體" panose="020B0604030504040204" pitchFamily="34" charset="-120"/>
                <a:ea typeface="微軟正黑體" panose="020B0604030504040204" pitchFamily="34" charset="-120"/>
              </a:rPr>
              <a:t>歲</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青年</a:t>
            </a:r>
            <a:r>
              <a:rPr lang="zh-TW" altLang="zh-TW" sz="1600" kern="0" dirty="0">
                <a:solidFill>
                  <a:sysClr val="windowText" lastClr="000000"/>
                </a:solidFill>
                <a:latin typeface="微軟正黑體" panose="020B0604030504040204" pitchFamily="34" charset="-120"/>
                <a:ea typeface="微軟正黑體" panose="020B0604030504040204" pitchFamily="34" charset="-120"/>
              </a:rPr>
              <a:t>至</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青年壯遊點</a:t>
            </a:r>
            <a:r>
              <a:rPr lang="zh-TW" altLang="zh-TW" sz="1600" kern="0" dirty="0">
                <a:solidFill>
                  <a:sysClr val="windowText" lastClr="000000"/>
                </a:solidFill>
                <a:latin typeface="微軟正黑體" panose="020B0604030504040204" pitchFamily="34" charset="-120"/>
                <a:ea typeface="微軟正黑體" panose="020B0604030504040204" pitchFamily="34" charset="-120"/>
              </a:rPr>
              <a:t>擔任「壯遊體驗活動企劃」</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至少</a:t>
            </a:r>
            <a:r>
              <a:rPr lang="en-US" altLang="zh-TW" sz="1600" kern="0" dirty="0">
                <a:solidFill>
                  <a:sysClr val="windowText" lastClr="000000"/>
                </a:solidFill>
                <a:latin typeface="微軟正黑體" panose="020B0604030504040204" pitchFamily="34" charset="-120"/>
                <a:ea typeface="微軟正黑體" panose="020B0604030504040204" pitchFamily="34" charset="-120"/>
              </a:rPr>
              <a:t>3</a:t>
            </a:r>
            <a:r>
              <a:rPr lang="zh-TW" altLang="en-US" sz="1600" kern="0" dirty="0">
                <a:solidFill>
                  <a:sysClr val="windowText" lastClr="000000"/>
                </a:solidFill>
                <a:latin typeface="微軟正黑體" panose="020B0604030504040204" pitchFamily="34" charset="-120"/>
                <a:ea typeface="微軟正黑體" panose="020B0604030504040204" pitchFamily="34" charset="-120"/>
              </a:rPr>
              <a:t>個月，補助見習津貼。</a:t>
            </a:r>
            <a:endParaRPr lang="en-US" altLang="zh-TW" sz="1600" kern="0" dirty="0">
              <a:solidFill>
                <a:sysClr val="windowText" lastClr="000000"/>
              </a:solidFill>
              <a:latin typeface="微軟正黑體" panose="020B0604030504040204" pitchFamily="34" charset="-120"/>
              <a:ea typeface="微軟正黑體" panose="020B0604030504040204" pitchFamily="34" charset="-120"/>
            </a:endParaRPr>
          </a:p>
        </p:txBody>
      </p:sp>
      <p:sp>
        <p:nvSpPr>
          <p:cNvPr id="27" name="矩形 26">
            <a:extLst>
              <a:ext uri="{FF2B5EF4-FFF2-40B4-BE49-F238E27FC236}">
                <a16:creationId xmlns:a16="http://schemas.microsoft.com/office/drawing/2014/main" id="{DD684A05-CEB7-4248-9760-603373062D46}"/>
              </a:ext>
            </a:extLst>
          </p:cNvPr>
          <p:cNvSpPr/>
          <p:nvPr/>
        </p:nvSpPr>
        <p:spPr>
          <a:xfrm>
            <a:off x="1651663" y="5925457"/>
            <a:ext cx="2259207" cy="423449"/>
          </a:xfrm>
          <a:prstGeom prst="rect">
            <a:avLst/>
          </a:prstGeom>
        </p:spPr>
        <p:txBody>
          <a:bodyPr wrap="square">
            <a:spAutoFit/>
          </a:bodyPr>
          <a:lstStyle/>
          <a:p>
            <a:pPr marL="179388" indent="-179388" algn="just" defTabSz="685800">
              <a:lnSpc>
                <a:spcPct val="150000"/>
              </a:lnSpc>
              <a:spcBef>
                <a:spcPts val="600"/>
              </a:spcBef>
              <a:buClr>
                <a:srgbClr val="424456"/>
              </a:buClr>
              <a:buNone/>
              <a:defRPr/>
            </a:pPr>
            <a:r>
              <a:rPr lang="en-US" altLang="zh-TW" sz="1600" kern="0" dirty="0">
                <a:solidFill>
                  <a:sysClr val="windowText" lastClr="000000"/>
                </a:solidFill>
                <a:ea typeface="微軟正黑體" panose="020B0604030504040204" pitchFamily="34" charset="-120"/>
                <a:hlinkClick r:id="rId5"/>
              </a:rPr>
              <a:t>https://youthtravel.tw/</a:t>
            </a:r>
            <a:endParaRPr lang="en-US" altLang="zh-TW" sz="1600" kern="0" dirty="0">
              <a:solidFill>
                <a:sysClr val="windowText" lastClr="000000"/>
              </a:solidFill>
              <a:ea typeface="微軟正黑體" panose="020B0604030504040204" pitchFamily="34" charset="-120"/>
            </a:endParaRPr>
          </a:p>
        </p:txBody>
      </p:sp>
      <p:sp>
        <p:nvSpPr>
          <p:cNvPr id="72" name="矩形 71">
            <a:extLst>
              <a:ext uri="{FF2B5EF4-FFF2-40B4-BE49-F238E27FC236}">
                <a16:creationId xmlns:a16="http://schemas.microsoft.com/office/drawing/2014/main" id="{B6F5F224-0261-4610-8417-7BF5E8262E00}"/>
              </a:ext>
            </a:extLst>
          </p:cNvPr>
          <p:cNvSpPr/>
          <p:nvPr/>
        </p:nvSpPr>
        <p:spPr>
          <a:xfrm>
            <a:off x="3743620" y="4286106"/>
            <a:ext cx="370083" cy="400110"/>
          </a:xfrm>
          <a:prstGeom prst="rect">
            <a:avLst/>
          </a:prstGeom>
        </p:spPr>
        <p:txBody>
          <a:bodyPr wrap="square">
            <a:spAutoFit/>
          </a:bodyP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3</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14218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直線接點 64">
            <a:extLst>
              <a:ext uri="{FF2B5EF4-FFF2-40B4-BE49-F238E27FC236}">
                <a16:creationId xmlns:a16="http://schemas.microsoft.com/office/drawing/2014/main" id="{6C1C7481-6EB1-4D33-AC6A-158843AEB98D}"/>
              </a:ext>
            </a:extLst>
          </p:cNvPr>
          <p:cNvCxnSpPr/>
          <p:nvPr/>
        </p:nvCxnSpPr>
        <p:spPr>
          <a:xfrm>
            <a:off x="4973555" y="2174535"/>
            <a:ext cx="2016000" cy="0"/>
          </a:xfrm>
          <a:prstGeom prst="line">
            <a:avLst/>
          </a:prstGeom>
          <a:ln>
            <a:solidFill>
              <a:srgbClr val="A22E00"/>
            </a:solidFill>
          </a:ln>
        </p:spPr>
        <p:style>
          <a:lnRef idx="2">
            <a:schemeClr val="dk1"/>
          </a:lnRef>
          <a:fillRef idx="0">
            <a:schemeClr val="dk1"/>
          </a:fillRef>
          <a:effectRef idx="1">
            <a:schemeClr val="dk1"/>
          </a:effectRef>
          <a:fontRef idx="minor">
            <a:schemeClr val="tx1"/>
          </a:fontRef>
        </p:style>
      </p:cxnSp>
      <p:cxnSp>
        <p:nvCxnSpPr>
          <p:cNvPr id="80" name="直線接點 79">
            <a:extLst>
              <a:ext uri="{FF2B5EF4-FFF2-40B4-BE49-F238E27FC236}">
                <a16:creationId xmlns:a16="http://schemas.microsoft.com/office/drawing/2014/main" id="{695616DD-264D-4565-B440-34046EE4ADE8}"/>
              </a:ext>
            </a:extLst>
          </p:cNvPr>
          <p:cNvCxnSpPr/>
          <p:nvPr/>
        </p:nvCxnSpPr>
        <p:spPr>
          <a:xfrm>
            <a:off x="5518237" y="5414018"/>
            <a:ext cx="1368000" cy="0"/>
          </a:xfrm>
          <a:prstGeom prst="line">
            <a:avLst/>
          </a:prstGeom>
          <a:ln>
            <a:solidFill>
              <a:srgbClr val="548235"/>
            </a:solidFill>
          </a:ln>
        </p:spPr>
        <p:style>
          <a:lnRef idx="2">
            <a:schemeClr val="dk1"/>
          </a:lnRef>
          <a:fillRef idx="0">
            <a:schemeClr val="dk1"/>
          </a:fillRef>
          <a:effectRef idx="1">
            <a:schemeClr val="dk1"/>
          </a:effectRef>
          <a:fontRef idx="minor">
            <a:schemeClr val="tx1"/>
          </a:fontRef>
        </p:style>
      </p:cxnSp>
      <p:cxnSp>
        <p:nvCxnSpPr>
          <p:cNvPr id="82" name="直線接點 81">
            <a:extLst>
              <a:ext uri="{FF2B5EF4-FFF2-40B4-BE49-F238E27FC236}">
                <a16:creationId xmlns:a16="http://schemas.microsoft.com/office/drawing/2014/main" id="{078A92DD-C0D4-49F8-B2CC-4BBAC7F7533A}"/>
              </a:ext>
            </a:extLst>
          </p:cNvPr>
          <p:cNvCxnSpPr/>
          <p:nvPr/>
        </p:nvCxnSpPr>
        <p:spPr>
          <a:xfrm>
            <a:off x="6111017" y="4387006"/>
            <a:ext cx="936000" cy="0"/>
          </a:xfrm>
          <a:prstGeom prst="line">
            <a:avLst/>
          </a:prstGeom>
          <a:ln>
            <a:solidFill>
              <a:srgbClr val="BF9000"/>
            </a:solidFill>
          </a:ln>
        </p:spPr>
        <p:style>
          <a:lnRef idx="2">
            <a:schemeClr val="dk1"/>
          </a:lnRef>
          <a:fillRef idx="0">
            <a:schemeClr val="dk1"/>
          </a:fillRef>
          <a:effectRef idx="1">
            <a:schemeClr val="dk1"/>
          </a:effectRef>
          <a:fontRef idx="minor">
            <a:schemeClr val="tx1"/>
          </a:fontRef>
        </p:style>
      </p:cxnSp>
      <p:cxnSp>
        <p:nvCxnSpPr>
          <p:cNvPr id="86" name="直線接點 85">
            <a:extLst>
              <a:ext uri="{FF2B5EF4-FFF2-40B4-BE49-F238E27FC236}">
                <a16:creationId xmlns:a16="http://schemas.microsoft.com/office/drawing/2014/main" id="{1D71F0B0-B34D-4029-8270-000DD09694EC}"/>
              </a:ext>
            </a:extLst>
          </p:cNvPr>
          <p:cNvCxnSpPr/>
          <p:nvPr/>
        </p:nvCxnSpPr>
        <p:spPr>
          <a:xfrm>
            <a:off x="6151142" y="3176192"/>
            <a:ext cx="936000" cy="0"/>
          </a:xfrm>
          <a:prstGeom prst="line">
            <a:avLst/>
          </a:prstGeom>
          <a:ln>
            <a:solidFill>
              <a:srgbClr val="C55A11"/>
            </a:solidFill>
          </a:ln>
        </p:spPr>
        <p:style>
          <a:lnRef idx="2">
            <a:schemeClr val="dk1"/>
          </a:lnRef>
          <a:fillRef idx="0">
            <a:schemeClr val="dk1"/>
          </a:fillRef>
          <a:effectRef idx="1">
            <a:schemeClr val="dk1"/>
          </a:effectRef>
          <a:fontRef idx="minor">
            <a:schemeClr val="tx1"/>
          </a:fontRef>
        </p:style>
      </p:cxnSp>
      <p:cxnSp>
        <p:nvCxnSpPr>
          <p:cNvPr id="88" name="直線接點 87">
            <a:extLst>
              <a:ext uri="{FF2B5EF4-FFF2-40B4-BE49-F238E27FC236}">
                <a16:creationId xmlns:a16="http://schemas.microsoft.com/office/drawing/2014/main" id="{672A205A-0070-4C62-9B10-FA990F3811A9}"/>
              </a:ext>
            </a:extLst>
          </p:cNvPr>
          <p:cNvCxnSpPr/>
          <p:nvPr/>
        </p:nvCxnSpPr>
        <p:spPr>
          <a:xfrm>
            <a:off x="1781694" y="5295802"/>
            <a:ext cx="2124000" cy="0"/>
          </a:xfrm>
          <a:prstGeom prst="line">
            <a:avLst/>
          </a:prstGeom>
          <a:ln>
            <a:solidFill>
              <a:srgbClr val="2F5597"/>
            </a:solidFill>
          </a:ln>
        </p:spPr>
        <p:style>
          <a:lnRef idx="2">
            <a:schemeClr val="dk1"/>
          </a:lnRef>
          <a:fillRef idx="0">
            <a:schemeClr val="dk1"/>
          </a:fillRef>
          <a:effectRef idx="1">
            <a:schemeClr val="dk1"/>
          </a:effectRef>
          <a:fontRef idx="minor">
            <a:schemeClr val="tx1"/>
          </a:fontRef>
        </p:style>
      </p:cxnSp>
      <p:cxnSp>
        <p:nvCxnSpPr>
          <p:cNvPr id="93" name="直線接點 92">
            <a:extLst>
              <a:ext uri="{FF2B5EF4-FFF2-40B4-BE49-F238E27FC236}">
                <a16:creationId xmlns:a16="http://schemas.microsoft.com/office/drawing/2014/main" id="{8E4B3DF1-15CE-4A82-AA42-9AB7E2C8AE7E}"/>
              </a:ext>
            </a:extLst>
          </p:cNvPr>
          <p:cNvCxnSpPr/>
          <p:nvPr/>
        </p:nvCxnSpPr>
        <p:spPr>
          <a:xfrm>
            <a:off x="2185340" y="4377752"/>
            <a:ext cx="828000" cy="0"/>
          </a:xfrm>
          <a:prstGeom prst="line">
            <a:avLst/>
          </a:prstGeom>
          <a:ln>
            <a:solidFill>
              <a:srgbClr val="203864"/>
            </a:solidFill>
          </a:ln>
        </p:spPr>
        <p:style>
          <a:lnRef idx="2">
            <a:schemeClr val="dk1"/>
          </a:lnRef>
          <a:fillRef idx="0">
            <a:schemeClr val="dk1"/>
          </a:fillRef>
          <a:effectRef idx="1">
            <a:schemeClr val="dk1"/>
          </a:effectRef>
          <a:fontRef idx="minor">
            <a:schemeClr val="tx1"/>
          </a:fontRef>
        </p:style>
      </p:cxnSp>
      <p:cxnSp>
        <p:nvCxnSpPr>
          <p:cNvPr id="95" name="直線接點 94">
            <a:extLst>
              <a:ext uri="{FF2B5EF4-FFF2-40B4-BE49-F238E27FC236}">
                <a16:creationId xmlns:a16="http://schemas.microsoft.com/office/drawing/2014/main" id="{825FCBA0-70BF-48FC-BA49-B893CD24CF2E}"/>
              </a:ext>
            </a:extLst>
          </p:cNvPr>
          <p:cNvCxnSpPr/>
          <p:nvPr/>
        </p:nvCxnSpPr>
        <p:spPr>
          <a:xfrm>
            <a:off x="2185340" y="3196592"/>
            <a:ext cx="828000" cy="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97" name="直線接點 96">
            <a:extLst>
              <a:ext uri="{FF2B5EF4-FFF2-40B4-BE49-F238E27FC236}">
                <a16:creationId xmlns:a16="http://schemas.microsoft.com/office/drawing/2014/main" id="{9E80230D-3469-4F71-84DF-6FED7405F3E8}"/>
              </a:ext>
            </a:extLst>
          </p:cNvPr>
          <p:cNvCxnSpPr/>
          <p:nvPr/>
        </p:nvCxnSpPr>
        <p:spPr>
          <a:xfrm>
            <a:off x="2201800" y="2315675"/>
            <a:ext cx="1368000" cy="0"/>
          </a:xfrm>
          <a:prstGeom prst="line">
            <a:avLst/>
          </a:prstGeom>
          <a:ln>
            <a:solidFill>
              <a:srgbClr val="D75FB5"/>
            </a:solidFill>
          </a:ln>
        </p:spPr>
        <p:style>
          <a:lnRef idx="2">
            <a:schemeClr val="dk1"/>
          </a:lnRef>
          <a:fillRef idx="0">
            <a:schemeClr val="dk1"/>
          </a:fillRef>
          <a:effectRef idx="1">
            <a:schemeClr val="dk1"/>
          </a:effectRef>
          <a:fontRef idx="minor">
            <a:schemeClr val="tx1"/>
          </a:fontRef>
        </p:style>
      </p:cxnSp>
      <p:sp>
        <p:nvSpPr>
          <p:cNvPr id="4" name="手繪多邊形 7">
            <a:extLst>
              <a:ext uri="{FF2B5EF4-FFF2-40B4-BE49-F238E27FC236}">
                <a16:creationId xmlns:a16="http://schemas.microsoft.com/office/drawing/2014/main" id="{AA1E0C0B-C1C2-4375-9DF4-83F050E4EE36}"/>
              </a:ext>
            </a:extLst>
          </p:cNvPr>
          <p:cNvSpPr/>
          <p:nvPr/>
        </p:nvSpPr>
        <p:spPr>
          <a:xfrm>
            <a:off x="356850" y="629725"/>
            <a:ext cx="758802"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五</a:t>
            </a:r>
          </a:p>
        </p:txBody>
      </p:sp>
      <p:sp>
        <p:nvSpPr>
          <p:cNvPr id="5" name="手繪多邊形 8">
            <a:extLst>
              <a:ext uri="{FF2B5EF4-FFF2-40B4-BE49-F238E27FC236}">
                <a16:creationId xmlns:a16="http://schemas.microsoft.com/office/drawing/2014/main" id="{7B87ACEB-CD62-4DE8-AF9E-85F7F628CB04}"/>
              </a:ext>
            </a:extLst>
          </p:cNvPr>
          <p:cNvSpPr/>
          <p:nvPr/>
        </p:nvSpPr>
        <p:spPr>
          <a:xfrm>
            <a:off x="1147491" y="673999"/>
            <a:ext cx="5157065"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參與青年配套措施與資源</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二</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endPar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sp>
        <p:nvSpPr>
          <p:cNvPr id="19" name="投影片編號版面配置區 18"/>
          <p:cNvSpPr>
            <a:spLocks noGrp="1"/>
          </p:cNvSpPr>
          <p:nvPr>
            <p:ph type="sldNum" sz="quarter" idx="12"/>
          </p:nvPr>
        </p:nvSpPr>
        <p:spPr/>
        <p:txBody>
          <a:bodyPr/>
          <a:lstStyle/>
          <a:p>
            <a:fld id="{D6C53CA5-A163-48C8-8987-BDB0A544DF6C}" type="slidenum">
              <a:rPr lang="zh-TW" altLang="en-US" smtClean="0"/>
              <a:t>28</a:t>
            </a:fld>
            <a:endParaRPr lang="zh-TW" altLang="en-US" dirty="0"/>
          </a:p>
        </p:txBody>
      </p:sp>
      <p:sp>
        <p:nvSpPr>
          <p:cNvPr id="66" name="矩形: 圓角 65">
            <a:extLst>
              <a:ext uri="{FF2B5EF4-FFF2-40B4-BE49-F238E27FC236}">
                <a16:creationId xmlns:a16="http://schemas.microsoft.com/office/drawing/2014/main" id="{E23F60B0-89D5-4889-A5BF-4DA55DE59F3C}"/>
              </a:ext>
            </a:extLst>
          </p:cNvPr>
          <p:cNvSpPr/>
          <p:nvPr/>
        </p:nvSpPr>
        <p:spPr>
          <a:xfrm>
            <a:off x="6610421" y="1638867"/>
            <a:ext cx="2318925" cy="917987"/>
          </a:xfrm>
          <a:prstGeom prst="roundRect">
            <a:avLst/>
          </a:prstGeom>
          <a:ln>
            <a:solidFill>
              <a:srgbClr val="A22E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grpSp>
        <p:nvGrpSpPr>
          <p:cNvPr id="63" name="群組 62">
            <a:extLst>
              <a:ext uri="{FF2B5EF4-FFF2-40B4-BE49-F238E27FC236}">
                <a16:creationId xmlns:a16="http://schemas.microsoft.com/office/drawing/2014/main" id="{D4941D26-4C61-442A-A7E9-7CCA0B268162}"/>
              </a:ext>
            </a:extLst>
          </p:cNvPr>
          <p:cNvGrpSpPr/>
          <p:nvPr/>
        </p:nvGrpSpPr>
        <p:grpSpPr>
          <a:xfrm>
            <a:off x="2713447" y="1825719"/>
            <a:ext cx="3771852" cy="3765123"/>
            <a:chOff x="2713447" y="2041285"/>
            <a:chExt cx="3771852" cy="3765123"/>
          </a:xfrm>
        </p:grpSpPr>
        <p:pic>
          <p:nvPicPr>
            <p:cNvPr id="28" name="Picture 2">
              <a:extLst>
                <a:ext uri="{FF2B5EF4-FFF2-40B4-BE49-F238E27FC236}">
                  <a16:creationId xmlns:a16="http://schemas.microsoft.com/office/drawing/2014/main" id="{13C144B0-0DCB-4A38-9A7A-4B29F4F6D9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22317" y="2262538"/>
              <a:ext cx="3299366" cy="3414276"/>
            </a:xfrm>
            <a:prstGeom prst="rect">
              <a:avLst/>
            </a:prstGeom>
          </p:spPr>
        </p:pic>
        <p:grpSp>
          <p:nvGrpSpPr>
            <p:cNvPr id="49" name="Group 9">
              <a:extLst>
                <a:ext uri="{FF2B5EF4-FFF2-40B4-BE49-F238E27FC236}">
                  <a16:creationId xmlns:a16="http://schemas.microsoft.com/office/drawing/2014/main" id="{16B4F00D-803F-4F2F-B615-48BBC7DE7452}"/>
                </a:ext>
              </a:extLst>
            </p:cNvPr>
            <p:cNvGrpSpPr>
              <a:grpSpLocks noChangeAspect="1"/>
            </p:cNvGrpSpPr>
            <p:nvPr/>
          </p:nvGrpSpPr>
          <p:grpSpPr>
            <a:xfrm>
              <a:off x="5607274" y="2846605"/>
              <a:ext cx="748563" cy="746009"/>
              <a:chOff x="2765956" y="5306899"/>
              <a:chExt cx="6321669" cy="6350000"/>
            </a:xfrm>
          </p:grpSpPr>
          <p:sp>
            <p:nvSpPr>
              <p:cNvPr id="50" name="Freeform 10">
                <a:extLst>
                  <a:ext uri="{FF2B5EF4-FFF2-40B4-BE49-F238E27FC236}">
                    <a16:creationId xmlns:a16="http://schemas.microsoft.com/office/drawing/2014/main" id="{28DE7297-4AE4-4F48-A54E-9BA4D9D8DF33}"/>
                  </a:ext>
                </a:extLst>
              </p:cNvPr>
              <p:cNvSpPr/>
              <p:nvPr/>
            </p:nvSpPr>
            <p:spPr>
              <a:xfrm>
                <a:off x="2765956" y="5306899"/>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3A671"/>
              </a:solidFill>
              <a:ln>
                <a:noFill/>
              </a:ln>
            </p:spPr>
            <p:style>
              <a:lnRef idx="2">
                <a:schemeClr val="accent5"/>
              </a:lnRef>
              <a:fillRef idx="1">
                <a:schemeClr val="lt1"/>
              </a:fillRef>
              <a:effectRef idx="0">
                <a:schemeClr val="accent5"/>
              </a:effectRef>
              <a:fontRef idx="minor">
                <a:schemeClr val="dk1"/>
              </a:fontRef>
            </p:style>
          </p:sp>
        </p:grpSp>
        <p:grpSp>
          <p:nvGrpSpPr>
            <p:cNvPr id="31" name="Group 9">
              <a:extLst>
                <a:ext uri="{FF2B5EF4-FFF2-40B4-BE49-F238E27FC236}">
                  <a16:creationId xmlns:a16="http://schemas.microsoft.com/office/drawing/2014/main" id="{25EC856E-0285-4565-ADA9-B471E8F64181}"/>
                </a:ext>
              </a:extLst>
            </p:cNvPr>
            <p:cNvGrpSpPr>
              <a:grpSpLocks noChangeAspect="1"/>
            </p:cNvGrpSpPr>
            <p:nvPr/>
          </p:nvGrpSpPr>
          <p:grpSpPr>
            <a:xfrm>
              <a:off x="4792078" y="2041285"/>
              <a:ext cx="748563" cy="746009"/>
              <a:chOff x="5033581" y="2400328"/>
              <a:chExt cx="6321669" cy="6350000"/>
            </a:xfrm>
          </p:grpSpPr>
          <p:sp>
            <p:nvSpPr>
              <p:cNvPr id="32" name="Freeform 10">
                <a:extLst>
                  <a:ext uri="{FF2B5EF4-FFF2-40B4-BE49-F238E27FC236}">
                    <a16:creationId xmlns:a16="http://schemas.microsoft.com/office/drawing/2014/main" id="{B6E611C7-A879-4326-A456-BBD36AA8E52E}"/>
                  </a:ext>
                </a:extLst>
              </p:cNvPr>
              <p:cNvSpPr/>
              <p:nvPr/>
            </p:nvSpPr>
            <p:spPr>
              <a:xfrm>
                <a:off x="5033581" y="2400328"/>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9797"/>
              </a:solidFill>
              <a:ln>
                <a:noFill/>
              </a:ln>
            </p:spPr>
            <p:style>
              <a:lnRef idx="2">
                <a:schemeClr val="accent5"/>
              </a:lnRef>
              <a:fillRef idx="1">
                <a:schemeClr val="lt1"/>
              </a:fillRef>
              <a:effectRef idx="0">
                <a:schemeClr val="accent5"/>
              </a:effectRef>
              <a:fontRef idx="minor">
                <a:schemeClr val="dk1"/>
              </a:fontRef>
            </p:style>
          </p:sp>
        </p:grpSp>
        <p:grpSp>
          <p:nvGrpSpPr>
            <p:cNvPr id="51" name="Group 9">
              <a:extLst>
                <a:ext uri="{FF2B5EF4-FFF2-40B4-BE49-F238E27FC236}">
                  <a16:creationId xmlns:a16="http://schemas.microsoft.com/office/drawing/2014/main" id="{D55D4936-5FFF-49B2-9860-9923369EE834}"/>
                </a:ext>
              </a:extLst>
            </p:cNvPr>
            <p:cNvGrpSpPr>
              <a:grpSpLocks noChangeAspect="1"/>
            </p:cNvGrpSpPr>
            <p:nvPr/>
          </p:nvGrpSpPr>
          <p:grpSpPr>
            <a:xfrm>
              <a:off x="3648579" y="5060399"/>
              <a:ext cx="748563" cy="746009"/>
              <a:chOff x="-4623349" y="1479406"/>
              <a:chExt cx="6321669" cy="6350000"/>
            </a:xfrm>
          </p:grpSpPr>
          <p:sp>
            <p:nvSpPr>
              <p:cNvPr id="52" name="Freeform 10">
                <a:extLst>
                  <a:ext uri="{FF2B5EF4-FFF2-40B4-BE49-F238E27FC236}">
                    <a16:creationId xmlns:a16="http://schemas.microsoft.com/office/drawing/2014/main" id="{EF7A5F58-9EFB-43FC-813D-5E5E66979588}"/>
                  </a:ext>
                </a:extLst>
              </p:cNvPr>
              <p:cNvSpPr/>
              <p:nvPr/>
            </p:nvSpPr>
            <p:spPr>
              <a:xfrm>
                <a:off x="-4623349" y="1479406"/>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lumMod val="40000"/>
                  <a:lumOff val="60000"/>
                </a:schemeClr>
              </a:solidFill>
              <a:ln>
                <a:noFill/>
              </a:ln>
            </p:spPr>
            <p:style>
              <a:lnRef idx="2">
                <a:schemeClr val="accent5"/>
              </a:lnRef>
              <a:fillRef idx="1">
                <a:schemeClr val="lt1"/>
              </a:fillRef>
              <a:effectRef idx="0">
                <a:schemeClr val="accent5"/>
              </a:effectRef>
              <a:fontRef idx="minor">
                <a:schemeClr val="dk1"/>
              </a:fontRef>
            </p:style>
          </p:sp>
        </p:grpSp>
        <p:grpSp>
          <p:nvGrpSpPr>
            <p:cNvPr id="53" name="Group 9">
              <a:extLst>
                <a:ext uri="{FF2B5EF4-FFF2-40B4-BE49-F238E27FC236}">
                  <a16:creationId xmlns:a16="http://schemas.microsoft.com/office/drawing/2014/main" id="{BF01F83C-6BD2-4915-930E-51253D3B011E}"/>
                </a:ext>
              </a:extLst>
            </p:cNvPr>
            <p:cNvGrpSpPr>
              <a:grpSpLocks noChangeAspect="1"/>
            </p:cNvGrpSpPr>
            <p:nvPr/>
          </p:nvGrpSpPr>
          <p:grpSpPr>
            <a:xfrm>
              <a:off x="4865723" y="4993630"/>
              <a:ext cx="748563" cy="746009"/>
              <a:chOff x="-3826992" y="4097499"/>
              <a:chExt cx="6321669" cy="6350000"/>
            </a:xfrm>
          </p:grpSpPr>
          <p:sp>
            <p:nvSpPr>
              <p:cNvPr id="54" name="Freeform 10">
                <a:extLst>
                  <a:ext uri="{FF2B5EF4-FFF2-40B4-BE49-F238E27FC236}">
                    <a16:creationId xmlns:a16="http://schemas.microsoft.com/office/drawing/2014/main" id="{73F9A9FE-2399-4194-802C-5A82BAA57258}"/>
                  </a:ext>
                </a:extLst>
              </p:cNvPr>
              <p:cNvSpPr/>
              <p:nvPr/>
            </p:nvSpPr>
            <p:spPr>
              <a:xfrm>
                <a:off x="-3826992" y="4097499"/>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5BD5F"/>
              </a:solidFill>
              <a:ln>
                <a:noFill/>
              </a:ln>
            </p:spPr>
            <p:style>
              <a:lnRef idx="2">
                <a:schemeClr val="accent5"/>
              </a:lnRef>
              <a:fillRef idx="1">
                <a:schemeClr val="lt1"/>
              </a:fillRef>
              <a:effectRef idx="0">
                <a:schemeClr val="accent5"/>
              </a:effectRef>
              <a:fontRef idx="minor">
                <a:schemeClr val="dk1"/>
              </a:fontRef>
            </p:style>
          </p:sp>
        </p:grpSp>
        <p:grpSp>
          <p:nvGrpSpPr>
            <p:cNvPr id="55" name="Group 9">
              <a:extLst>
                <a:ext uri="{FF2B5EF4-FFF2-40B4-BE49-F238E27FC236}">
                  <a16:creationId xmlns:a16="http://schemas.microsoft.com/office/drawing/2014/main" id="{7A651E15-1F7A-4035-A7AF-4F25CF92741E}"/>
                </a:ext>
              </a:extLst>
            </p:cNvPr>
            <p:cNvGrpSpPr>
              <a:grpSpLocks noChangeAspect="1"/>
            </p:cNvGrpSpPr>
            <p:nvPr/>
          </p:nvGrpSpPr>
          <p:grpSpPr>
            <a:xfrm>
              <a:off x="5736736" y="4125031"/>
              <a:ext cx="748563" cy="746009"/>
              <a:chOff x="-91763" y="7058405"/>
              <a:chExt cx="6321669" cy="6350000"/>
            </a:xfrm>
          </p:grpSpPr>
          <p:sp>
            <p:nvSpPr>
              <p:cNvPr id="56" name="Freeform 10">
                <a:extLst>
                  <a:ext uri="{FF2B5EF4-FFF2-40B4-BE49-F238E27FC236}">
                    <a16:creationId xmlns:a16="http://schemas.microsoft.com/office/drawing/2014/main" id="{CB12B6B7-F2D5-4B7E-86B8-3497C244FF71}"/>
                  </a:ext>
                </a:extLst>
              </p:cNvPr>
              <p:cNvSpPr/>
              <p:nvPr/>
            </p:nvSpPr>
            <p:spPr>
              <a:xfrm>
                <a:off x="-91763" y="7058405"/>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D2F"/>
              </a:solidFill>
              <a:ln>
                <a:noFill/>
              </a:ln>
            </p:spPr>
            <p:style>
              <a:lnRef idx="2">
                <a:schemeClr val="accent5"/>
              </a:lnRef>
              <a:fillRef idx="1">
                <a:schemeClr val="lt1"/>
              </a:fillRef>
              <a:effectRef idx="0">
                <a:schemeClr val="accent5"/>
              </a:effectRef>
              <a:fontRef idx="minor">
                <a:schemeClr val="dk1"/>
              </a:fontRef>
            </p:style>
          </p:sp>
        </p:grpSp>
        <p:grpSp>
          <p:nvGrpSpPr>
            <p:cNvPr id="57" name="Group 9">
              <a:extLst>
                <a:ext uri="{FF2B5EF4-FFF2-40B4-BE49-F238E27FC236}">
                  <a16:creationId xmlns:a16="http://schemas.microsoft.com/office/drawing/2014/main" id="{F4411F42-C9DE-4BCB-9E6E-D4B5C14B2F65}"/>
                </a:ext>
              </a:extLst>
            </p:cNvPr>
            <p:cNvGrpSpPr>
              <a:grpSpLocks noChangeAspect="1"/>
            </p:cNvGrpSpPr>
            <p:nvPr/>
          </p:nvGrpSpPr>
          <p:grpSpPr>
            <a:xfrm>
              <a:off x="3513498" y="2162025"/>
              <a:ext cx="748563" cy="746009"/>
              <a:chOff x="3426331" y="-520218"/>
              <a:chExt cx="6321669" cy="6350000"/>
            </a:xfrm>
          </p:grpSpPr>
          <p:sp>
            <p:nvSpPr>
              <p:cNvPr id="58" name="Freeform 10">
                <a:extLst>
                  <a:ext uri="{FF2B5EF4-FFF2-40B4-BE49-F238E27FC236}">
                    <a16:creationId xmlns:a16="http://schemas.microsoft.com/office/drawing/2014/main" id="{3261E1B7-A69B-49F1-8A0A-84894E801163}"/>
                  </a:ext>
                </a:extLst>
              </p:cNvPr>
              <p:cNvSpPr/>
              <p:nvPr/>
            </p:nvSpPr>
            <p:spPr>
              <a:xfrm>
                <a:off x="3426331" y="-520218"/>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B5DD"/>
              </a:solidFill>
              <a:ln>
                <a:noFill/>
              </a:ln>
            </p:spPr>
            <p:style>
              <a:lnRef idx="2">
                <a:schemeClr val="accent5"/>
              </a:lnRef>
              <a:fillRef idx="1">
                <a:schemeClr val="lt1"/>
              </a:fillRef>
              <a:effectRef idx="0">
                <a:schemeClr val="accent5"/>
              </a:effectRef>
              <a:fontRef idx="minor">
                <a:schemeClr val="dk1"/>
              </a:fontRef>
            </p:style>
          </p:sp>
        </p:grpSp>
        <p:grpSp>
          <p:nvGrpSpPr>
            <p:cNvPr id="59" name="Group 9">
              <a:extLst>
                <a:ext uri="{FF2B5EF4-FFF2-40B4-BE49-F238E27FC236}">
                  <a16:creationId xmlns:a16="http://schemas.microsoft.com/office/drawing/2014/main" id="{65298BDA-0E9C-4EBB-803B-9CFDCB46AD86}"/>
                </a:ext>
              </a:extLst>
            </p:cNvPr>
            <p:cNvGrpSpPr>
              <a:grpSpLocks noChangeAspect="1"/>
            </p:cNvGrpSpPr>
            <p:nvPr/>
          </p:nvGrpSpPr>
          <p:grpSpPr>
            <a:xfrm>
              <a:off x="2769600" y="4220315"/>
              <a:ext cx="748563" cy="746009"/>
              <a:chOff x="-2563874" y="-2167794"/>
              <a:chExt cx="6321669" cy="6350000"/>
            </a:xfrm>
          </p:grpSpPr>
          <p:sp>
            <p:nvSpPr>
              <p:cNvPr id="60" name="Freeform 10">
                <a:extLst>
                  <a:ext uri="{FF2B5EF4-FFF2-40B4-BE49-F238E27FC236}">
                    <a16:creationId xmlns:a16="http://schemas.microsoft.com/office/drawing/2014/main" id="{35CCDC64-B794-4FCB-B8CB-88C75CFFC9DC}"/>
                  </a:ext>
                </a:extLst>
              </p:cNvPr>
              <p:cNvSpPr/>
              <p:nvPr/>
            </p:nvSpPr>
            <p:spPr>
              <a:xfrm>
                <a:off x="-2563874" y="-2167794"/>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09FD6"/>
              </a:solidFill>
              <a:ln>
                <a:noFill/>
              </a:ln>
            </p:spPr>
            <p:style>
              <a:lnRef idx="2">
                <a:schemeClr val="accent5"/>
              </a:lnRef>
              <a:fillRef idx="1">
                <a:schemeClr val="lt1"/>
              </a:fillRef>
              <a:effectRef idx="0">
                <a:schemeClr val="accent5"/>
              </a:effectRef>
              <a:fontRef idx="minor">
                <a:schemeClr val="dk1"/>
              </a:fontRef>
            </p:style>
          </p:sp>
        </p:grpSp>
        <p:grpSp>
          <p:nvGrpSpPr>
            <p:cNvPr id="61" name="Group 9">
              <a:extLst>
                <a:ext uri="{FF2B5EF4-FFF2-40B4-BE49-F238E27FC236}">
                  <a16:creationId xmlns:a16="http://schemas.microsoft.com/office/drawing/2014/main" id="{6AF00CD1-63C4-4F36-8B29-1EEACAA8981C}"/>
                </a:ext>
              </a:extLst>
            </p:cNvPr>
            <p:cNvGrpSpPr>
              <a:grpSpLocks noChangeAspect="1"/>
            </p:cNvGrpSpPr>
            <p:nvPr/>
          </p:nvGrpSpPr>
          <p:grpSpPr>
            <a:xfrm>
              <a:off x="2713447" y="3021056"/>
              <a:ext cx="748563" cy="746009"/>
              <a:chOff x="582429" y="-2233286"/>
              <a:chExt cx="6321669" cy="6350000"/>
            </a:xfrm>
          </p:grpSpPr>
          <p:sp>
            <p:nvSpPr>
              <p:cNvPr id="62" name="Freeform 10">
                <a:extLst>
                  <a:ext uri="{FF2B5EF4-FFF2-40B4-BE49-F238E27FC236}">
                    <a16:creationId xmlns:a16="http://schemas.microsoft.com/office/drawing/2014/main" id="{39C2681C-04E5-4C56-9901-7D99CB52B474}"/>
                  </a:ext>
                </a:extLst>
              </p:cNvPr>
              <p:cNvSpPr/>
              <p:nvPr/>
            </p:nvSpPr>
            <p:spPr>
              <a:xfrm>
                <a:off x="582429" y="-2233286"/>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F95DF"/>
              </a:solidFill>
              <a:ln>
                <a:noFill/>
              </a:ln>
            </p:spPr>
            <p:style>
              <a:lnRef idx="2">
                <a:schemeClr val="accent5"/>
              </a:lnRef>
              <a:fillRef idx="1">
                <a:schemeClr val="lt1"/>
              </a:fillRef>
              <a:effectRef idx="0">
                <a:schemeClr val="accent5"/>
              </a:effectRef>
              <a:fontRef idx="minor">
                <a:schemeClr val="dk1"/>
              </a:fontRef>
            </p:style>
          </p:sp>
        </p:grpSp>
      </p:grpSp>
      <p:sp>
        <p:nvSpPr>
          <p:cNvPr id="67" name="文字方塊 66">
            <a:extLst>
              <a:ext uri="{FF2B5EF4-FFF2-40B4-BE49-F238E27FC236}">
                <a16:creationId xmlns:a16="http://schemas.microsoft.com/office/drawing/2014/main" id="{9B7780BB-8138-4B7E-AA7B-B8F65EFD04A2}"/>
              </a:ext>
            </a:extLst>
          </p:cNvPr>
          <p:cNvSpPr txBox="1"/>
          <p:nvPr/>
        </p:nvSpPr>
        <p:spPr>
          <a:xfrm>
            <a:off x="4930944" y="4858680"/>
            <a:ext cx="618120" cy="584775"/>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兵役</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配套</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69" name="文字方塊 68">
            <a:extLst>
              <a:ext uri="{FF2B5EF4-FFF2-40B4-BE49-F238E27FC236}">
                <a16:creationId xmlns:a16="http://schemas.microsoft.com/office/drawing/2014/main" id="{ADB37C81-550A-45AE-9676-77F2293FE5E9}"/>
              </a:ext>
            </a:extLst>
          </p:cNvPr>
          <p:cNvSpPr txBox="1"/>
          <p:nvPr/>
        </p:nvSpPr>
        <p:spPr>
          <a:xfrm>
            <a:off x="4791828" y="1906335"/>
            <a:ext cx="688936" cy="584775"/>
          </a:xfrm>
          <a:prstGeom prst="rect">
            <a:avLst/>
          </a:prstGeom>
          <a:noFill/>
        </p:spPr>
        <p:txBody>
          <a:bodyPr wrap="square" rtlCol="0">
            <a:spAutoFit/>
          </a:bodyPr>
          <a:lstStyle/>
          <a:p>
            <a:pPr algn="ctr"/>
            <a:r>
              <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LINE</a:t>
            </a:r>
          </a:p>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群組</a:t>
            </a:r>
            <a:endParaRPr lang="en-US" altLang="zh-TW" sz="14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0" name="文字方塊 69">
            <a:extLst>
              <a:ext uri="{FF2B5EF4-FFF2-40B4-BE49-F238E27FC236}">
                <a16:creationId xmlns:a16="http://schemas.microsoft.com/office/drawing/2014/main" id="{3E2E42F1-E6DD-49BA-A5AE-51AD60676C6A}"/>
              </a:ext>
            </a:extLst>
          </p:cNvPr>
          <p:cNvSpPr txBox="1"/>
          <p:nvPr/>
        </p:nvSpPr>
        <p:spPr>
          <a:xfrm>
            <a:off x="5672495" y="2717748"/>
            <a:ext cx="618120" cy="584775"/>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補助經費</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1" name="文字方塊 70">
            <a:extLst>
              <a:ext uri="{FF2B5EF4-FFF2-40B4-BE49-F238E27FC236}">
                <a16:creationId xmlns:a16="http://schemas.microsoft.com/office/drawing/2014/main" id="{DFE143F4-2B39-4944-AFF2-B60EF26C98DF}"/>
              </a:ext>
            </a:extLst>
          </p:cNvPr>
          <p:cNvSpPr txBox="1"/>
          <p:nvPr/>
        </p:nvSpPr>
        <p:spPr>
          <a:xfrm>
            <a:off x="5775216" y="3909465"/>
            <a:ext cx="682734" cy="784830"/>
          </a:xfrm>
          <a:prstGeom prst="rect">
            <a:avLst/>
          </a:prstGeom>
          <a:noFill/>
        </p:spPr>
        <p:txBody>
          <a:bodyPr wrap="square" rtlCol="0">
            <a:spAutoFit/>
          </a:bodyPr>
          <a:lstStyle/>
          <a:p>
            <a:pPr algn="ctr"/>
            <a:r>
              <a:rPr lang="zh-TW" altLang="en-US" sz="15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保留入學資格</a:t>
            </a:r>
            <a:endParaRPr lang="en-US" altLang="zh-TW" sz="15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2" name="文字方塊 71">
            <a:extLst>
              <a:ext uri="{FF2B5EF4-FFF2-40B4-BE49-F238E27FC236}">
                <a16:creationId xmlns:a16="http://schemas.microsoft.com/office/drawing/2014/main" id="{EF9E7D4D-6741-4538-BFD2-8DD970756540}"/>
              </a:ext>
            </a:extLst>
          </p:cNvPr>
          <p:cNvSpPr txBox="1"/>
          <p:nvPr/>
        </p:nvSpPr>
        <p:spPr>
          <a:xfrm>
            <a:off x="3553700" y="5057520"/>
            <a:ext cx="878978" cy="338554"/>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雙週誌</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3" name="文字方塊 72">
            <a:extLst>
              <a:ext uri="{FF2B5EF4-FFF2-40B4-BE49-F238E27FC236}">
                <a16:creationId xmlns:a16="http://schemas.microsoft.com/office/drawing/2014/main" id="{F4518520-AE60-4D0B-A5B0-FCBF10070D74}"/>
              </a:ext>
            </a:extLst>
          </p:cNvPr>
          <p:cNvSpPr txBox="1"/>
          <p:nvPr/>
        </p:nvSpPr>
        <p:spPr>
          <a:xfrm>
            <a:off x="2834822" y="4085365"/>
            <a:ext cx="618120" cy="584775"/>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委員</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輔導</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4" name="文字方塊 73">
            <a:extLst>
              <a:ext uri="{FF2B5EF4-FFF2-40B4-BE49-F238E27FC236}">
                <a16:creationId xmlns:a16="http://schemas.microsoft.com/office/drawing/2014/main" id="{FB0848F0-4B65-4FF8-8C5C-3A24488CD238}"/>
              </a:ext>
            </a:extLst>
          </p:cNvPr>
          <p:cNvSpPr txBox="1"/>
          <p:nvPr/>
        </p:nvSpPr>
        <p:spPr>
          <a:xfrm>
            <a:off x="2778668" y="2885429"/>
            <a:ext cx="618120" cy="584775"/>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就學</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配套</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75" name="文字方塊 74">
            <a:extLst>
              <a:ext uri="{FF2B5EF4-FFF2-40B4-BE49-F238E27FC236}">
                <a16:creationId xmlns:a16="http://schemas.microsoft.com/office/drawing/2014/main" id="{087F4FCD-5B21-4F90-A7AA-C50ED314AEFB}"/>
              </a:ext>
            </a:extLst>
          </p:cNvPr>
          <p:cNvSpPr txBox="1"/>
          <p:nvPr/>
        </p:nvSpPr>
        <p:spPr>
          <a:xfrm>
            <a:off x="3574616" y="2027075"/>
            <a:ext cx="618120" cy="584775"/>
          </a:xfrm>
          <a:prstGeom prst="rect">
            <a:avLst/>
          </a:prstGeom>
          <a:noFill/>
        </p:spPr>
        <p:txBody>
          <a:bodyPr wrap="square" rtlCol="0">
            <a:spAutoFit/>
          </a:bodyPr>
          <a:lstStyle/>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經驗</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傳承</a:t>
            </a:r>
            <a:endParaRPr lang="en-US" altLang="zh-TW" sz="1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81" name="矩形: 圓角 80">
            <a:extLst>
              <a:ext uri="{FF2B5EF4-FFF2-40B4-BE49-F238E27FC236}">
                <a16:creationId xmlns:a16="http://schemas.microsoft.com/office/drawing/2014/main" id="{DC89F9C6-CCEA-47AB-9230-47A3D88112DE}"/>
              </a:ext>
            </a:extLst>
          </p:cNvPr>
          <p:cNvSpPr/>
          <p:nvPr/>
        </p:nvSpPr>
        <p:spPr>
          <a:xfrm>
            <a:off x="6619142" y="5178824"/>
            <a:ext cx="2318925" cy="716264"/>
          </a:xfrm>
          <a:prstGeom prst="roundRect">
            <a:avLst/>
          </a:prstGeom>
          <a:ln>
            <a:solidFill>
              <a:srgbClr val="54823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83" name="矩形: 圓角 82">
            <a:extLst>
              <a:ext uri="{FF2B5EF4-FFF2-40B4-BE49-F238E27FC236}">
                <a16:creationId xmlns:a16="http://schemas.microsoft.com/office/drawing/2014/main" id="{0D372962-C64F-4452-82AE-DAA507F9E4A3}"/>
              </a:ext>
            </a:extLst>
          </p:cNvPr>
          <p:cNvSpPr/>
          <p:nvPr/>
        </p:nvSpPr>
        <p:spPr>
          <a:xfrm>
            <a:off x="6634531" y="4094705"/>
            <a:ext cx="2318925" cy="869393"/>
          </a:xfrm>
          <a:prstGeom prst="roundRect">
            <a:avLst/>
          </a:prstGeom>
          <a:ln>
            <a:solidFill>
              <a:srgbClr val="BF9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87" name="矩形: 圓角 86">
            <a:extLst>
              <a:ext uri="{FF2B5EF4-FFF2-40B4-BE49-F238E27FC236}">
                <a16:creationId xmlns:a16="http://schemas.microsoft.com/office/drawing/2014/main" id="{01DCBB88-BAB1-442A-A5AD-6D002C3A8F3A}"/>
              </a:ext>
            </a:extLst>
          </p:cNvPr>
          <p:cNvSpPr/>
          <p:nvPr/>
        </p:nvSpPr>
        <p:spPr>
          <a:xfrm>
            <a:off x="6670146" y="2756047"/>
            <a:ext cx="2318925" cy="1141023"/>
          </a:xfrm>
          <a:prstGeom prst="roundRect">
            <a:avLst/>
          </a:prstGeom>
          <a:ln>
            <a:solidFill>
              <a:srgbClr val="C55A1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89" name="矩形: 圓角 88">
            <a:extLst>
              <a:ext uri="{FF2B5EF4-FFF2-40B4-BE49-F238E27FC236}">
                <a16:creationId xmlns:a16="http://schemas.microsoft.com/office/drawing/2014/main" id="{EA7C90A8-2C06-4BA3-BCFD-E7A121996513}"/>
              </a:ext>
            </a:extLst>
          </p:cNvPr>
          <p:cNvSpPr/>
          <p:nvPr/>
        </p:nvSpPr>
        <p:spPr>
          <a:xfrm>
            <a:off x="218217" y="5018144"/>
            <a:ext cx="2315362" cy="830993"/>
          </a:xfrm>
          <a:prstGeom prst="roundRect">
            <a:avLst/>
          </a:prstGeom>
          <a:ln>
            <a:solidFill>
              <a:srgbClr val="2F5597"/>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94" name="矩形: 圓角 93">
            <a:extLst>
              <a:ext uri="{FF2B5EF4-FFF2-40B4-BE49-F238E27FC236}">
                <a16:creationId xmlns:a16="http://schemas.microsoft.com/office/drawing/2014/main" id="{BE335C0D-8B14-44EA-8E81-6BD842C1F82A}"/>
              </a:ext>
            </a:extLst>
          </p:cNvPr>
          <p:cNvSpPr/>
          <p:nvPr/>
        </p:nvSpPr>
        <p:spPr>
          <a:xfrm>
            <a:off x="214404" y="4022572"/>
            <a:ext cx="2315362" cy="895355"/>
          </a:xfrm>
          <a:prstGeom prst="roundRect">
            <a:avLst/>
          </a:prstGeom>
          <a:ln>
            <a:solidFill>
              <a:srgbClr val="20386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96" name="矩形: 圓角 95">
            <a:extLst>
              <a:ext uri="{FF2B5EF4-FFF2-40B4-BE49-F238E27FC236}">
                <a16:creationId xmlns:a16="http://schemas.microsoft.com/office/drawing/2014/main" id="{DF198965-C26D-4197-B9C2-E3ED8A2D5BAD}"/>
              </a:ext>
            </a:extLst>
          </p:cNvPr>
          <p:cNvSpPr/>
          <p:nvPr/>
        </p:nvSpPr>
        <p:spPr>
          <a:xfrm>
            <a:off x="218217" y="2822713"/>
            <a:ext cx="2315362" cy="1056117"/>
          </a:xfrm>
          <a:prstGeom prst="round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98" name="矩形: 圓角 97">
            <a:extLst>
              <a:ext uri="{FF2B5EF4-FFF2-40B4-BE49-F238E27FC236}">
                <a16:creationId xmlns:a16="http://schemas.microsoft.com/office/drawing/2014/main" id="{BD7761D3-4103-4E39-9EA2-7C7875567EE5}"/>
              </a:ext>
            </a:extLst>
          </p:cNvPr>
          <p:cNvSpPr/>
          <p:nvPr/>
        </p:nvSpPr>
        <p:spPr>
          <a:xfrm>
            <a:off x="214654" y="1838762"/>
            <a:ext cx="2315362" cy="835045"/>
          </a:xfrm>
          <a:prstGeom prst="roundRect">
            <a:avLst/>
          </a:prstGeom>
          <a:ln>
            <a:solidFill>
              <a:srgbClr val="D75FB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99" name="矩形 98">
            <a:extLst>
              <a:ext uri="{FF2B5EF4-FFF2-40B4-BE49-F238E27FC236}">
                <a16:creationId xmlns:a16="http://schemas.microsoft.com/office/drawing/2014/main" id="{5F0C7A00-7A38-47B2-A3E2-E5B46E057EEF}"/>
              </a:ext>
            </a:extLst>
          </p:cNvPr>
          <p:cNvSpPr/>
          <p:nvPr/>
        </p:nvSpPr>
        <p:spPr>
          <a:xfrm>
            <a:off x="6610421" y="1679176"/>
            <a:ext cx="2318925" cy="830997"/>
          </a:xfrm>
          <a:prstGeom prst="rect">
            <a:avLst/>
          </a:prstGeom>
        </p:spPr>
        <p:txBody>
          <a:bodyPr wrap="square">
            <a:spAutoFit/>
          </a:bodyPr>
          <a:lstStyle/>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計畫參與青年</a:t>
            </a:r>
            <a:r>
              <a:rPr lang="zh-CN"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聯繫互動</a:t>
            </a: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相互交流經驗與分享、</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行政事項公告</a:t>
            </a:r>
            <a:endParaRPr lang="en-US" altLang="zh-CN" sz="1600" dirty="0">
              <a:latin typeface="微軟正黑體" panose="020B0604030504040204" pitchFamily="34" charset="-120"/>
              <a:ea typeface="微軟正黑體" panose="020B0604030504040204" pitchFamily="34" charset="-120"/>
            </a:endParaRPr>
          </a:p>
        </p:txBody>
      </p:sp>
      <p:sp>
        <p:nvSpPr>
          <p:cNvPr id="100" name="矩形 99">
            <a:extLst>
              <a:ext uri="{FF2B5EF4-FFF2-40B4-BE49-F238E27FC236}">
                <a16:creationId xmlns:a16="http://schemas.microsoft.com/office/drawing/2014/main" id="{9CF10C89-F856-40EB-8004-019A02D33F93}"/>
              </a:ext>
            </a:extLst>
          </p:cNvPr>
          <p:cNvSpPr/>
          <p:nvPr/>
        </p:nvSpPr>
        <p:spPr>
          <a:xfrm>
            <a:off x="6670146" y="2809723"/>
            <a:ext cx="2315362" cy="1077218"/>
          </a:xfrm>
          <a:prstGeom prst="rect">
            <a:avLst/>
          </a:prstGeom>
        </p:spPr>
        <p:txBody>
          <a:bodyPr wrap="square">
            <a:spAutoFit/>
          </a:bodyPr>
          <a:lstStyle/>
          <a:p>
            <a:pPr algn="just">
              <a:spcBef>
                <a:spcPct val="0"/>
              </a:spcBef>
            </a:pPr>
            <a:r>
              <a:rPr lang="zh-TW" altLang="zh-TW" sz="1600" b="1"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酌予補助保險、交通、住宿及出國手續費等執行企劃所需經費</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詳計畫規定</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CN"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9" name="矩形 108">
            <a:extLst>
              <a:ext uri="{FF2B5EF4-FFF2-40B4-BE49-F238E27FC236}">
                <a16:creationId xmlns:a16="http://schemas.microsoft.com/office/drawing/2014/main" id="{69B25849-E8B3-4A22-82DE-6CEB8D78AE8B}"/>
              </a:ext>
            </a:extLst>
          </p:cNvPr>
          <p:cNvSpPr/>
          <p:nvPr/>
        </p:nvSpPr>
        <p:spPr>
          <a:xfrm>
            <a:off x="200439" y="4190810"/>
            <a:ext cx="2265827" cy="584775"/>
          </a:xfrm>
          <a:prstGeom prst="rect">
            <a:avLst/>
          </a:prstGeom>
        </p:spPr>
        <p:txBody>
          <a:bodyPr wrap="square">
            <a:spAutoFit/>
          </a:bodyPr>
          <a:lstStyle/>
          <a:p>
            <a:pPr algn="just">
              <a:spcBef>
                <a:spcPct val="0"/>
              </a:spcBef>
              <a:buClrTx/>
              <a:buSzTx/>
              <a:buNone/>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審查輔導小組委員提供青年雙週誌回饋意見</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0" name="矩形 109">
            <a:extLst>
              <a:ext uri="{FF2B5EF4-FFF2-40B4-BE49-F238E27FC236}">
                <a16:creationId xmlns:a16="http://schemas.microsoft.com/office/drawing/2014/main" id="{F582F0F9-3CEA-4F64-B766-107E02A3448C}"/>
              </a:ext>
            </a:extLst>
          </p:cNvPr>
          <p:cNvSpPr/>
          <p:nvPr/>
        </p:nvSpPr>
        <p:spPr>
          <a:xfrm>
            <a:off x="6619142" y="4167697"/>
            <a:ext cx="2315362" cy="830997"/>
          </a:xfrm>
          <a:prstGeom prst="rect">
            <a:avLst/>
          </a:prstGeom>
        </p:spPr>
        <p:txBody>
          <a:bodyPr wrap="square">
            <a:spAutoFit/>
          </a:bodyPr>
          <a:lstStyle/>
          <a:p>
            <a:pPr algn="just">
              <a:spcBef>
                <a:spcPct val="0"/>
              </a:spcBef>
              <a:buClrTx/>
              <a:buSzTx/>
              <a:buNone/>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取得大專校院錄取通知者，務必完成報到，作為保留入學資格之依據</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1" name="矩形 110">
            <a:extLst>
              <a:ext uri="{FF2B5EF4-FFF2-40B4-BE49-F238E27FC236}">
                <a16:creationId xmlns:a16="http://schemas.microsoft.com/office/drawing/2014/main" id="{FB2F03F7-534C-45CE-A1C4-CB2FCCBD46CD}"/>
              </a:ext>
            </a:extLst>
          </p:cNvPr>
          <p:cNvSpPr/>
          <p:nvPr/>
        </p:nvSpPr>
        <p:spPr>
          <a:xfrm>
            <a:off x="250679" y="5027956"/>
            <a:ext cx="2248519" cy="830997"/>
          </a:xfrm>
          <a:prstGeom prst="rect">
            <a:avLst/>
          </a:prstGeom>
        </p:spPr>
        <p:txBody>
          <a:bodyPr wrap="square">
            <a:spAutoFit/>
          </a:bodyPr>
          <a:lstStyle/>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青年定期填寫雙週誌，紀錄體驗過程心得，亦可提出輔導需求</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2" name="矩形 111">
            <a:extLst>
              <a:ext uri="{FF2B5EF4-FFF2-40B4-BE49-F238E27FC236}">
                <a16:creationId xmlns:a16="http://schemas.microsoft.com/office/drawing/2014/main" id="{FC3E3FE4-8741-4DE5-8837-F4C07AFB6388}"/>
              </a:ext>
            </a:extLst>
          </p:cNvPr>
          <p:cNvSpPr/>
          <p:nvPr/>
        </p:nvSpPr>
        <p:spPr>
          <a:xfrm>
            <a:off x="6644763" y="5244568"/>
            <a:ext cx="2298462" cy="584775"/>
          </a:xfrm>
          <a:prstGeom prst="rect">
            <a:avLst/>
          </a:prstGeom>
        </p:spPr>
        <p:txBody>
          <a:bodyPr wrap="square">
            <a:spAutoFit/>
          </a:bodyPr>
          <a:lstStyle/>
          <a:p>
            <a:pPr algn="just"/>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協助年滿</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19</a:t>
            </a: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歲役男申請暫緩徵兵、延期返國</a:t>
            </a:r>
          </a:p>
        </p:txBody>
      </p:sp>
      <p:sp>
        <p:nvSpPr>
          <p:cNvPr id="113" name="矩形 112">
            <a:extLst>
              <a:ext uri="{FF2B5EF4-FFF2-40B4-BE49-F238E27FC236}">
                <a16:creationId xmlns:a16="http://schemas.microsoft.com/office/drawing/2014/main" id="{063A1DDB-7B43-4A52-ADCC-29BFC30B2AAF}"/>
              </a:ext>
            </a:extLst>
          </p:cNvPr>
          <p:cNvSpPr/>
          <p:nvPr/>
        </p:nvSpPr>
        <p:spPr>
          <a:xfrm>
            <a:off x="226192" y="1867307"/>
            <a:ext cx="2303574" cy="830997"/>
          </a:xfrm>
          <a:prstGeom prst="rect">
            <a:avLst/>
          </a:prstGeom>
        </p:spPr>
        <p:txBody>
          <a:bodyPr wrap="square">
            <a:spAutoFit/>
          </a:bodyPr>
          <a:lstStyle/>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透過學生家長說明會、青年同學會、故事影片，分享企劃執行經驗</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14" name="矩形 113">
            <a:extLst>
              <a:ext uri="{FF2B5EF4-FFF2-40B4-BE49-F238E27FC236}">
                <a16:creationId xmlns:a16="http://schemas.microsoft.com/office/drawing/2014/main" id="{46914CEB-314B-428D-8BE3-4416A3B7168E}"/>
              </a:ext>
            </a:extLst>
          </p:cNvPr>
          <p:cNvSpPr/>
          <p:nvPr/>
        </p:nvSpPr>
        <p:spPr>
          <a:xfrm>
            <a:off x="200439" y="2842045"/>
            <a:ext cx="2364889" cy="1077218"/>
          </a:xfrm>
          <a:prstGeom prst="rect">
            <a:avLst/>
          </a:prstGeom>
        </p:spPr>
        <p:txBody>
          <a:bodyPr wrap="square">
            <a:spAutoFit/>
          </a:bodyPr>
          <a:lstStyle/>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特殊選才</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甄選入學或申請入學</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algn="just">
              <a:spcBef>
                <a:spcPct val="0"/>
              </a:spcBef>
            </a:pP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彈性選系</a:t>
            </a:r>
            <a:endPar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a:p>
            <a:pPr>
              <a:spcBef>
                <a:spcPct val="0"/>
              </a:spcBef>
            </a:pP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完成計畫之日起</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年內</a:t>
            </a:r>
            <a:r>
              <a:rPr lang="en-US" altLang="zh-TW"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600" kern="0" dirty="0">
              <a:solidFill>
                <a:sysClr val="windowText" lastClr="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4" name="Freeform 10">
            <a:extLst>
              <a:ext uri="{FF2B5EF4-FFF2-40B4-BE49-F238E27FC236}">
                <a16:creationId xmlns:a16="http://schemas.microsoft.com/office/drawing/2014/main" id="{18A2C7FD-AE43-45FA-A4BD-70008F229CFB}"/>
              </a:ext>
            </a:extLst>
          </p:cNvPr>
          <p:cNvSpPr/>
          <p:nvPr/>
        </p:nvSpPr>
        <p:spPr>
          <a:xfrm>
            <a:off x="3840257" y="2954730"/>
            <a:ext cx="1590682" cy="136430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a:ln>
            <a:noFill/>
          </a:ln>
        </p:spPr>
        <p:style>
          <a:lnRef idx="2">
            <a:schemeClr val="accent5"/>
          </a:lnRef>
          <a:fillRef idx="1">
            <a:schemeClr val="lt1"/>
          </a:fillRef>
          <a:effectRef idx="0">
            <a:schemeClr val="accent5"/>
          </a:effectRef>
          <a:fontRef idx="minor">
            <a:schemeClr val="dk1"/>
          </a:fontRef>
        </p:style>
      </p:sp>
      <p:sp>
        <p:nvSpPr>
          <p:cNvPr id="68" name="文字方塊 67">
            <a:extLst>
              <a:ext uri="{FF2B5EF4-FFF2-40B4-BE49-F238E27FC236}">
                <a16:creationId xmlns:a16="http://schemas.microsoft.com/office/drawing/2014/main" id="{651FB5B7-1769-416A-B600-5029AC3943F3}"/>
              </a:ext>
            </a:extLst>
          </p:cNvPr>
          <p:cNvSpPr txBox="1"/>
          <p:nvPr/>
        </p:nvSpPr>
        <p:spPr>
          <a:xfrm>
            <a:off x="4015554" y="3304980"/>
            <a:ext cx="1262270" cy="707886"/>
          </a:xfrm>
          <a:prstGeom prst="rect">
            <a:avLst/>
          </a:prstGeom>
          <a:noFill/>
        </p:spPr>
        <p:txBody>
          <a:bodyPr wrap="square" rtlCol="0">
            <a:spAutoFit/>
          </a:bodyPr>
          <a:lstStyle/>
          <a:p>
            <a:pPr algn="ctr"/>
            <a:r>
              <a:rPr lang="zh-TW" altLang="en-US" sz="20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配套措施與資源</a:t>
            </a:r>
            <a:endParaRPr lang="en-US" altLang="zh-TW" sz="20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96016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群組 28">
            <a:extLst>
              <a:ext uri="{FF2B5EF4-FFF2-40B4-BE49-F238E27FC236}">
                <a16:creationId xmlns:a16="http://schemas.microsoft.com/office/drawing/2014/main" id="{4157E6C3-D34D-47BB-86A6-4DD1ED4483AA}"/>
              </a:ext>
            </a:extLst>
          </p:cNvPr>
          <p:cNvGrpSpPr/>
          <p:nvPr/>
        </p:nvGrpSpPr>
        <p:grpSpPr>
          <a:xfrm>
            <a:off x="1007773" y="1834363"/>
            <a:ext cx="7264959" cy="1377165"/>
            <a:chOff x="1331388" y="1834363"/>
            <a:chExt cx="7264959" cy="1377165"/>
          </a:xfrm>
        </p:grpSpPr>
        <p:pic>
          <p:nvPicPr>
            <p:cNvPr id="13" name="Picture 2">
              <a:extLst>
                <a:ext uri="{FF2B5EF4-FFF2-40B4-BE49-F238E27FC236}">
                  <a16:creationId xmlns:a16="http://schemas.microsoft.com/office/drawing/2014/main" id="{4C207A4F-5CD5-4FA4-9C0D-843A78AD935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31388" y="1834363"/>
              <a:ext cx="1164405" cy="1239012"/>
            </a:xfrm>
            <a:prstGeom prst="rect">
              <a:avLst/>
            </a:prstGeom>
          </p:spPr>
        </p:pic>
        <p:pic>
          <p:nvPicPr>
            <p:cNvPr id="16" name="Picture 2">
              <a:extLst>
                <a:ext uri="{FF2B5EF4-FFF2-40B4-BE49-F238E27FC236}">
                  <a16:creationId xmlns:a16="http://schemas.microsoft.com/office/drawing/2014/main" id="{D1D24917-FD12-41BF-AFFA-5238668E78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81707" y="1834363"/>
              <a:ext cx="1164405" cy="1239012"/>
            </a:xfrm>
            <a:prstGeom prst="rect">
              <a:avLst/>
            </a:prstGeom>
          </p:spPr>
        </p:pic>
        <p:sp>
          <p:nvSpPr>
            <p:cNvPr id="37" name="Text Box 7">
              <a:extLst>
                <a:ext uri="{FF2B5EF4-FFF2-40B4-BE49-F238E27FC236}">
                  <a16:creationId xmlns:a16="http://schemas.microsoft.com/office/drawing/2014/main" id="{CB3A1D9D-C2B5-48A7-9889-58C621CE1D79}"/>
                </a:ext>
              </a:extLst>
            </p:cNvPr>
            <p:cNvSpPr txBox="1">
              <a:spLocks noChangeArrowheads="1"/>
            </p:cNvSpPr>
            <p:nvPr/>
          </p:nvSpPr>
          <p:spPr bwMode="gray">
            <a:xfrm>
              <a:off x="1396809" y="2284111"/>
              <a:ext cx="1033562" cy="400110"/>
            </a:xfrm>
            <a:prstGeom prst="rect">
              <a:avLst/>
            </a:prstGeom>
            <a:noFill/>
            <a:ln w="9525" algn="ctr">
              <a:noFill/>
              <a:miter lim="800000"/>
              <a:headEnd/>
              <a:tailEnd/>
            </a:ln>
            <a:effectLst/>
          </p:spPr>
          <p:txBody>
            <a:bodyPr wrap="square">
              <a:spAutoFit/>
            </a:bodyPr>
            <a:lstStyle/>
            <a:p>
              <a:pPr algn="ctr" eaLnBrk="0" hangingPunct="0">
                <a:spcBef>
                  <a:spcPts val="1000"/>
                </a:spcBef>
                <a:defRPr/>
              </a:pPr>
              <a:r>
                <a:rPr lang="zh-TW" altLang="en-US" sz="2000" b="1" dirty="0">
                  <a:latin typeface="微軟正黑體" panose="020B0604030504040204" pitchFamily="34" charset="-120"/>
                  <a:ea typeface="微軟正黑體" panose="020B0604030504040204" pitchFamily="34" charset="-120"/>
                </a:rPr>
                <a:t>田秀蘭</a:t>
              </a:r>
              <a:endParaRPr lang="en-US" altLang="zh-CN" sz="2000" b="1" dirty="0">
                <a:latin typeface="微軟正黑體" panose="020B0604030504040204" pitchFamily="34" charset="-120"/>
                <a:ea typeface="微軟正黑體" panose="020B0604030504040204" pitchFamily="34" charset="-120"/>
              </a:endParaRPr>
            </a:p>
          </p:txBody>
        </p:sp>
        <p:sp>
          <p:nvSpPr>
            <p:cNvPr id="38" name="Text Box 7">
              <a:extLst>
                <a:ext uri="{FF2B5EF4-FFF2-40B4-BE49-F238E27FC236}">
                  <a16:creationId xmlns:a16="http://schemas.microsoft.com/office/drawing/2014/main" id="{3B35E28F-EC74-4792-A986-99D6CAF2DB51}"/>
                </a:ext>
              </a:extLst>
            </p:cNvPr>
            <p:cNvSpPr txBox="1">
              <a:spLocks noChangeArrowheads="1"/>
            </p:cNvSpPr>
            <p:nvPr/>
          </p:nvSpPr>
          <p:spPr bwMode="gray">
            <a:xfrm>
              <a:off x="2437324" y="1882959"/>
              <a:ext cx="2625213" cy="1328569"/>
            </a:xfrm>
            <a:prstGeom prst="rect">
              <a:avLst/>
            </a:prstGeom>
            <a:noFill/>
            <a:ln w="9525" algn="ctr">
              <a:noFill/>
              <a:miter lim="800000"/>
              <a:headEnd/>
              <a:tailEnd/>
            </a:ln>
            <a:effectLst/>
          </p:spPr>
          <p:txBody>
            <a:bodyPr wrap="square">
              <a:spAutoFit/>
            </a:bodyPr>
            <a:lstStyle/>
            <a:p>
              <a:pPr eaLnBrk="0" hangingPunct="0">
                <a:spcBef>
                  <a:spcPts val="1000"/>
                </a:spcBef>
                <a:defRPr/>
              </a:pPr>
              <a:r>
                <a:rPr lang="zh-TW" altLang="en-US" b="1" dirty="0">
                  <a:solidFill>
                    <a:srgbClr val="A22E00"/>
                  </a:solidFill>
                  <a:latin typeface="微軟正黑體" panose="020B0604030504040204" pitchFamily="34" charset="-120"/>
                  <a:ea typeface="微軟正黑體" panose="020B0604030504040204" pitchFamily="34" charset="-120"/>
                </a:rPr>
                <a:t>計畫主持人</a:t>
              </a:r>
              <a:endParaRPr lang="en-US" altLang="zh-TW" b="1" dirty="0">
                <a:solidFill>
                  <a:srgbClr val="A22E00"/>
                </a:solidFill>
                <a:latin typeface="微軟正黑體" panose="020B0604030504040204" pitchFamily="34" charset="-120"/>
                <a:ea typeface="微軟正黑體" panose="020B0604030504040204" pitchFamily="34" charset="-120"/>
              </a:endParaRPr>
            </a:p>
            <a:p>
              <a:pPr eaLnBrk="0" hangingPunct="0">
                <a:spcBef>
                  <a:spcPts val="1000"/>
                </a:spcBef>
                <a:defRPr/>
              </a:pPr>
              <a:r>
                <a:rPr lang="zh-TW" altLang="en-US" b="1" dirty="0">
                  <a:latin typeface="微軟正黑體" panose="020B0604030504040204" pitchFamily="34" charset="-120"/>
                  <a:ea typeface="微軟正黑體" panose="020B0604030504040204" pitchFamily="34" charset="-120"/>
                </a:rPr>
                <a:t>國立臺灣師範大學</a:t>
              </a:r>
              <a:endParaRPr lang="en-US" altLang="zh-TW" b="1" dirty="0">
                <a:latin typeface="微軟正黑體" panose="020B0604030504040204" pitchFamily="34" charset="-120"/>
                <a:ea typeface="微軟正黑體" panose="020B0604030504040204" pitchFamily="34" charset="-120"/>
              </a:endParaRPr>
            </a:p>
            <a:p>
              <a:pPr eaLnBrk="0" hangingPunct="0">
                <a:defRPr/>
              </a:pPr>
              <a:r>
                <a:rPr lang="zh-TW" altLang="en-US" b="1" dirty="0">
                  <a:latin typeface="微軟正黑體" panose="020B0604030504040204" pitchFamily="34" charset="-120"/>
                  <a:ea typeface="微軟正黑體" panose="020B0604030504040204" pitchFamily="34" charset="-120"/>
                </a:rPr>
                <a:t>教育心理與輔導學系</a:t>
              </a:r>
              <a:endParaRPr lang="en-US" altLang="zh-TW" b="1" dirty="0">
                <a:latin typeface="微軟正黑體" panose="020B0604030504040204" pitchFamily="34" charset="-120"/>
                <a:ea typeface="微軟正黑體" panose="020B0604030504040204" pitchFamily="34" charset="-120"/>
              </a:endParaRPr>
            </a:p>
            <a:p>
              <a:pPr eaLnBrk="0" hangingPunct="0">
                <a:defRPr/>
              </a:pPr>
              <a:r>
                <a:rPr lang="zh-TW" altLang="en-US" b="1" dirty="0">
                  <a:latin typeface="微軟正黑體" panose="020B0604030504040204" pitchFamily="34" charset="-120"/>
                  <a:ea typeface="微軟正黑體" panose="020B0604030504040204" pitchFamily="34" charset="-120"/>
                </a:rPr>
                <a:t>教授兼教育學院院長</a:t>
              </a:r>
              <a:endParaRPr lang="en-US" altLang="zh-TW" b="1" dirty="0">
                <a:latin typeface="微軟正黑體" panose="020B0604030504040204" pitchFamily="34" charset="-120"/>
                <a:ea typeface="微軟正黑體" panose="020B0604030504040204" pitchFamily="34" charset="-120"/>
              </a:endParaRPr>
            </a:p>
          </p:txBody>
        </p:sp>
        <p:sp>
          <p:nvSpPr>
            <p:cNvPr id="48" name="Text Box 7">
              <a:extLst>
                <a:ext uri="{FF2B5EF4-FFF2-40B4-BE49-F238E27FC236}">
                  <a16:creationId xmlns:a16="http://schemas.microsoft.com/office/drawing/2014/main" id="{019D0994-A595-4F58-B74F-A0343084FF74}"/>
                </a:ext>
              </a:extLst>
            </p:cNvPr>
            <p:cNvSpPr txBox="1">
              <a:spLocks noChangeArrowheads="1"/>
            </p:cNvSpPr>
            <p:nvPr/>
          </p:nvSpPr>
          <p:spPr bwMode="gray">
            <a:xfrm>
              <a:off x="4947127" y="2286127"/>
              <a:ext cx="1033562" cy="400110"/>
            </a:xfrm>
            <a:prstGeom prst="rect">
              <a:avLst/>
            </a:prstGeom>
            <a:noFill/>
            <a:ln w="9525" algn="ctr">
              <a:noFill/>
              <a:miter lim="800000"/>
              <a:headEnd/>
              <a:tailEnd/>
            </a:ln>
            <a:effectLst/>
          </p:spPr>
          <p:txBody>
            <a:bodyPr wrap="square">
              <a:spAutoFit/>
            </a:bodyPr>
            <a:lstStyle/>
            <a:p>
              <a:pPr algn="ctr" eaLnBrk="0" hangingPunct="0">
                <a:spcBef>
                  <a:spcPts val="1000"/>
                </a:spcBef>
                <a:defRPr/>
              </a:pPr>
              <a:r>
                <a:rPr lang="zh-TW" altLang="en-US" sz="2000" b="1" dirty="0">
                  <a:latin typeface="微軟正黑體" panose="020B0604030504040204" pitchFamily="34" charset="-120"/>
                  <a:ea typeface="微軟正黑體" panose="020B0604030504040204" pitchFamily="34" charset="-120"/>
                </a:rPr>
                <a:t>邱皓政</a:t>
              </a:r>
              <a:endParaRPr lang="en-US" altLang="zh-CN" sz="2000" b="1" dirty="0">
                <a:latin typeface="微軟正黑體" panose="020B0604030504040204" pitchFamily="34" charset="-120"/>
                <a:ea typeface="微軟正黑體" panose="020B0604030504040204" pitchFamily="34" charset="-120"/>
              </a:endParaRPr>
            </a:p>
          </p:txBody>
        </p:sp>
        <p:sp>
          <p:nvSpPr>
            <p:cNvPr id="67" name="Text Box 7">
              <a:extLst>
                <a:ext uri="{FF2B5EF4-FFF2-40B4-BE49-F238E27FC236}">
                  <a16:creationId xmlns:a16="http://schemas.microsoft.com/office/drawing/2014/main" id="{D5E385F4-3DA4-4D09-BEDE-B2AD605CFAA9}"/>
                </a:ext>
              </a:extLst>
            </p:cNvPr>
            <p:cNvSpPr txBox="1">
              <a:spLocks noChangeArrowheads="1"/>
            </p:cNvSpPr>
            <p:nvPr/>
          </p:nvSpPr>
          <p:spPr bwMode="gray">
            <a:xfrm>
              <a:off x="6046109" y="1882959"/>
              <a:ext cx="2550238" cy="1051570"/>
            </a:xfrm>
            <a:prstGeom prst="rect">
              <a:avLst/>
            </a:prstGeom>
            <a:noFill/>
            <a:ln w="9525" algn="ctr">
              <a:noFill/>
              <a:miter lim="800000"/>
              <a:headEnd/>
              <a:tailEnd/>
            </a:ln>
            <a:effectLst/>
          </p:spPr>
          <p:txBody>
            <a:bodyPr wrap="square">
              <a:spAutoFit/>
            </a:bodyPr>
            <a:lstStyle/>
            <a:p>
              <a:pPr eaLnBrk="0" hangingPunct="0">
                <a:spcBef>
                  <a:spcPts val="1000"/>
                </a:spcBef>
                <a:defRPr/>
              </a:pPr>
              <a:r>
                <a:rPr lang="zh-TW" altLang="en-US" b="1" dirty="0">
                  <a:solidFill>
                    <a:srgbClr val="A22E00"/>
                  </a:solidFill>
                  <a:latin typeface="微軟正黑體" panose="020B0604030504040204" pitchFamily="34" charset="-120"/>
                  <a:ea typeface="微軟正黑體" panose="020B0604030504040204" pitchFamily="34" charset="-120"/>
                </a:rPr>
                <a:t>協同主持人</a:t>
              </a:r>
              <a:endParaRPr lang="en-US" altLang="zh-TW" b="1" dirty="0">
                <a:solidFill>
                  <a:srgbClr val="A22E00"/>
                </a:solidFill>
                <a:latin typeface="微軟正黑體" panose="020B0604030504040204" pitchFamily="34" charset="-120"/>
                <a:ea typeface="微軟正黑體" panose="020B0604030504040204" pitchFamily="34" charset="-120"/>
              </a:endParaRPr>
            </a:p>
            <a:p>
              <a:pPr eaLnBrk="0" hangingPunct="0">
                <a:spcBef>
                  <a:spcPts val="1000"/>
                </a:spcBef>
                <a:defRPr/>
              </a:pPr>
              <a:r>
                <a:rPr lang="zh-TW" altLang="en-US" b="1" dirty="0">
                  <a:latin typeface="微軟正黑體" panose="020B0604030504040204" pitchFamily="34" charset="-120"/>
                  <a:ea typeface="微軟正黑體" panose="020B0604030504040204" pitchFamily="34" charset="-120"/>
                </a:rPr>
                <a:t>國立臺灣師範大學</a:t>
              </a:r>
              <a:endParaRPr lang="en-US" altLang="zh-TW" b="1" dirty="0">
                <a:latin typeface="微軟正黑體" panose="020B0604030504040204" pitchFamily="34" charset="-120"/>
                <a:ea typeface="微軟正黑體" panose="020B0604030504040204" pitchFamily="34" charset="-120"/>
              </a:endParaRPr>
            </a:p>
            <a:p>
              <a:pPr eaLnBrk="0" hangingPunct="0">
                <a:defRPr/>
              </a:pPr>
              <a:r>
                <a:rPr lang="zh-TW" altLang="en-US" b="1" dirty="0">
                  <a:latin typeface="微軟正黑體" panose="020B0604030504040204" pitchFamily="34" charset="-120"/>
                  <a:ea typeface="微軟正黑體" panose="020B0604030504040204" pitchFamily="34" charset="-120"/>
                </a:rPr>
                <a:t>企業管理學系特聘教授</a:t>
              </a:r>
              <a:endParaRPr lang="en-US" altLang="zh-TW" b="1" dirty="0">
                <a:latin typeface="微軟正黑體" panose="020B0604030504040204" pitchFamily="34" charset="-120"/>
                <a:ea typeface="微軟正黑體" panose="020B0604030504040204" pitchFamily="34" charset="-120"/>
              </a:endParaRPr>
            </a:p>
          </p:txBody>
        </p:sp>
      </p:grpSp>
      <p:sp>
        <p:nvSpPr>
          <p:cNvPr id="4" name="手繪多邊形 7">
            <a:extLst>
              <a:ext uri="{FF2B5EF4-FFF2-40B4-BE49-F238E27FC236}">
                <a16:creationId xmlns:a16="http://schemas.microsoft.com/office/drawing/2014/main" id="{AA1E0C0B-C1C2-4375-9DF4-83F050E4EE36}"/>
              </a:ext>
            </a:extLst>
          </p:cNvPr>
          <p:cNvSpPr/>
          <p:nvPr/>
        </p:nvSpPr>
        <p:spPr>
          <a:xfrm>
            <a:off x="449942" y="471663"/>
            <a:ext cx="645787"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五</a:t>
            </a:r>
          </a:p>
        </p:txBody>
      </p:sp>
      <p:sp>
        <p:nvSpPr>
          <p:cNvPr id="5" name="手繪多邊形 8">
            <a:extLst>
              <a:ext uri="{FF2B5EF4-FFF2-40B4-BE49-F238E27FC236}">
                <a16:creationId xmlns:a16="http://schemas.microsoft.com/office/drawing/2014/main" id="{7B87ACEB-CD62-4DE8-AF9E-85F7F628CB04}"/>
              </a:ext>
            </a:extLst>
          </p:cNvPr>
          <p:cNvSpPr/>
          <p:nvPr/>
        </p:nvSpPr>
        <p:spPr>
          <a:xfrm>
            <a:off x="1095729" y="491776"/>
            <a:ext cx="5256296" cy="81606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參與青年配套措施與資源</a:t>
            </a:r>
            <a:r>
              <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三</a:t>
            </a:r>
            <a:r>
              <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a:p>
            <a:pPr defTabSz="566738">
              <a:lnSpc>
                <a:spcPct val="90000"/>
              </a:lnSpc>
              <a:spcBef>
                <a:spcPct val="0"/>
              </a:spcBef>
            </a:pPr>
            <a:r>
              <a:rPr lang="en-US" altLang="zh-TW"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輔導服務團隊</a:t>
            </a:r>
            <a:endParaRPr lang="en-US" altLang="zh-CN" sz="30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sp>
        <p:nvSpPr>
          <p:cNvPr id="12" name="投影片編號版面配置區 11"/>
          <p:cNvSpPr>
            <a:spLocks noGrp="1"/>
          </p:cNvSpPr>
          <p:nvPr>
            <p:ph type="sldNum" sz="quarter" idx="12"/>
          </p:nvPr>
        </p:nvSpPr>
        <p:spPr/>
        <p:txBody>
          <a:bodyPr/>
          <a:lstStyle/>
          <a:p>
            <a:fld id="{D6C53CA5-A163-48C8-8987-BDB0A544DF6C}" type="slidenum">
              <a:rPr lang="zh-TW" altLang="en-US" smtClean="0"/>
              <a:t>29</a:t>
            </a:fld>
            <a:endParaRPr lang="zh-TW" altLang="en-US"/>
          </a:p>
        </p:txBody>
      </p:sp>
      <p:grpSp>
        <p:nvGrpSpPr>
          <p:cNvPr id="28" name="群組 27">
            <a:extLst>
              <a:ext uri="{FF2B5EF4-FFF2-40B4-BE49-F238E27FC236}">
                <a16:creationId xmlns:a16="http://schemas.microsoft.com/office/drawing/2014/main" id="{09EF7A9F-A99A-49DE-8F21-D537014FC206}"/>
              </a:ext>
            </a:extLst>
          </p:cNvPr>
          <p:cNvGrpSpPr/>
          <p:nvPr/>
        </p:nvGrpSpPr>
        <p:grpSpPr>
          <a:xfrm>
            <a:off x="646928" y="5214175"/>
            <a:ext cx="7850144" cy="1262715"/>
            <a:chOff x="633456" y="5668829"/>
            <a:chExt cx="7850144" cy="1262715"/>
          </a:xfrm>
        </p:grpSpPr>
        <p:pic>
          <p:nvPicPr>
            <p:cNvPr id="31" name="圖片 30">
              <a:extLst>
                <a:ext uri="{FF2B5EF4-FFF2-40B4-BE49-F238E27FC236}">
                  <a16:creationId xmlns:a16="http://schemas.microsoft.com/office/drawing/2014/main" id="{C8F0B9D6-0DB4-47ED-BC4A-088232BA1C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456" y="5692532"/>
              <a:ext cx="792108" cy="1221882"/>
            </a:xfrm>
            <a:prstGeom prst="rect">
              <a:avLst/>
            </a:prstGeom>
          </p:spPr>
        </p:pic>
        <p:pic>
          <p:nvPicPr>
            <p:cNvPr id="33" name="圖片 32">
              <a:extLst>
                <a:ext uri="{FF2B5EF4-FFF2-40B4-BE49-F238E27FC236}">
                  <a16:creationId xmlns:a16="http://schemas.microsoft.com/office/drawing/2014/main" id="{CB46D4E5-0837-4B63-9FCC-4CAADFEA3A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3151" y="5692533"/>
              <a:ext cx="870449" cy="1239011"/>
            </a:xfrm>
            <a:prstGeom prst="rect">
              <a:avLst/>
            </a:prstGeom>
          </p:spPr>
        </p:pic>
        <p:sp>
          <p:nvSpPr>
            <p:cNvPr id="35" name="矩形 34">
              <a:extLst>
                <a:ext uri="{FF2B5EF4-FFF2-40B4-BE49-F238E27FC236}">
                  <a16:creationId xmlns:a16="http://schemas.microsoft.com/office/drawing/2014/main" id="{0A1E45FB-7B80-492D-A812-39F3100FC901}"/>
                </a:ext>
              </a:extLst>
            </p:cNvPr>
            <p:cNvSpPr/>
            <p:nvPr/>
          </p:nvSpPr>
          <p:spPr>
            <a:xfrm>
              <a:off x="1244601" y="5668829"/>
              <a:ext cx="6642099" cy="1127888"/>
            </a:xfrm>
            <a:prstGeom prst="rect">
              <a:avLst/>
            </a:prstGeom>
            <a:solidFill>
              <a:srgbClr val="AE8B4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6" name="Text Box 7">
              <a:extLst>
                <a:ext uri="{FF2B5EF4-FFF2-40B4-BE49-F238E27FC236}">
                  <a16:creationId xmlns:a16="http://schemas.microsoft.com/office/drawing/2014/main" id="{ECDC12F6-D88C-45E5-B9A8-2F015A60CBC3}"/>
                </a:ext>
              </a:extLst>
            </p:cNvPr>
            <p:cNvSpPr txBox="1">
              <a:spLocks noChangeArrowheads="1"/>
            </p:cNvSpPr>
            <p:nvPr/>
          </p:nvSpPr>
          <p:spPr bwMode="gray">
            <a:xfrm>
              <a:off x="1366246" y="5724941"/>
              <a:ext cx="6356747" cy="1015663"/>
            </a:xfrm>
            <a:prstGeom prst="rect">
              <a:avLst/>
            </a:prstGeom>
            <a:noFill/>
            <a:ln w="9525" algn="ctr">
              <a:noFill/>
              <a:miter lim="800000"/>
              <a:headEnd/>
              <a:tailEnd/>
            </a:ln>
            <a:effectLst/>
          </p:spPr>
          <p:txBody>
            <a:bodyPr wrap="square">
              <a:spAutoFit/>
            </a:bodyPr>
            <a:lstStyle/>
            <a:p>
              <a:pPr algn="just" eaLnBrk="0" hangingPunct="0">
                <a:defRPr/>
              </a:pPr>
              <a:r>
                <a:rPr lang="zh-TW" altLang="en-US" sz="2000" dirty="0">
                  <a:solidFill>
                    <a:srgbClr val="A50021"/>
                  </a:solidFill>
                  <a:latin typeface="微軟正黑體" panose="020B0604030504040204" pitchFamily="34" charset="-120"/>
                  <a:ea typeface="微軟正黑體" panose="020B0604030504040204" pitchFamily="34" charset="-120"/>
                </a:rPr>
                <a:t>輔導團隊協助報名青年企劃輔導，以及參與青年雙週誌撰寫輔導、生活適應、專業學習、人際關係、情緒管理、生涯規劃、升學管道等諮詢服務與輔導工作</a:t>
              </a:r>
              <a:endParaRPr lang="en-US" altLang="zh-CN" sz="2400" dirty="0">
                <a:solidFill>
                  <a:srgbClr val="A50021"/>
                </a:solidFill>
                <a:latin typeface="微軟正黑體" panose="020B0604030504040204" pitchFamily="34" charset="-120"/>
                <a:ea typeface="微軟正黑體" panose="020B0604030504040204" pitchFamily="34" charset="-120"/>
              </a:endParaRPr>
            </a:p>
          </p:txBody>
        </p:sp>
      </p:grpSp>
      <p:grpSp>
        <p:nvGrpSpPr>
          <p:cNvPr id="2" name="群組 1"/>
          <p:cNvGrpSpPr/>
          <p:nvPr/>
        </p:nvGrpSpPr>
        <p:grpSpPr>
          <a:xfrm>
            <a:off x="2823310" y="3586009"/>
            <a:ext cx="1164405" cy="1239012"/>
            <a:chOff x="3566097" y="3626342"/>
            <a:chExt cx="1164405" cy="1239012"/>
          </a:xfrm>
        </p:grpSpPr>
        <p:pic>
          <p:nvPicPr>
            <p:cNvPr id="23" name="Picture 2">
              <a:extLst>
                <a:ext uri="{FF2B5EF4-FFF2-40B4-BE49-F238E27FC236}">
                  <a16:creationId xmlns:a16="http://schemas.microsoft.com/office/drawing/2014/main" id="{BBABA2C3-5F2D-4ED8-AA44-0E4A281CF81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66097" y="3626342"/>
              <a:ext cx="1164405" cy="1239012"/>
            </a:xfrm>
            <a:prstGeom prst="rect">
              <a:avLst/>
            </a:prstGeom>
          </p:spPr>
        </p:pic>
        <p:sp>
          <p:nvSpPr>
            <p:cNvPr id="24" name="Text Box 7">
              <a:extLst>
                <a:ext uri="{FF2B5EF4-FFF2-40B4-BE49-F238E27FC236}">
                  <a16:creationId xmlns:a16="http://schemas.microsoft.com/office/drawing/2014/main" id="{654B0A2E-3CB9-407C-BD2C-8123ADCB0F44}"/>
                </a:ext>
              </a:extLst>
            </p:cNvPr>
            <p:cNvSpPr txBox="1">
              <a:spLocks noChangeArrowheads="1"/>
            </p:cNvSpPr>
            <p:nvPr/>
          </p:nvSpPr>
          <p:spPr bwMode="gray">
            <a:xfrm>
              <a:off x="3631518" y="4045793"/>
              <a:ext cx="1033562" cy="400110"/>
            </a:xfrm>
            <a:prstGeom prst="rect">
              <a:avLst/>
            </a:prstGeom>
            <a:noFill/>
            <a:ln w="9525" algn="ctr">
              <a:noFill/>
              <a:miter lim="800000"/>
              <a:headEnd/>
              <a:tailEnd/>
            </a:ln>
            <a:effectLst/>
          </p:spPr>
          <p:txBody>
            <a:bodyPr wrap="square">
              <a:spAutoFit/>
            </a:bodyPr>
            <a:lstStyle/>
            <a:p>
              <a:pPr algn="ctr" eaLnBrk="0" hangingPunct="0">
                <a:spcBef>
                  <a:spcPts val="1000"/>
                </a:spcBef>
                <a:defRPr/>
              </a:pPr>
              <a:r>
                <a:rPr lang="zh-TW" altLang="en-US" sz="2000" b="1" dirty="0">
                  <a:latin typeface="微軟正黑體" panose="020B0604030504040204" pitchFamily="34" charset="-120"/>
                  <a:ea typeface="微軟正黑體" panose="020B0604030504040204" pitchFamily="34" charset="-120"/>
                </a:rPr>
                <a:t>王倖怡</a:t>
              </a:r>
              <a:endParaRPr lang="en-US" altLang="zh-CN" sz="2000" b="1" dirty="0">
                <a:latin typeface="微軟正黑體" panose="020B0604030504040204" pitchFamily="34" charset="-120"/>
                <a:ea typeface="微軟正黑體" panose="020B0604030504040204" pitchFamily="34" charset="-120"/>
              </a:endParaRPr>
            </a:p>
          </p:txBody>
        </p:sp>
      </p:grpSp>
      <p:grpSp>
        <p:nvGrpSpPr>
          <p:cNvPr id="6" name="群組 5"/>
          <p:cNvGrpSpPr/>
          <p:nvPr/>
        </p:nvGrpSpPr>
        <p:grpSpPr>
          <a:xfrm>
            <a:off x="4638847" y="3586009"/>
            <a:ext cx="1164405" cy="1239012"/>
            <a:chOff x="4872652" y="3648489"/>
            <a:chExt cx="1164405" cy="1239012"/>
          </a:xfrm>
        </p:grpSpPr>
        <p:pic>
          <p:nvPicPr>
            <p:cNvPr id="25" name="Picture 2">
              <a:extLst>
                <a:ext uri="{FF2B5EF4-FFF2-40B4-BE49-F238E27FC236}">
                  <a16:creationId xmlns:a16="http://schemas.microsoft.com/office/drawing/2014/main" id="{BBABA2C3-5F2D-4ED8-AA44-0E4A281CF81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72652" y="3648489"/>
              <a:ext cx="1164405" cy="1239012"/>
            </a:xfrm>
            <a:prstGeom prst="rect">
              <a:avLst/>
            </a:prstGeom>
          </p:spPr>
        </p:pic>
        <p:sp>
          <p:nvSpPr>
            <p:cNvPr id="26" name="Text Box 7">
              <a:extLst>
                <a:ext uri="{FF2B5EF4-FFF2-40B4-BE49-F238E27FC236}">
                  <a16:creationId xmlns:a16="http://schemas.microsoft.com/office/drawing/2014/main" id="{654B0A2E-3CB9-407C-BD2C-8123ADCB0F44}"/>
                </a:ext>
              </a:extLst>
            </p:cNvPr>
            <p:cNvSpPr txBox="1">
              <a:spLocks noChangeArrowheads="1"/>
            </p:cNvSpPr>
            <p:nvPr/>
          </p:nvSpPr>
          <p:spPr bwMode="gray">
            <a:xfrm>
              <a:off x="4938073" y="4063920"/>
              <a:ext cx="1033562" cy="400110"/>
            </a:xfrm>
            <a:prstGeom prst="rect">
              <a:avLst/>
            </a:prstGeom>
            <a:noFill/>
            <a:ln w="9525" algn="ctr">
              <a:noFill/>
              <a:miter lim="800000"/>
              <a:headEnd/>
              <a:tailEnd/>
            </a:ln>
            <a:effectLst/>
          </p:spPr>
          <p:txBody>
            <a:bodyPr wrap="square">
              <a:spAutoFit/>
            </a:bodyPr>
            <a:lstStyle/>
            <a:p>
              <a:pPr algn="ctr" eaLnBrk="0" hangingPunct="0">
                <a:spcBef>
                  <a:spcPts val="1000"/>
                </a:spcBef>
                <a:defRPr/>
              </a:pPr>
              <a:r>
                <a:rPr lang="zh-TW" altLang="en-US" sz="2000" b="1" dirty="0">
                  <a:latin typeface="微軟正黑體" panose="020B0604030504040204" pitchFamily="34" charset="-120"/>
                  <a:ea typeface="微軟正黑體" panose="020B0604030504040204" pitchFamily="34" charset="-120"/>
                </a:rPr>
                <a:t>楊睿騏</a:t>
              </a:r>
              <a:endParaRPr lang="en-US" altLang="zh-CN" sz="2000" b="1" dirty="0">
                <a:latin typeface="微軟正黑體" panose="020B0604030504040204" pitchFamily="34" charset="-120"/>
                <a:ea typeface="微軟正黑體" panose="020B0604030504040204" pitchFamily="34" charset="-120"/>
              </a:endParaRPr>
            </a:p>
          </p:txBody>
        </p:sp>
      </p:grpSp>
      <p:grpSp>
        <p:nvGrpSpPr>
          <p:cNvPr id="3" name="群組 2"/>
          <p:cNvGrpSpPr/>
          <p:nvPr/>
        </p:nvGrpSpPr>
        <p:grpSpPr>
          <a:xfrm>
            <a:off x="1007773" y="3586009"/>
            <a:ext cx="1164405" cy="1239012"/>
            <a:chOff x="2247862" y="3646705"/>
            <a:chExt cx="1164405" cy="1239012"/>
          </a:xfrm>
        </p:grpSpPr>
        <p:pic>
          <p:nvPicPr>
            <p:cNvPr id="27" name="Picture 2">
              <a:extLst>
                <a:ext uri="{FF2B5EF4-FFF2-40B4-BE49-F238E27FC236}">
                  <a16:creationId xmlns:a16="http://schemas.microsoft.com/office/drawing/2014/main" id="{884047D5-E721-451A-BE31-FA20158E6D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47862" y="3646705"/>
              <a:ext cx="1164405" cy="1239012"/>
            </a:xfrm>
            <a:prstGeom prst="rect">
              <a:avLst/>
            </a:prstGeom>
          </p:spPr>
        </p:pic>
        <p:sp>
          <p:nvSpPr>
            <p:cNvPr id="30" name="Text Box 7">
              <a:extLst>
                <a:ext uri="{FF2B5EF4-FFF2-40B4-BE49-F238E27FC236}">
                  <a16:creationId xmlns:a16="http://schemas.microsoft.com/office/drawing/2014/main" id="{2035CBFB-05F5-449E-95F3-00B52D82D177}"/>
                </a:ext>
              </a:extLst>
            </p:cNvPr>
            <p:cNvSpPr txBox="1">
              <a:spLocks noChangeArrowheads="1"/>
            </p:cNvSpPr>
            <p:nvPr/>
          </p:nvSpPr>
          <p:spPr bwMode="gray">
            <a:xfrm>
              <a:off x="2313283" y="4066156"/>
              <a:ext cx="1033562" cy="400110"/>
            </a:xfrm>
            <a:prstGeom prst="rect">
              <a:avLst/>
            </a:prstGeom>
            <a:noFill/>
            <a:ln w="9525" algn="ctr">
              <a:noFill/>
              <a:miter lim="800000"/>
              <a:headEnd/>
              <a:tailEnd/>
            </a:ln>
            <a:effectLst/>
          </p:spPr>
          <p:txBody>
            <a:bodyPr wrap="square">
              <a:spAutoFit/>
            </a:bodyPr>
            <a:lstStyle/>
            <a:p>
              <a:pPr algn="ctr" eaLnBrk="0" hangingPunct="0">
                <a:spcBef>
                  <a:spcPts val="1000"/>
                </a:spcBef>
                <a:defRPr/>
              </a:pPr>
              <a:r>
                <a:rPr lang="zh-TW" altLang="en-US" sz="2000" b="1" dirty="0">
                  <a:latin typeface="微軟正黑體" panose="020B0604030504040204" pitchFamily="34" charset="-120"/>
                  <a:ea typeface="微軟正黑體" panose="020B0604030504040204" pitchFamily="34" charset="-120"/>
                </a:rPr>
                <a:t>翁誠君</a:t>
              </a:r>
              <a:endParaRPr lang="en-US" altLang="zh-CN" sz="2000" b="1" dirty="0">
                <a:latin typeface="微軟正黑體" panose="020B0604030504040204" pitchFamily="34" charset="-120"/>
                <a:ea typeface="微軟正黑體" panose="020B0604030504040204" pitchFamily="34" charset="-120"/>
              </a:endParaRPr>
            </a:p>
          </p:txBody>
        </p:sp>
      </p:grpSp>
      <p:sp>
        <p:nvSpPr>
          <p:cNvPr id="40" name="Text Box 7">
            <a:extLst>
              <a:ext uri="{FF2B5EF4-FFF2-40B4-BE49-F238E27FC236}">
                <a16:creationId xmlns:a16="http://schemas.microsoft.com/office/drawing/2014/main" id="{3B35E28F-EC74-4792-A986-99D6CAF2DB51}"/>
              </a:ext>
            </a:extLst>
          </p:cNvPr>
          <p:cNvSpPr txBox="1">
            <a:spLocks noChangeArrowheads="1"/>
          </p:cNvSpPr>
          <p:nvPr/>
        </p:nvSpPr>
        <p:spPr bwMode="gray">
          <a:xfrm>
            <a:off x="6026258" y="3687067"/>
            <a:ext cx="2625213" cy="1051570"/>
          </a:xfrm>
          <a:prstGeom prst="rect">
            <a:avLst/>
          </a:prstGeom>
          <a:noFill/>
          <a:ln w="9525" algn="ctr">
            <a:noFill/>
            <a:miter lim="800000"/>
            <a:headEnd/>
            <a:tailEnd/>
          </a:ln>
          <a:effectLst/>
        </p:spPr>
        <p:txBody>
          <a:bodyPr wrap="square">
            <a:spAutoFit/>
          </a:bodyPr>
          <a:lstStyle/>
          <a:p>
            <a:pPr eaLnBrk="0" hangingPunct="0">
              <a:spcBef>
                <a:spcPts val="1000"/>
              </a:spcBef>
              <a:defRPr/>
            </a:pPr>
            <a:r>
              <a:rPr lang="zh-TW" altLang="en-US" b="1" dirty="0">
                <a:solidFill>
                  <a:srgbClr val="A22E00"/>
                </a:solidFill>
                <a:latin typeface="微軟正黑體" panose="020B0604030504040204" pitchFamily="34" charset="-120"/>
                <a:ea typeface="微軟正黑體" panose="020B0604030504040204" pitchFamily="34" charset="-120"/>
              </a:rPr>
              <a:t>計畫專任助理</a:t>
            </a:r>
            <a:endParaRPr lang="en-US" altLang="zh-TW" b="1" dirty="0">
              <a:solidFill>
                <a:srgbClr val="A22E00"/>
              </a:solidFill>
              <a:latin typeface="微軟正黑體" panose="020B0604030504040204" pitchFamily="34" charset="-120"/>
              <a:ea typeface="微軟正黑體" panose="020B0604030504040204" pitchFamily="34" charset="-120"/>
            </a:endParaRPr>
          </a:p>
          <a:p>
            <a:pPr eaLnBrk="0" hangingPunct="0">
              <a:spcBef>
                <a:spcPts val="1000"/>
              </a:spcBef>
              <a:defRPr/>
            </a:pPr>
            <a:r>
              <a:rPr lang="zh-TW" altLang="en-US" b="1" dirty="0">
                <a:latin typeface="微軟正黑體" panose="020B0604030504040204" pitchFamily="34" charset="-120"/>
                <a:ea typeface="微軟正黑體" panose="020B0604030504040204" pitchFamily="34" charset="-120"/>
              </a:rPr>
              <a:t>國立臺灣師範大學</a:t>
            </a:r>
            <a:endParaRPr lang="en-US" altLang="zh-TW" b="1" dirty="0">
              <a:latin typeface="微軟正黑體" panose="020B0604030504040204" pitchFamily="34" charset="-120"/>
              <a:ea typeface="微軟正黑體" panose="020B0604030504040204" pitchFamily="34" charset="-120"/>
            </a:endParaRPr>
          </a:p>
          <a:p>
            <a:pPr eaLnBrk="0" hangingPunct="0">
              <a:defRPr/>
            </a:pPr>
            <a:r>
              <a:rPr lang="zh-TW" altLang="en-US" b="1" dirty="0">
                <a:latin typeface="微軟正黑體" panose="020B0604030504040204" pitchFamily="34" charset="-120"/>
                <a:ea typeface="微軟正黑體" panose="020B0604030504040204" pitchFamily="34" charset="-120"/>
              </a:rPr>
              <a:t>教育心理與輔導學系</a:t>
            </a:r>
            <a:endParaRPr lang="en-US" altLang="zh-TW"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918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28650" y="677791"/>
            <a:ext cx="3780420" cy="702000"/>
            <a:chOff x="1907704" y="-243408"/>
            <a:chExt cx="5040560"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一</a:t>
              </a:r>
            </a:p>
          </p:txBody>
        </p:sp>
        <p:sp>
          <p:nvSpPr>
            <p:cNvPr id="6" name="手繪多邊形 5"/>
            <p:cNvSpPr/>
            <p:nvPr/>
          </p:nvSpPr>
          <p:spPr>
            <a:xfrm>
              <a:off x="2845469" y="-184377"/>
              <a:ext cx="4102795"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計畫目標</a:t>
              </a:r>
              <a:endPar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8" name="投影片編號版面配置區 7"/>
          <p:cNvSpPr>
            <a:spLocks noGrp="1"/>
          </p:cNvSpPr>
          <p:nvPr>
            <p:ph type="sldNum" sz="quarter" idx="12"/>
          </p:nvPr>
        </p:nvSpPr>
        <p:spPr/>
        <p:txBody>
          <a:bodyPr/>
          <a:lstStyle/>
          <a:p>
            <a:fld id="{D6C53CA5-A163-48C8-8987-BDB0A544DF6C}" type="slidenum">
              <a:rPr lang="zh-TW" altLang="en-US" smtClean="0"/>
              <a:t>3</a:t>
            </a:fld>
            <a:endParaRPr lang="zh-TW" altLang="en-US"/>
          </a:p>
        </p:txBody>
      </p:sp>
      <p:grpSp>
        <p:nvGrpSpPr>
          <p:cNvPr id="33" name="群組 32">
            <a:extLst>
              <a:ext uri="{FF2B5EF4-FFF2-40B4-BE49-F238E27FC236}">
                <a16:creationId xmlns:a16="http://schemas.microsoft.com/office/drawing/2014/main" id="{1CDDB1AD-2D3B-4AAD-AE3C-DFCA9B999C20}"/>
              </a:ext>
            </a:extLst>
          </p:cNvPr>
          <p:cNvGrpSpPr/>
          <p:nvPr/>
        </p:nvGrpSpPr>
        <p:grpSpPr>
          <a:xfrm>
            <a:off x="858072" y="1584234"/>
            <a:ext cx="7427856" cy="4595975"/>
            <a:chOff x="929510" y="1784283"/>
            <a:chExt cx="7427856" cy="4595975"/>
          </a:xfrm>
        </p:grpSpPr>
        <p:grpSp>
          <p:nvGrpSpPr>
            <p:cNvPr id="9" name="群組 8">
              <a:extLst>
                <a:ext uri="{FF2B5EF4-FFF2-40B4-BE49-F238E27FC236}">
                  <a16:creationId xmlns:a16="http://schemas.microsoft.com/office/drawing/2014/main" id="{B1741BA6-A93A-4459-A431-BFACA82C3C19}"/>
                </a:ext>
              </a:extLst>
            </p:cNvPr>
            <p:cNvGrpSpPr/>
            <p:nvPr/>
          </p:nvGrpSpPr>
          <p:grpSpPr>
            <a:xfrm>
              <a:off x="929510" y="1784283"/>
              <a:ext cx="7427856" cy="4595975"/>
              <a:chOff x="683362" y="1784283"/>
              <a:chExt cx="7427856" cy="4595975"/>
            </a:xfrm>
          </p:grpSpPr>
          <p:sp>
            <p:nvSpPr>
              <p:cNvPr id="12" name="矩形: 圓角 11">
                <a:extLst>
                  <a:ext uri="{FF2B5EF4-FFF2-40B4-BE49-F238E27FC236}">
                    <a16:creationId xmlns:a16="http://schemas.microsoft.com/office/drawing/2014/main" id="{42C19676-4CF3-4BEA-85D9-7A89E75264BB}"/>
                  </a:ext>
                </a:extLst>
              </p:cNvPr>
              <p:cNvSpPr/>
              <p:nvPr/>
            </p:nvSpPr>
            <p:spPr>
              <a:xfrm>
                <a:off x="683362" y="1784283"/>
                <a:ext cx="5724643" cy="1463075"/>
              </a:xfrm>
              <a:prstGeom prst="roundRect">
                <a:avLst/>
              </a:prstGeom>
              <a:solidFill>
                <a:srgbClr val="E5E5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8B55E28C-4556-4476-B578-453C6506C8A2}"/>
                  </a:ext>
                </a:extLst>
              </p:cNvPr>
              <p:cNvSpPr/>
              <p:nvPr/>
            </p:nvSpPr>
            <p:spPr>
              <a:xfrm>
                <a:off x="2444091" y="4917183"/>
                <a:ext cx="5667127" cy="1463075"/>
              </a:xfrm>
              <a:prstGeom prst="roundRect">
                <a:avLst/>
              </a:prstGeom>
              <a:solidFill>
                <a:srgbClr val="BAECD1"/>
              </a:solidFill>
              <a:ln>
                <a:solidFill>
                  <a:srgbClr val="8FE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BB334C90-D3F4-4676-AB24-E667B76455AC}"/>
                  </a:ext>
                </a:extLst>
              </p:cNvPr>
              <p:cNvSpPr/>
              <p:nvPr/>
            </p:nvSpPr>
            <p:spPr>
              <a:xfrm>
                <a:off x="1444540" y="3350733"/>
                <a:ext cx="5915268" cy="1463075"/>
              </a:xfrm>
              <a:prstGeom prst="roundRect">
                <a:avLst/>
              </a:prstGeom>
              <a:solidFill>
                <a:srgbClr val="FFE7E7"/>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文字方塊 1"/>
            <p:cNvSpPr txBox="1"/>
            <p:nvPr/>
          </p:nvSpPr>
          <p:spPr>
            <a:xfrm>
              <a:off x="2332849" y="2100267"/>
              <a:ext cx="3262432" cy="948465"/>
            </a:xfrm>
            <a:prstGeom prst="rect">
              <a:avLst/>
            </a:prstGeom>
            <a:noFill/>
          </p:spPr>
          <p:txBody>
            <a:bodyPr wrap="none" rtlCol="0">
              <a:spAutoFit/>
            </a:bodyPr>
            <a:lstStyle/>
            <a:p>
              <a:pPr algn="ctr">
                <a:lnSpc>
                  <a:spcPts val="3500"/>
                </a:lnSpc>
              </a:pPr>
              <a:r>
                <a:rPr lang="zh-TW" altLang="en-US" sz="2400" b="1" dirty="0">
                  <a:latin typeface="微軟正黑體" panose="020B0604030504040204" pitchFamily="34" charset="-120"/>
                  <a:ea typeface="微軟正黑體" panose="020B0604030504040204" pitchFamily="34" charset="-120"/>
                </a:rPr>
                <a:t>提供高中職應屆畢業生</a:t>
              </a:r>
              <a:endParaRPr lang="en-US" altLang="zh-TW" sz="2400" b="1" dirty="0">
                <a:latin typeface="微軟正黑體" panose="020B0604030504040204" pitchFamily="34" charset="-120"/>
                <a:ea typeface="微軟正黑體" panose="020B0604030504040204" pitchFamily="34" charset="-120"/>
              </a:endParaRPr>
            </a:p>
            <a:p>
              <a:pPr algn="ctr">
                <a:lnSpc>
                  <a:spcPts val="3500"/>
                </a:lnSpc>
              </a:pPr>
              <a:r>
                <a:rPr lang="zh-TW" altLang="en-US" sz="2400" b="1" dirty="0">
                  <a:latin typeface="微軟正黑體" panose="020B0604030504040204" pitchFamily="34" charset="-120"/>
                  <a:ea typeface="微軟正黑體" panose="020B0604030504040204" pitchFamily="34" charset="-120"/>
                </a:rPr>
                <a:t>除升學以外的選擇</a:t>
              </a:r>
              <a:endParaRPr lang="zh-TW" altLang="en-US" sz="24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802606" y="3717382"/>
              <a:ext cx="5681663" cy="830997"/>
            </a:xfrm>
            <a:prstGeom prst="rect">
              <a:avLst/>
            </a:prstGeom>
            <a:noFill/>
          </p:spPr>
          <p:txBody>
            <a:bodyPr wrap="square" rtlCol="0">
              <a:spAutoFit/>
            </a:bodyPr>
            <a:lstStyle/>
            <a:p>
              <a:pPr algn="ctr"/>
              <a:r>
                <a:rPr lang="zh-TW" altLang="en-US" sz="2400" b="1" dirty="0">
                  <a:latin typeface="微軟正黑體" panose="020B0604030504040204" pitchFamily="34" charset="-120"/>
                  <a:ea typeface="微軟正黑體" panose="020B0604030504040204" pitchFamily="34" charset="-120"/>
                </a:rPr>
                <a:t>透過「自己提企劃」，培養生涯規劃能力拓展多元之生活體驗學習面向</a:t>
              </a:r>
              <a:endParaRPr lang="zh-TW" altLang="en-US" dirty="0"/>
            </a:p>
          </p:txBody>
        </p:sp>
        <p:sp>
          <p:nvSpPr>
            <p:cNvPr id="11" name="文字方塊 10"/>
            <p:cNvSpPr txBox="1"/>
            <p:nvPr/>
          </p:nvSpPr>
          <p:spPr>
            <a:xfrm>
              <a:off x="3642042" y="5184580"/>
              <a:ext cx="3963914" cy="956800"/>
            </a:xfrm>
            <a:prstGeom prst="rect">
              <a:avLst/>
            </a:prstGeom>
            <a:noFill/>
          </p:spPr>
          <p:txBody>
            <a:bodyPr wrap="square" rtlCol="0">
              <a:spAutoFit/>
            </a:bodyPr>
            <a:lstStyle/>
            <a:p>
              <a:pPr lvl="0" algn="ctr">
                <a:lnSpc>
                  <a:spcPts val="3500"/>
                </a:lnSpc>
              </a:pPr>
              <a:r>
                <a:rPr lang="zh-TW" altLang="en-US" sz="2400" b="1" dirty="0">
                  <a:latin typeface="微軟正黑體" panose="020B0604030504040204" pitchFamily="34" charset="-120"/>
                  <a:ea typeface="微軟正黑體" panose="020B0604030504040204" pitchFamily="34" charset="-120"/>
                </a:rPr>
                <a:t>探索自我及生涯</a:t>
              </a:r>
              <a:endParaRPr lang="en-US" altLang="zh-TW" sz="2400" b="1" dirty="0">
                <a:latin typeface="微軟正黑體" panose="020B0604030504040204" pitchFamily="34" charset="-120"/>
                <a:ea typeface="微軟正黑體" panose="020B0604030504040204" pitchFamily="34" charset="-120"/>
              </a:endParaRPr>
            </a:p>
            <a:p>
              <a:pPr lvl="0" algn="ctr">
                <a:lnSpc>
                  <a:spcPts val="3500"/>
                </a:lnSpc>
              </a:pPr>
              <a:r>
                <a:rPr lang="zh-TW" altLang="en-US" sz="2400" b="1" dirty="0">
                  <a:latin typeface="微軟正黑體" panose="020B0604030504040204" pitchFamily="34" charset="-120"/>
                  <a:ea typeface="微軟正黑體" panose="020B0604030504040204" pitchFamily="34" charset="-120"/>
                </a:rPr>
                <a:t>以發展未來人生方向</a:t>
              </a:r>
              <a:endParaRPr lang="zh-TW" altLang="en-US" dirty="0"/>
            </a:p>
          </p:txBody>
        </p:sp>
        <p:sp>
          <p:nvSpPr>
            <p:cNvPr id="24" name="箭號: 向下 23">
              <a:extLst>
                <a:ext uri="{FF2B5EF4-FFF2-40B4-BE49-F238E27FC236}">
                  <a16:creationId xmlns:a16="http://schemas.microsoft.com/office/drawing/2014/main" id="{C9D728F4-0869-4C17-A72A-EE158538665C}"/>
                </a:ext>
              </a:extLst>
            </p:cNvPr>
            <p:cNvSpPr/>
            <p:nvPr/>
          </p:nvSpPr>
          <p:spPr>
            <a:xfrm>
              <a:off x="6237441" y="2809522"/>
              <a:ext cx="833424" cy="804485"/>
            </a:xfrm>
            <a:prstGeom prst="downArrow">
              <a:avLst>
                <a:gd name="adj1" fmla="val 55000"/>
                <a:gd name="adj2" fmla="val 45000"/>
              </a:avLst>
            </a:prstGeom>
            <a:solidFill>
              <a:srgbClr val="C2D2EC"/>
            </a:solidFill>
            <a:ln>
              <a:solidFill>
                <a:srgbClr val="A7BEE3">
                  <a:alpha val="89804"/>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箭號: 向下 26">
              <a:extLst>
                <a:ext uri="{FF2B5EF4-FFF2-40B4-BE49-F238E27FC236}">
                  <a16:creationId xmlns:a16="http://schemas.microsoft.com/office/drawing/2014/main" id="{B3CEDEBA-9931-4819-A4E1-878B84B30DEC}"/>
                </a:ext>
              </a:extLst>
            </p:cNvPr>
            <p:cNvSpPr/>
            <p:nvPr/>
          </p:nvSpPr>
          <p:spPr>
            <a:xfrm>
              <a:off x="7198401" y="4353583"/>
              <a:ext cx="833424" cy="804485"/>
            </a:xfrm>
            <a:prstGeom prst="downArrow">
              <a:avLst>
                <a:gd name="adj1" fmla="val 55000"/>
                <a:gd name="adj2" fmla="val 45000"/>
              </a:avLst>
            </a:prstGeom>
            <a:solidFill>
              <a:srgbClr val="C2D2EC"/>
            </a:solidFill>
            <a:ln>
              <a:solidFill>
                <a:srgbClr val="A7BEE3">
                  <a:alpha val="89804"/>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127215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圓角 44">
            <a:extLst>
              <a:ext uri="{FF2B5EF4-FFF2-40B4-BE49-F238E27FC236}">
                <a16:creationId xmlns:a16="http://schemas.microsoft.com/office/drawing/2014/main" id="{852EBB50-470F-4010-8146-C458890461E8}"/>
              </a:ext>
            </a:extLst>
          </p:cNvPr>
          <p:cNvSpPr/>
          <p:nvPr/>
        </p:nvSpPr>
        <p:spPr>
          <a:xfrm>
            <a:off x="866935" y="1592197"/>
            <a:ext cx="7410130" cy="49614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ndParaRPr>
          </a:p>
        </p:txBody>
      </p:sp>
      <p:sp>
        <p:nvSpPr>
          <p:cNvPr id="46" name="矩形: 圓角 45">
            <a:extLst>
              <a:ext uri="{FF2B5EF4-FFF2-40B4-BE49-F238E27FC236}">
                <a16:creationId xmlns:a16="http://schemas.microsoft.com/office/drawing/2014/main" id="{33446289-50E4-4119-89B8-B3BF02E1FCEE}"/>
              </a:ext>
            </a:extLst>
          </p:cNvPr>
          <p:cNvSpPr/>
          <p:nvPr/>
        </p:nvSpPr>
        <p:spPr>
          <a:xfrm>
            <a:off x="1137176" y="1843074"/>
            <a:ext cx="6869649" cy="4513277"/>
          </a:xfrm>
          <a:prstGeom prst="roundRect">
            <a:avLst>
              <a:gd name="adj" fmla="val 11440"/>
            </a:avLst>
          </a:prstGeom>
          <a:solidFill>
            <a:srgbClr val="F3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r>
              <a:rPr lang="en-US" altLang="zh-TW" dirty="0">
                <a:latin typeface="微軟正黑體" panose="020B0604030504040204" pitchFamily="34" charset="-120"/>
              </a:rPr>
              <a:t>              </a:t>
            </a:r>
            <a:fld id="{C9395B11-7C6C-4DBE-850E-DB8B8393B26D}" type="slidenum">
              <a:rPr lang="en-US" altLang="zh-TW" smtClean="0">
                <a:latin typeface="新細明體" panose="02020500000000000000" pitchFamily="18" charset="-120"/>
                <a:ea typeface="新細明體" panose="02020500000000000000" pitchFamily="18" charset="-120"/>
              </a:rPr>
              <a:pPr>
                <a:defRPr/>
              </a:pPr>
              <a:t>30</a:t>
            </a:fld>
            <a:endParaRPr lang="en-US" altLang="zh-TW" dirty="0">
              <a:latin typeface="新細明體" panose="02020500000000000000" pitchFamily="18" charset="-120"/>
              <a:ea typeface="新細明體" panose="02020500000000000000" pitchFamily="18" charset="-120"/>
            </a:endParaRPr>
          </a:p>
        </p:txBody>
      </p:sp>
      <p:pic>
        <p:nvPicPr>
          <p:cNvPr id="24" name="圖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469" y="5498622"/>
            <a:ext cx="2527093" cy="720526"/>
          </a:xfrm>
          <a:prstGeom prst="rect">
            <a:avLst/>
          </a:prstGeom>
        </p:spPr>
      </p:pic>
      <p:pic>
        <p:nvPicPr>
          <p:cNvPr id="28" name="圖片 27"/>
          <p:cNvPicPr/>
          <p:nvPr/>
        </p:nvPicPr>
        <p:blipFill>
          <a:blip r:embed="rId3">
            <a:extLst>
              <a:ext uri="{28A0092B-C50C-407E-A947-70E740481C1C}">
                <a14:useLocalDpi xmlns:a14="http://schemas.microsoft.com/office/drawing/2010/main" val="0"/>
              </a:ext>
            </a:extLst>
          </a:blip>
          <a:stretch>
            <a:fillRect/>
          </a:stretch>
        </p:blipFill>
        <p:spPr>
          <a:xfrm>
            <a:off x="6846881" y="5410258"/>
            <a:ext cx="863376" cy="844859"/>
          </a:xfrm>
          <a:prstGeom prst="rect">
            <a:avLst/>
          </a:prstGeom>
        </p:spPr>
      </p:pic>
      <p:sp>
        <p:nvSpPr>
          <p:cNvPr id="13" name="手繪多邊形 7">
            <a:extLst>
              <a:ext uri="{FF2B5EF4-FFF2-40B4-BE49-F238E27FC236}">
                <a16:creationId xmlns:a16="http://schemas.microsoft.com/office/drawing/2014/main" id="{A53B55A8-F690-45F7-962F-0D38E0A386F9}"/>
              </a:ext>
            </a:extLst>
          </p:cNvPr>
          <p:cNvSpPr/>
          <p:nvPr/>
        </p:nvSpPr>
        <p:spPr>
          <a:xfrm>
            <a:off x="402838" y="464667"/>
            <a:ext cx="758802" cy="702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五</a:t>
            </a:r>
          </a:p>
        </p:txBody>
      </p:sp>
      <p:sp>
        <p:nvSpPr>
          <p:cNvPr id="14" name="手繪多邊形 8">
            <a:extLst>
              <a:ext uri="{FF2B5EF4-FFF2-40B4-BE49-F238E27FC236}">
                <a16:creationId xmlns:a16="http://schemas.microsoft.com/office/drawing/2014/main" id="{5AC08DC0-E59C-4679-AD12-87149F21BE7F}"/>
              </a:ext>
            </a:extLst>
          </p:cNvPr>
          <p:cNvSpPr/>
          <p:nvPr/>
        </p:nvSpPr>
        <p:spPr>
          <a:xfrm>
            <a:off x="1161640" y="496497"/>
            <a:ext cx="5167442" cy="63833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參與青年配套措施與資源</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四</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endParaRPr lang="en-US" altLang="zh-TW" sz="24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nvGrpSpPr>
          <p:cNvPr id="6" name="群組 5">
            <a:extLst>
              <a:ext uri="{FF2B5EF4-FFF2-40B4-BE49-F238E27FC236}">
                <a16:creationId xmlns:a16="http://schemas.microsoft.com/office/drawing/2014/main" id="{C78866BE-681E-4BAE-BE6A-CA82B02D7ADF}"/>
              </a:ext>
            </a:extLst>
          </p:cNvPr>
          <p:cNvGrpSpPr/>
          <p:nvPr/>
        </p:nvGrpSpPr>
        <p:grpSpPr>
          <a:xfrm>
            <a:off x="1537214" y="2146616"/>
            <a:ext cx="6401244" cy="3263642"/>
            <a:chOff x="-7239125" y="2602460"/>
            <a:chExt cx="7402325" cy="3263642"/>
          </a:xfrm>
        </p:grpSpPr>
        <p:pic>
          <p:nvPicPr>
            <p:cNvPr id="15" name="Picture 9">
              <a:extLst>
                <a:ext uri="{FF2B5EF4-FFF2-40B4-BE49-F238E27FC236}">
                  <a16:creationId xmlns:a16="http://schemas.microsoft.com/office/drawing/2014/main" id="{7DFC6FB3-52D0-41A3-940E-BB3264EABD61}"/>
                </a:ext>
              </a:extLst>
            </p:cNvPr>
            <p:cNvPicPr>
              <a:picLocks noChangeAspect="1"/>
            </p:cNvPicPr>
            <p:nvPr/>
          </p:nvPicPr>
          <p:blipFill>
            <a:blip r:embed="rId4"/>
            <a:srcRect/>
            <a:stretch>
              <a:fillRect/>
            </a:stretch>
          </p:blipFill>
          <p:spPr>
            <a:xfrm>
              <a:off x="-7239124" y="4268525"/>
              <a:ext cx="519713" cy="324388"/>
            </a:xfrm>
            <a:prstGeom prst="rect">
              <a:avLst/>
            </a:prstGeom>
          </p:spPr>
        </p:pic>
        <p:pic>
          <p:nvPicPr>
            <p:cNvPr id="17" name="Picture 10">
              <a:extLst>
                <a:ext uri="{FF2B5EF4-FFF2-40B4-BE49-F238E27FC236}">
                  <a16:creationId xmlns:a16="http://schemas.microsoft.com/office/drawing/2014/main" id="{5A560011-8897-444D-9890-AFBE1010CB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39125" y="2913822"/>
              <a:ext cx="519713" cy="519713"/>
            </a:xfrm>
            <a:prstGeom prst="rect">
              <a:avLst/>
            </a:prstGeom>
          </p:spPr>
        </p:pic>
        <p:grpSp>
          <p:nvGrpSpPr>
            <p:cNvPr id="18" name="Group 11">
              <a:extLst>
                <a:ext uri="{FF2B5EF4-FFF2-40B4-BE49-F238E27FC236}">
                  <a16:creationId xmlns:a16="http://schemas.microsoft.com/office/drawing/2014/main" id="{413C81D5-2F70-4944-83FE-41D8885D65A1}"/>
                </a:ext>
              </a:extLst>
            </p:cNvPr>
            <p:cNvGrpSpPr/>
            <p:nvPr/>
          </p:nvGrpSpPr>
          <p:grpSpPr>
            <a:xfrm>
              <a:off x="-6396209" y="2602460"/>
              <a:ext cx="6559409" cy="1330677"/>
              <a:chOff x="0" y="-29268"/>
              <a:chExt cx="8745878" cy="1774237"/>
            </a:xfrm>
          </p:grpSpPr>
          <p:sp>
            <p:nvSpPr>
              <p:cNvPr id="19" name="TextBox 12">
                <a:extLst>
                  <a:ext uri="{FF2B5EF4-FFF2-40B4-BE49-F238E27FC236}">
                    <a16:creationId xmlns:a16="http://schemas.microsoft.com/office/drawing/2014/main" id="{5662CAED-AF6D-40CD-A3D4-CF3121BA79A0}"/>
                  </a:ext>
                </a:extLst>
              </p:cNvPr>
              <p:cNvSpPr txBox="1"/>
              <p:nvPr/>
            </p:nvSpPr>
            <p:spPr>
              <a:xfrm>
                <a:off x="702896" y="-29268"/>
                <a:ext cx="8042982" cy="449792"/>
              </a:xfrm>
              <a:prstGeom prst="rect">
                <a:avLst/>
              </a:prstGeom>
            </p:spPr>
            <p:txBody>
              <a:bodyPr lIns="0" tIns="0" rIns="0" bIns="0" rtlCol="0" anchor="t">
                <a:spAutoFit/>
              </a:bodyPr>
              <a:lstStyle/>
              <a:p>
                <a:pPr>
                  <a:lnSpc>
                    <a:spcPts val="2800"/>
                  </a:lnSpc>
                </a:pPr>
                <a:r>
                  <a:rPr lang="en-US" sz="2000">
                    <a:solidFill>
                      <a:srgbClr val="2C2C2E"/>
                    </a:solidFill>
                    <a:latin typeface="微軟正黑體" panose="020B0604030504040204" pitchFamily="34" charset="-120"/>
                  </a:rPr>
                  <a:t>專案諮詢窗口：(02)7736-5582</a:t>
                </a:r>
              </a:p>
            </p:txBody>
          </p:sp>
          <p:pic>
            <p:nvPicPr>
              <p:cNvPr id="29" name="Picture 13">
                <a:extLst>
                  <a:ext uri="{FF2B5EF4-FFF2-40B4-BE49-F238E27FC236}">
                    <a16:creationId xmlns:a16="http://schemas.microsoft.com/office/drawing/2014/main" id="{EC607AB8-14E9-4BC5-930B-351F34E9E0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423101" cy="405408"/>
              </a:xfrm>
              <a:prstGeom prst="rect">
                <a:avLst/>
              </a:prstGeom>
            </p:spPr>
          </p:pic>
          <p:sp>
            <p:nvSpPr>
              <p:cNvPr id="30" name="TextBox 14">
                <a:extLst>
                  <a:ext uri="{FF2B5EF4-FFF2-40B4-BE49-F238E27FC236}">
                    <a16:creationId xmlns:a16="http://schemas.microsoft.com/office/drawing/2014/main" id="{BAC91580-FF0B-45EE-811E-955B15E47526}"/>
                  </a:ext>
                </a:extLst>
              </p:cNvPr>
              <p:cNvSpPr txBox="1"/>
              <p:nvPr/>
            </p:nvSpPr>
            <p:spPr>
              <a:xfrm>
                <a:off x="702898" y="609280"/>
                <a:ext cx="8042980" cy="478764"/>
              </a:xfrm>
              <a:prstGeom prst="rect">
                <a:avLst/>
              </a:prstGeom>
            </p:spPr>
            <p:txBody>
              <a:bodyPr lIns="0" tIns="0" rIns="0" bIns="0" rtlCol="0" anchor="t">
                <a:spAutoFit/>
              </a:bodyPr>
              <a:lstStyle/>
              <a:p>
                <a:pPr>
                  <a:lnSpc>
                    <a:spcPts val="2800"/>
                  </a:lnSpc>
                </a:pPr>
                <a:r>
                  <a:rPr lang="en-US" sz="2000" dirty="0" err="1">
                    <a:solidFill>
                      <a:srgbClr val="2C2C2E"/>
                    </a:solidFill>
                    <a:latin typeface="微軟正黑體" panose="020B0604030504040204" pitchFamily="34" charset="-120"/>
                  </a:rPr>
                  <a:t>輔導諮詢窗口</a:t>
                </a:r>
                <a:r>
                  <a:rPr lang="en-US" sz="2000" dirty="0">
                    <a:solidFill>
                      <a:srgbClr val="2C2C2E"/>
                    </a:solidFill>
                    <a:latin typeface="微軟正黑體" panose="020B0604030504040204" pitchFamily="34" charset="-120"/>
                  </a:rPr>
                  <a:t>：(02)7749-5725</a:t>
                </a:r>
                <a:r>
                  <a:rPr lang="zh-TW" altLang="en-US" sz="2000" dirty="0">
                    <a:solidFill>
                      <a:srgbClr val="2C2C2E"/>
                    </a:solidFill>
                    <a:latin typeface="微軟正黑體" panose="020B0604030504040204" pitchFamily="34" charset="-120"/>
                  </a:rPr>
                  <a:t>、</a:t>
                </a:r>
                <a:r>
                  <a:rPr lang="en-US" altLang="zh-TW" sz="2000" dirty="0">
                    <a:solidFill>
                      <a:srgbClr val="2C2C2E"/>
                    </a:solidFill>
                    <a:latin typeface="微軟正黑體" panose="020B0604030504040204" pitchFamily="34" charset="-120"/>
                  </a:rPr>
                  <a:t>7749-5928</a:t>
                </a:r>
                <a:endParaRPr lang="en-US" sz="2000" dirty="0">
                  <a:solidFill>
                    <a:srgbClr val="2C2C2E"/>
                  </a:solidFill>
                  <a:latin typeface="微軟正黑體" panose="020B0604030504040204" pitchFamily="34" charset="-120"/>
                </a:endParaRPr>
              </a:p>
            </p:txBody>
          </p:sp>
          <p:pic>
            <p:nvPicPr>
              <p:cNvPr id="31" name="Picture 15">
                <a:extLst>
                  <a:ext uri="{FF2B5EF4-FFF2-40B4-BE49-F238E27FC236}">
                    <a16:creationId xmlns:a16="http://schemas.microsoft.com/office/drawing/2014/main" id="{0539F97E-3EA6-4661-8E0C-BE9B685E92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638549"/>
                <a:ext cx="423101" cy="405408"/>
              </a:xfrm>
              <a:prstGeom prst="rect">
                <a:avLst/>
              </a:prstGeom>
            </p:spPr>
          </p:pic>
          <p:sp>
            <p:nvSpPr>
              <p:cNvPr id="32" name="TextBox 16">
                <a:extLst>
                  <a:ext uri="{FF2B5EF4-FFF2-40B4-BE49-F238E27FC236}">
                    <a16:creationId xmlns:a16="http://schemas.microsoft.com/office/drawing/2014/main" id="{12ACAF19-9986-4F4F-837F-56E7AF1F16CA}"/>
                  </a:ext>
                </a:extLst>
              </p:cNvPr>
              <p:cNvSpPr txBox="1"/>
              <p:nvPr/>
            </p:nvSpPr>
            <p:spPr>
              <a:xfrm>
                <a:off x="702896" y="1295177"/>
                <a:ext cx="8042982" cy="449792"/>
              </a:xfrm>
              <a:prstGeom prst="rect">
                <a:avLst/>
              </a:prstGeom>
            </p:spPr>
            <p:txBody>
              <a:bodyPr lIns="0" tIns="0" rIns="0" bIns="0" rtlCol="0" anchor="t">
                <a:spAutoFit/>
              </a:bodyPr>
              <a:lstStyle/>
              <a:p>
                <a:pPr>
                  <a:lnSpc>
                    <a:spcPts val="2800"/>
                  </a:lnSpc>
                </a:pPr>
                <a:r>
                  <a:rPr lang="en-US" sz="2000" dirty="0" err="1">
                    <a:solidFill>
                      <a:srgbClr val="2C2C2E"/>
                    </a:solidFill>
                    <a:latin typeface="微軟正黑體" panose="020B0604030504040204" pitchFamily="34" charset="-120"/>
                  </a:rPr>
                  <a:t>行政服務窗口</a:t>
                </a:r>
                <a:r>
                  <a:rPr lang="en-US" sz="2000" dirty="0">
                    <a:solidFill>
                      <a:srgbClr val="2C2C2E"/>
                    </a:solidFill>
                    <a:latin typeface="微軟正黑體" panose="020B0604030504040204" pitchFamily="34" charset="-120"/>
                  </a:rPr>
                  <a:t>：(02)7749-5723</a:t>
                </a:r>
              </a:p>
            </p:txBody>
          </p:sp>
          <p:pic>
            <p:nvPicPr>
              <p:cNvPr id="33" name="Picture 17">
                <a:extLst>
                  <a:ext uri="{FF2B5EF4-FFF2-40B4-BE49-F238E27FC236}">
                    <a16:creationId xmlns:a16="http://schemas.microsoft.com/office/drawing/2014/main" id="{6F08B4CC-CD91-4EDB-B9B7-0BEED64730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1324445"/>
                <a:ext cx="423101" cy="405408"/>
              </a:xfrm>
              <a:prstGeom prst="rect">
                <a:avLst/>
              </a:prstGeom>
            </p:spPr>
          </p:pic>
        </p:grpSp>
        <p:grpSp>
          <p:nvGrpSpPr>
            <p:cNvPr id="34" name="Group 18">
              <a:extLst>
                <a:ext uri="{FF2B5EF4-FFF2-40B4-BE49-F238E27FC236}">
                  <a16:creationId xmlns:a16="http://schemas.microsoft.com/office/drawing/2014/main" id="{34655E91-BBE0-4697-8B95-4D609CD5DAAA}"/>
                </a:ext>
              </a:extLst>
            </p:cNvPr>
            <p:cNvGrpSpPr/>
            <p:nvPr/>
          </p:nvGrpSpPr>
          <p:grpSpPr>
            <a:xfrm>
              <a:off x="-6396209" y="4184600"/>
              <a:ext cx="6559409" cy="1160252"/>
              <a:chOff x="0" y="-261492"/>
              <a:chExt cx="8745878" cy="1547002"/>
            </a:xfrm>
          </p:grpSpPr>
          <p:sp>
            <p:nvSpPr>
              <p:cNvPr id="35" name="TextBox 19">
                <a:extLst>
                  <a:ext uri="{FF2B5EF4-FFF2-40B4-BE49-F238E27FC236}">
                    <a16:creationId xmlns:a16="http://schemas.microsoft.com/office/drawing/2014/main" id="{45ACBF1F-5252-4B12-9F6F-CF7A68DFD852}"/>
                  </a:ext>
                </a:extLst>
              </p:cNvPr>
              <p:cNvSpPr txBox="1"/>
              <p:nvPr/>
            </p:nvSpPr>
            <p:spPr>
              <a:xfrm>
                <a:off x="702897" y="-261492"/>
                <a:ext cx="8042981" cy="449792"/>
              </a:xfrm>
              <a:prstGeom prst="rect">
                <a:avLst/>
              </a:prstGeom>
            </p:spPr>
            <p:txBody>
              <a:bodyPr lIns="0" tIns="0" rIns="0" bIns="0" rtlCol="0" anchor="t">
                <a:spAutoFit/>
              </a:bodyPr>
              <a:lstStyle/>
              <a:p>
                <a:pPr>
                  <a:lnSpc>
                    <a:spcPts val="2800"/>
                  </a:lnSpc>
                </a:pPr>
                <a:r>
                  <a:rPr lang="en-US" sz="2000" dirty="0">
                    <a:solidFill>
                      <a:srgbClr val="2C2C2E"/>
                    </a:solidFill>
                    <a:latin typeface="微軟正黑體" panose="020B0604030504040204" pitchFamily="34" charset="-120"/>
                  </a:rPr>
                  <a:t>專案諮詢窗口：</a:t>
                </a:r>
                <a:r>
                  <a:rPr lang="en-US" dirty="0">
                    <a:solidFill>
                      <a:srgbClr val="2C2C2E"/>
                    </a:solidFill>
                    <a:latin typeface="微軟正黑體" panose="020B0604030504040204" pitchFamily="34" charset="-120"/>
                  </a:rPr>
                  <a:t>youthee@mail.yda.gov.tw</a:t>
                </a:r>
                <a:endParaRPr lang="en-US" sz="2000" dirty="0">
                  <a:solidFill>
                    <a:srgbClr val="2C2C2E"/>
                  </a:solidFill>
                  <a:latin typeface="微軟正黑體" panose="020B0604030504040204" pitchFamily="34" charset="-120"/>
                </a:endParaRPr>
              </a:p>
            </p:txBody>
          </p:sp>
          <p:pic>
            <p:nvPicPr>
              <p:cNvPr id="36" name="Picture 20">
                <a:extLst>
                  <a:ext uri="{FF2B5EF4-FFF2-40B4-BE49-F238E27FC236}">
                    <a16:creationId xmlns:a16="http://schemas.microsoft.com/office/drawing/2014/main" id="{FAEB6A0A-7CD6-44EA-99F5-9DBA5A1925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232224"/>
                <a:ext cx="423101" cy="405408"/>
              </a:xfrm>
              <a:prstGeom prst="rect">
                <a:avLst/>
              </a:prstGeom>
            </p:spPr>
          </p:pic>
          <p:sp>
            <p:nvSpPr>
              <p:cNvPr id="37" name="TextBox 21">
                <a:extLst>
                  <a:ext uri="{FF2B5EF4-FFF2-40B4-BE49-F238E27FC236}">
                    <a16:creationId xmlns:a16="http://schemas.microsoft.com/office/drawing/2014/main" id="{038D3E26-B840-4407-AD74-9287B66D63A7}"/>
                  </a:ext>
                </a:extLst>
              </p:cNvPr>
              <p:cNvSpPr txBox="1"/>
              <p:nvPr/>
            </p:nvSpPr>
            <p:spPr>
              <a:xfrm>
                <a:off x="702897" y="377057"/>
                <a:ext cx="8042981" cy="908453"/>
              </a:xfrm>
              <a:prstGeom prst="rect">
                <a:avLst/>
              </a:prstGeom>
            </p:spPr>
            <p:txBody>
              <a:bodyPr lIns="0" tIns="0" rIns="0" bIns="0" rtlCol="0" anchor="t">
                <a:spAutoFit/>
              </a:bodyPr>
              <a:lstStyle/>
              <a:p>
                <a:pPr>
                  <a:lnSpc>
                    <a:spcPts val="2800"/>
                  </a:lnSpc>
                </a:pPr>
                <a:r>
                  <a:rPr lang="en-US" sz="2000" dirty="0">
                    <a:solidFill>
                      <a:srgbClr val="2C2C2E"/>
                    </a:solidFill>
                    <a:latin typeface="微軟正黑體" panose="020B0604030504040204" pitchFamily="34" charset="-120"/>
                  </a:rPr>
                  <a:t>輔導諮詢窗口：</a:t>
                </a:r>
                <a:r>
                  <a:rPr lang="en-US" dirty="0">
                    <a:solidFill>
                      <a:srgbClr val="2C2C2E"/>
                    </a:solidFill>
                    <a:latin typeface="微軟正黑體" panose="020B0604030504040204" pitchFamily="34" charset="-120"/>
                  </a:rPr>
                  <a:t>youthtravel.ntnu@gmail.com</a:t>
                </a:r>
                <a:endParaRPr lang="en-US" sz="2000" dirty="0">
                  <a:solidFill>
                    <a:srgbClr val="2C2C2E"/>
                  </a:solidFill>
                  <a:latin typeface="微軟正黑體" panose="020B0604030504040204" pitchFamily="34" charset="-120"/>
                </a:endParaRPr>
              </a:p>
            </p:txBody>
          </p:sp>
          <p:pic>
            <p:nvPicPr>
              <p:cNvPr id="38" name="Picture 22">
                <a:extLst>
                  <a:ext uri="{FF2B5EF4-FFF2-40B4-BE49-F238E27FC236}">
                    <a16:creationId xmlns:a16="http://schemas.microsoft.com/office/drawing/2014/main" id="{388A7F51-1625-4497-97EB-7A163DDFC1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406325"/>
                <a:ext cx="423101" cy="405408"/>
              </a:xfrm>
              <a:prstGeom prst="rect">
                <a:avLst/>
              </a:prstGeom>
            </p:spPr>
          </p:pic>
        </p:grpSp>
        <p:pic>
          <p:nvPicPr>
            <p:cNvPr id="39" name="Picture 23">
              <a:extLst>
                <a:ext uri="{FF2B5EF4-FFF2-40B4-BE49-F238E27FC236}">
                  <a16:creationId xmlns:a16="http://schemas.microsoft.com/office/drawing/2014/main" id="{2A7B0287-F92A-43F1-A23F-8A3C7E969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39125" y="5346389"/>
              <a:ext cx="519713" cy="519713"/>
            </a:xfrm>
            <a:prstGeom prst="rect">
              <a:avLst/>
            </a:prstGeom>
          </p:spPr>
        </p:pic>
        <p:grpSp>
          <p:nvGrpSpPr>
            <p:cNvPr id="40" name="Group 24">
              <a:extLst>
                <a:ext uri="{FF2B5EF4-FFF2-40B4-BE49-F238E27FC236}">
                  <a16:creationId xmlns:a16="http://schemas.microsoft.com/office/drawing/2014/main" id="{EB425987-8C86-4090-80A1-665DBA3A1B79}"/>
                </a:ext>
              </a:extLst>
            </p:cNvPr>
            <p:cNvGrpSpPr/>
            <p:nvPr/>
          </p:nvGrpSpPr>
          <p:grpSpPr>
            <a:xfrm>
              <a:off x="-6396209" y="5421670"/>
              <a:ext cx="6559409" cy="337344"/>
              <a:chOff x="0" y="-396950"/>
              <a:chExt cx="8745878" cy="449792"/>
            </a:xfrm>
          </p:grpSpPr>
          <p:sp>
            <p:nvSpPr>
              <p:cNvPr id="41" name="TextBox 25">
                <a:extLst>
                  <a:ext uri="{FF2B5EF4-FFF2-40B4-BE49-F238E27FC236}">
                    <a16:creationId xmlns:a16="http://schemas.microsoft.com/office/drawing/2014/main" id="{40094E79-F1C9-4D87-A8A2-DF51FE018587}"/>
                  </a:ext>
                </a:extLst>
              </p:cNvPr>
              <p:cNvSpPr txBox="1"/>
              <p:nvPr/>
            </p:nvSpPr>
            <p:spPr>
              <a:xfrm>
                <a:off x="702897" y="-396950"/>
                <a:ext cx="8042981" cy="449792"/>
              </a:xfrm>
              <a:prstGeom prst="rect">
                <a:avLst/>
              </a:prstGeom>
            </p:spPr>
            <p:txBody>
              <a:bodyPr lIns="0" tIns="0" rIns="0" bIns="0" rtlCol="0" anchor="t">
                <a:spAutoFit/>
              </a:bodyPr>
              <a:lstStyle/>
              <a:p>
                <a:pPr>
                  <a:lnSpc>
                    <a:spcPts val="2800"/>
                  </a:lnSpc>
                </a:pPr>
                <a:r>
                  <a:rPr lang="en-US" sz="2000" dirty="0" err="1">
                    <a:solidFill>
                      <a:srgbClr val="2C2C2E"/>
                    </a:solidFill>
                    <a:latin typeface="微軟正黑體" panose="020B0604030504040204" pitchFamily="34" charset="-120"/>
                  </a:rPr>
                  <a:t>壯遊體驗學習網</a:t>
                </a:r>
                <a:r>
                  <a:rPr lang="en-US" sz="2000" dirty="0">
                    <a:solidFill>
                      <a:srgbClr val="2C2C2E"/>
                    </a:solidFill>
                    <a:latin typeface="微軟正黑體" panose="020B0604030504040204" pitchFamily="34" charset="-120"/>
                  </a:rPr>
                  <a:t>  </a:t>
                </a:r>
                <a:r>
                  <a:rPr lang="en-US" dirty="0">
                    <a:solidFill>
                      <a:srgbClr val="2C2C2E"/>
                    </a:solidFill>
                    <a:latin typeface="微軟正黑體" panose="020B0604030504040204" pitchFamily="34" charset="-120"/>
                  </a:rPr>
                  <a:t>http://youthtravel.tw/</a:t>
                </a:r>
                <a:endParaRPr lang="en-US" sz="2000" dirty="0">
                  <a:solidFill>
                    <a:srgbClr val="2C2C2E"/>
                  </a:solidFill>
                  <a:latin typeface="微軟正黑體" panose="020B0604030504040204" pitchFamily="34" charset="-120"/>
                </a:endParaRPr>
              </a:p>
            </p:txBody>
          </p:sp>
          <p:pic>
            <p:nvPicPr>
              <p:cNvPr id="42" name="Picture 26">
                <a:extLst>
                  <a:ext uri="{FF2B5EF4-FFF2-40B4-BE49-F238E27FC236}">
                    <a16:creationId xmlns:a16="http://schemas.microsoft.com/office/drawing/2014/main" id="{E1AA30CB-D02B-4FDB-B9E7-C6E578A7BE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367682"/>
                <a:ext cx="423101" cy="405408"/>
              </a:xfrm>
              <a:prstGeom prst="rect">
                <a:avLst/>
              </a:prstGeom>
            </p:spPr>
          </p:pic>
        </p:grpSp>
      </p:grpSp>
    </p:spTree>
    <p:extLst>
      <p:ext uri="{BB962C8B-B14F-4D97-AF65-F5344CB8AC3E}">
        <p14:creationId xmlns:p14="http://schemas.microsoft.com/office/powerpoint/2010/main" val="3065295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C53CA5-A163-48C8-8987-BDB0A544DF6C}" type="slidenum">
              <a:rPr lang="zh-TW" altLang="en-US" smtClean="0"/>
              <a:t>31</a:t>
            </a:fld>
            <a:endParaRPr lang="zh-TW" altLang="en-US" dirty="0"/>
          </a:p>
        </p:txBody>
      </p:sp>
      <p:sp>
        <p:nvSpPr>
          <p:cNvPr id="99" name="WordArt 3"/>
          <p:cNvSpPr>
            <a:spLocks noChangeArrowheads="1" noChangeShapeType="1" noTextEdit="1"/>
          </p:cNvSpPr>
          <p:nvPr/>
        </p:nvSpPr>
        <p:spPr bwMode="gray">
          <a:xfrm>
            <a:off x="2716166" y="2354866"/>
            <a:ext cx="3741784" cy="1494585"/>
          </a:xfrm>
          <a:prstGeom prst="rect">
            <a:avLst/>
          </a:prstGeom>
        </p:spPr>
        <p:txBody>
          <a:bodyPr wrap="none" fromWordArt="1">
            <a:prstTxWarp prst="textDeflate">
              <a:avLst>
                <a:gd name="adj" fmla="val 0"/>
              </a:avLst>
            </a:prstTxWarp>
          </a:bodyPr>
          <a:lstStyle/>
          <a:p>
            <a:pPr algn="ctr">
              <a:defRPr/>
            </a:pPr>
            <a:r>
              <a:rPr lang="zh-TW" altLang="en-US" sz="40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簡報結束</a:t>
            </a:r>
            <a:endParaRPr lang="en-US" altLang="zh-TW" sz="40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a:p>
            <a:pPr algn="ctr">
              <a:defRPr/>
            </a:pPr>
            <a:r>
              <a:rPr lang="zh-TW" altLang="en-US" sz="4800" b="1" kern="10" dirty="0">
                <a:ln w="28575">
                  <a:solidFill>
                    <a:schemeClr val="bg1"/>
                  </a:solidFill>
                  <a:round/>
                  <a:headEnd/>
                  <a:tailEnd/>
                </a:ln>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40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謝謝聆聽</a:t>
            </a:r>
          </a:p>
        </p:txBody>
      </p:sp>
      <p:grpSp>
        <p:nvGrpSpPr>
          <p:cNvPr id="102" name="Group 35"/>
          <p:cNvGrpSpPr>
            <a:grpSpLocks/>
          </p:cNvGrpSpPr>
          <p:nvPr/>
        </p:nvGrpSpPr>
        <p:grpSpPr bwMode="auto">
          <a:xfrm>
            <a:off x="7804551" y="1761169"/>
            <a:ext cx="295468" cy="246810"/>
            <a:chOff x="797" y="2258"/>
            <a:chExt cx="109" cy="91"/>
          </a:xfrm>
          <a:solidFill>
            <a:srgbClr val="B2B2B2"/>
          </a:solidFill>
        </p:grpSpPr>
        <p:sp>
          <p:nvSpPr>
            <p:cNvPr id="133" name="Line 42"/>
            <p:cNvSpPr>
              <a:spLocks noChangeShapeType="1"/>
            </p:cNvSpPr>
            <p:nvPr/>
          </p:nvSpPr>
          <p:spPr bwMode="gray">
            <a:xfrm flipV="1">
              <a:off x="797" y="2258"/>
              <a:ext cx="66" cy="72"/>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sp>
          <p:nvSpPr>
            <p:cNvPr id="134" name="Line 43"/>
            <p:cNvSpPr>
              <a:spLocks noChangeShapeType="1"/>
            </p:cNvSpPr>
            <p:nvPr/>
          </p:nvSpPr>
          <p:spPr bwMode="gray">
            <a:xfrm flipV="1">
              <a:off x="806" y="2315"/>
              <a:ext cx="100" cy="34"/>
            </a:xfrm>
            <a:prstGeom prst="line">
              <a:avLst/>
            </a:prstGeom>
            <a:grpFill/>
            <a:ln w="9525">
              <a:solidFill>
                <a:srgbClr val="FFFFFF">
                  <a:alpha val="39999"/>
                </a:srgbClr>
              </a:solidFill>
              <a:round/>
              <a:headEnd/>
              <a:tailEnd/>
            </a:ln>
          </p:spPr>
          <p:txBody>
            <a:bodyPr wrap="none" anchor="ctr"/>
            <a:lstStyle/>
            <a:p>
              <a:pPr>
                <a:defRPr/>
              </a:pPr>
              <a:endParaRPr lang="zh-TW" altLang="en-US" sz="1350">
                <a:latin typeface="Arial" charset="0"/>
              </a:endParaRPr>
            </a:p>
          </p:txBody>
        </p:sp>
      </p:grpSp>
      <p:pic>
        <p:nvPicPr>
          <p:cNvPr id="35" name="圖片 34">
            <a:extLst>
              <a:ext uri="{FF2B5EF4-FFF2-40B4-BE49-F238E27FC236}">
                <a16:creationId xmlns:a16="http://schemas.microsoft.com/office/drawing/2014/main" id="{F0D1D114-BE19-4889-830F-76DB5B4FCF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9" t="21015" r="679" b="34155"/>
          <a:stretch/>
        </p:blipFill>
        <p:spPr>
          <a:xfrm>
            <a:off x="5956892" y="5375854"/>
            <a:ext cx="3059516" cy="997527"/>
          </a:xfrm>
          <a:prstGeom prst="rect">
            <a:avLst/>
          </a:prstGeom>
        </p:spPr>
      </p:pic>
    </p:spTree>
    <p:extLst>
      <p:ext uri="{BB962C8B-B14F-4D97-AF65-F5344CB8AC3E}">
        <p14:creationId xmlns:p14="http://schemas.microsoft.com/office/powerpoint/2010/main" val="286943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內容版面配置區 2"/>
          <p:cNvSpPr txBox="1">
            <a:spLocks/>
          </p:cNvSpPr>
          <p:nvPr/>
        </p:nvSpPr>
        <p:spPr bwMode="gray">
          <a:xfrm>
            <a:off x="1008142" y="1549647"/>
            <a:ext cx="7210251" cy="160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180975" indent="-180975" algn="just" defTabSz="685800">
              <a:lnSpc>
                <a:spcPts val="3000"/>
              </a:lnSpc>
              <a:spcBef>
                <a:spcPts val="0"/>
              </a:spcBef>
              <a:buClr>
                <a:srgbClr val="424456"/>
              </a:buClr>
              <a:buNone/>
              <a:defRPr/>
            </a:pPr>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zh-TW" b="1" kern="0" dirty="0">
                <a:solidFill>
                  <a:srgbClr val="FF6600"/>
                </a:solidFill>
                <a:ea typeface="微軟正黑體" panose="020B0604030504040204" pitchFamily="34" charset="-120"/>
              </a:rPr>
              <a:t>由</a:t>
            </a:r>
            <a:r>
              <a:rPr lang="zh-TW" altLang="zh-TW" b="1" kern="0" dirty="0">
                <a:solidFill>
                  <a:srgbClr val="FF6600"/>
                </a:solidFill>
                <a:latin typeface="微軟正黑體" panose="020B0604030504040204" pitchFamily="34" charset="-120"/>
                <a:ea typeface="微軟正黑體" panose="020B0604030504040204" pitchFamily="34" charset="-120"/>
              </a:rPr>
              <a:t>青年自行</a:t>
            </a:r>
            <a:r>
              <a:rPr lang="zh-TW" altLang="en-US" b="1" kern="0" dirty="0">
                <a:solidFill>
                  <a:srgbClr val="FF6600"/>
                </a:solidFill>
                <a:latin typeface="微軟正黑體" panose="020B0604030504040204" pitchFamily="34" charset="-120"/>
                <a:ea typeface="微軟正黑體" panose="020B0604030504040204" pitchFamily="34" charset="-120"/>
              </a:rPr>
              <a:t>規劃，可參考運用本部提供之體驗學習管道及資源</a:t>
            </a:r>
            <a:endParaRPr lang="en-US" altLang="zh-TW" b="1" kern="0" dirty="0">
              <a:solidFill>
                <a:srgbClr val="FF6600"/>
              </a:solidFill>
              <a:latin typeface="微軟正黑體" panose="020B0604030504040204" pitchFamily="34" charset="-120"/>
              <a:ea typeface="微軟正黑體" panose="020B0604030504040204" pitchFamily="34" charset="-120"/>
            </a:endParaRPr>
          </a:p>
          <a:p>
            <a:pPr marL="180975" indent="-180975" algn="just" defTabSz="685800">
              <a:lnSpc>
                <a:spcPts val="3000"/>
              </a:lnSpc>
              <a:spcBef>
                <a:spcPts val="0"/>
              </a:spcBef>
              <a:buClr>
                <a:srgbClr val="424456"/>
              </a:buClr>
              <a:buNone/>
              <a:defRPr/>
            </a:pPr>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2200" kern="0" dirty="0">
                <a:solidFill>
                  <a:sysClr val="windowText" lastClr="000000"/>
                </a:solidFill>
                <a:latin typeface="微軟正黑體" panose="020B0604030504040204" pitchFamily="34" charset="-120"/>
                <a:ea typeface="微軟正黑體" panose="020B0604030504040204" pitchFamily="34" charset="-120"/>
              </a:rPr>
              <a:t>研提</a:t>
            </a:r>
            <a:r>
              <a:rPr lang="en-US" altLang="zh-TW" sz="2200" kern="0" dirty="0">
                <a:solidFill>
                  <a:sysClr val="windowText" lastClr="000000"/>
                </a:solidFill>
                <a:latin typeface="微軟正黑體" panose="020B0604030504040204" pitchFamily="34" charset="-120"/>
                <a:ea typeface="微軟正黑體" panose="020B0604030504040204" pitchFamily="34" charset="-120"/>
              </a:rPr>
              <a:t>2</a:t>
            </a:r>
            <a:r>
              <a:rPr lang="zh-TW" altLang="en-US" sz="2200" kern="0" dirty="0">
                <a:solidFill>
                  <a:sysClr val="windowText" lastClr="000000"/>
                </a:solidFill>
                <a:latin typeface="微軟正黑體" panose="020B0604030504040204" pitchFamily="34" charset="-120"/>
                <a:ea typeface="微軟正黑體" panose="020B0604030504040204" pitchFamily="34" charset="-120"/>
              </a:rPr>
              <a:t>或</a:t>
            </a:r>
            <a:r>
              <a:rPr lang="en-US" altLang="zh-TW" sz="2200" kern="0" dirty="0">
                <a:solidFill>
                  <a:sysClr val="windowText" lastClr="000000"/>
                </a:solidFill>
                <a:latin typeface="微軟正黑體" panose="020B0604030504040204" pitchFamily="34" charset="-120"/>
                <a:ea typeface="微軟正黑體" panose="020B0604030504040204" pitchFamily="34" charset="-120"/>
              </a:rPr>
              <a:t>3</a:t>
            </a:r>
            <a:r>
              <a:rPr lang="zh-TW" altLang="en-US" sz="2200" kern="0" dirty="0">
                <a:solidFill>
                  <a:sysClr val="windowText" lastClr="000000"/>
                </a:solidFill>
                <a:latin typeface="微軟正黑體" panose="020B0604030504040204" pitchFamily="34" charset="-120"/>
                <a:ea typeface="微軟正黑體" panose="020B0604030504040204" pitchFamily="34" charset="-120"/>
              </a:rPr>
              <a:t>年</a:t>
            </a:r>
            <a:r>
              <a:rPr lang="zh-TW" altLang="zh-TW" sz="2200" kern="0" dirty="0">
                <a:solidFill>
                  <a:sysClr val="windowText" lastClr="000000"/>
                </a:solidFill>
                <a:latin typeface="微軟正黑體" panose="020B0604030504040204" pitchFamily="34" charset="-120"/>
                <a:ea typeface="微軟正黑體" panose="020B0604030504040204" pitchFamily="34" charset="-120"/>
              </a:rPr>
              <a:t>體驗學習企劃</a:t>
            </a:r>
            <a:endParaRPr lang="en-US" altLang="zh-TW" sz="2200" kern="0" dirty="0">
              <a:solidFill>
                <a:sysClr val="windowText" lastClr="000000"/>
              </a:solidFill>
              <a:latin typeface="微軟正黑體" panose="020B0604030504040204" pitchFamily="34" charset="-120"/>
              <a:ea typeface="微軟正黑體" panose="020B0604030504040204" pitchFamily="34" charset="-120"/>
            </a:endParaRPr>
          </a:p>
          <a:p>
            <a:pPr marL="180975" indent="-180975" algn="just" defTabSz="685800">
              <a:lnSpc>
                <a:spcPts val="3000"/>
              </a:lnSpc>
              <a:spcBef>
                <a:spcPts val="0"/>
              </a:spcBef>
              <a:buClr>
                <a:srgbClr val="424456"/>
              </a:buClr>
              <a:buNone/>
              <a:defRPr/>
            </a:pPr>
            <a:r>
              <a:rPr lang="zh-TW" altLang="en-US"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2200" kern="0" dirty="0">
                <a:solidFill>
                  <a:sysClr val="windowText" lastClr="000000"/>
                </a:solidFill>
                <a:latin typeface="微軟正黑體" panose="020B0604030504040204" pitchFamily="34" charset="-120"/>
                <a:ea typeface="微軟正黑體" panose="020B0604030504040204" pitchFamily="34" charset="-120"/>
              </a:rPr>
              <a:t>單一</a:t>
            </a:r>
            <a:r>
              <a:rPr lang="zh-TW" altLang="en-US" sz="2200" kern="0" dirty="0">
                <a:solidFill>
                  <a:sysClr val="windowText" lastClr="000000"/>
                </a:solidFill>
                <a:ea typeface="微軟正黑體" panose="020B0604030504040204" pitchFamily="34" charset="-120"/>
              </a:rPr>
              <a:t>或結合</a:t>
            </a:r>
            <a:r>
              <a:rPr lang="en-US" altLang="zh-TW" sz="2200" kern="0" dirty="0">
                <a:solidFill>
                  <a:sysClr val="windowText" lastClr="000000"/>
                </a:solidFill>
                <a:ea typeface="微軟正黑體" panose="020B0604030504040204" pitchFamily="34" charset="-120"/>
              </a:rPr>
              <a:t>2</a:t>
            </a:r>
            <a:r>
              <a:rPr lang="zh-TW" altLang="en-US" sz="2200" kern="0" dirty="0">
                <a:solidFill>
                  <a:sysClr val="windowText" lastClr="000000"/>
                </a:solidFill>
                <a:ea typeface="微軟正黑體" panose="020B0604030504040204" pitchFamily="34" charset="-120"/>
              </a:rPr>
              <a:t>至</a:t>
            </a:r>
            <a:r>
              <a:rPr lang="en-US" altLang="zh-TW" sz="2200" kern="0" dirty="0">
                <a:solidFill>
                  <a:sysClr val="windowText" lastClr="000000"/>
                </a:solidFill>
                <a:ea typeface="微軟正黑體" panose="020B0604030504040204" pitchFamily="34" charset="-120"/>
              </a:rPr>
              <a:t>3</a:t>
            </a:r>
            <a:r>
              <a:rPr lang="zh-TW" altLang="en-US" sz="2200" kern="0" dirty="0">
                <a:solidFill>
                  <a:sysClr val="windowText" lastClr="000000"/>
                </a:solidFill>
                <a:ea typeface="微軟正黑體" panose="020B0604030504040204" pitchFamily="34" charset="-120"/>
              </a:rPr>
              <a:t>種體驗類型，於國內或國外執行企劃</a:t>
            </a:r>
            <a:endParaRPr lang="en-US" altLang="zh-TW" sz="2200" kern="0" dirty="0">
              <a:solidFill>
                <a:sysClr val="windowText" lastClr="000000"/>
              </a:solidFill>
              <a:ea typeface="微軟正黑體" panose="020B0604030504040204" pitchFamily="34" charset="-120"/>
            </a:endParaRPr>
          </a:p>
        </p:txBody>
      </p:sp>
      <p:grpSp>
        <p:nvGrpSpPr>
          <p:cNvPr id="31" name="群組 30"/>
          <p:cNvGrpSpPr/>
          <p:nvPr/>
        </p:nvGrpSpPr>
        <p:grpSpPr>
          <a:xfrm>
            <a:off x="664508" y="644038"/>
            <a:ext cx="4641418" cy="702000"/>
            <a:chOff x="1907704" y="-243408"/>
            <a:chExt cx="6188557" cy="936000"/>
          </a:xfrm>
        </p:grpSpPr>
        <p:sp>
          <p:nvSpPr>
            <p:cNvPr id="32" name="手繪多邊形 31"/>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33" name="手繪多邊形 32"/>
            <p:cNvSpPr/>
            <p:nvPr/>
          </p:nvSpPr>
          <p:spPr>
            <a:xfrm>
              <a:off x="2845468" y="-184377"/>
              <a:ext cx="5250793" cy="851119"/>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一</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p>
          </p:txBody>
        </p:sp>
      </p:grpSp>
      <p:graphicFrame>
        <p:nvGraphicFramePr>
          <p:cNvPr id="2" name="資料庫圖表 1">
            <a:extLst>
              <a:ext uri="{FF2B5EF4-FFF2-40B4-BE49-F238E27FC236}">
                <a16:creationId xmlns:a16="http://schemas.microsoft.com/office/drawing/2014/main" id="{6571A5E2-83EB-4093-84F4-3D405FC2B500}"/>
              </a:ext>
            </a:extLst>
          </p:cNvPr>
          <p:cNvGraphicFramePr/>
          <p:nvPr>
            <p:extLst>
              <p:ext uri="{D42A27DB-BD31-4B8C-83A1-F6EECF244321}">
                <p14:modId xmlns:p14="http://schemas.microsoft.com/office/powerpoint/2010/main" val="4076491803"/>
              </p:ext>
            </p:extLst>
          </p:nvPr>
        </p:nvGraphicFramePr>
        <p:xfrm>
          <a:off x="916020" y="3345137"/>
          <a:ext cx="6736405" cy="2824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D6C53CA5-A163-48C8-8987-BDB0A544DF6C}" type="slidenum">
              <a:rPr lang="zh-TW" altLang="en-US" smtClean="0"/>
              <a:t>4</a:t>
            </a:fld>
            <a:endParaRPr lang="zh-TW" altLang="en-US"/>
          </a:p>
        </p:txBody>
      </p:sp>
    </p:spTree>
    <p:extLst>
      <p:ext uri="{BB962C8B-B14F-4D97-AF65-F5344CB8AC3E}">
        <p14:creationId xmlns:p14="http://schemas.microsoft.com/office/powerpoint/2010/main" val="374366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684870" cy="750539"/>
            <a:chOff x="1907704" y="-243408"/>
            <a:chExt cx="8202878"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65113"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二</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志願服務</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5</a:t>
            </a:fld>
            <a:endParaRPr lang="zh-TW" altLang="en-US" dirty="0"/>
          </a:p>
        </p:txBody>
      </p:sp>
      <p:sp>
        <p:nvSpPr>
          <p:cNvPr id="20" name="矩形: 圓角 19">
            <a:extLst>
              <a:ext uri="{FF2B5EF4-FFF2-40B4-BE49-F238E27FC236}">
                <a16:creationId xmlns:a16="http://schemas.microsoft.com/office/drawing/2014/main" id="{E99CBA75-AB11-42D8-8B9A-8E9DACCE1A8E}"/>
              </a:ext>
            </a:extLst>
          </p:cNvPr>
          <p:cNvSpPr/>
          <p:nvPr/>
        </p:nvSpPr>
        <p:spPr>
          <a:xfrm>
            <a:off x="424126" y="2178995"/>
            <a:ext cx="8366191" cy="4247684"/>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FA84B4C4-F567-4024-AFB9-089A761B274B}"/>
              </a:ext>
            </a:extLst>
          </p:cNvPr>
          <p:cNvSpPr/>
          <p:nvPr/>
        </p:nvSpPr>
        <p:spPr>
          <a:xfrm>
            <a:off x="807013" y="2289626"/>
            <a:ext cx="3759716" cy="2117529"/>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內容版面配置區 2">
            <a:extLst>
              <a:ext uri="{FF2B5EF4-FFF2-40B4-BE49-F238E27FC236}">
                <a16:creationId xmlns:a16="http://schemas.microsoft.com/office/drawing/2014/main" id="{54D9E88B-E3AE-4D8C-9AFD-235A8A609F74}"/>
              </a:ext>
            </a:extLst>
          </p:cNvPr>
          <p:cNvSpPr txBox="1">
            <a:spLocks/>
          </p:cNvSpPr>
          <p:nvPr/>
        </p:nvSpPr>
        <p:spPr bwMode="gray">
          <a:xfrm>
            <a:off x="885217" y="1400411"/>
            <a:ext cx="7616666" cy="75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lnSpc>
                <a:spcPts val="3000"/>
              </a:lnSpc>
              <a:spcBef>
                <a:spcPts val="1800"/>
              </a:spcBef>
              <a:buClr>
                <a:srgbClr val="424456"/>
              </a:buClr>
            </a:pPr>
            <a:r>
              <a:rPr lang="zh-TW" altLang="en-US" sz="2000" b="1" kern="0" dirty="0">
                <a:ea typeface="微軟正黑體" panose="020B0604030504040204" pitchFamily="34" charset="-120"/>
              </a:rPr>
              <a:t>至志願服務運用單位，國內外皆可，如機關、機構、學校、法人或非營利組織等從事志願服務</a:t>
            </a:r>
            <a:endParaRPr lang="zh-TW" altLang="zh-TW" sz="2000" b="1" kern="0" dirty="0">
              <a:ea typeface="微軟正黑體" panose="020B0604030504040204" pitchFamily="34" charset="-120"/>
            </a:endParaRPr>
          </a:p>
          <a:p>
            <a:pPr marL="0" indent="0">
              <a:buClr>
                <a:srgbClr val="424456"/>
              </a:buClr>
              <a:buNone/>
            </a:pPr>
            <a:endParaRPr lang="en-US" altLang="zh-TW" sz="1800" kern="0" dirty="0">
              <a:solidFill>
                <a:prstClr val="black"/>
              </a:solidFill>
              <a:ea typeface="微軟正黑體" panose="020B0604030504040204" pitchFamily="34" charset="-120"/>
            </a:endParaRPr>
          </a:p>
        </p:txBody>
      </p:sp>
      <p:sp>
        <p:nvSpPr>
          <p:cNvPr id="23"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835827" y="2353072"/>
            <a:ext cx="3600519" cy="206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93663" indent="0" algn="ctr">
              <a:lnSpc>
                <a:spcPts val="3000"/>
              </a:lnSpc>
              <a:spcBef>
                <a:spcPts val="0"/>
              </a:spcBef>
              <a:buClr>
                <a:srgbClr val="424456"/>
              </a:buClr>
              <a:buNone/>
            </a:pPr>
            <a:r>
              <a:rPr lang="zh-TW" altLang="en-US" sz="2200" b="1" kern="0" dirty="0">
                <a:solidFill>
                  <a:prstClr val="black"/>
                </a:solidFill>
                <a:latin typeface="微軟正黑體" panose="020B0604030504040204" pitchFamily="34" charset="-120"/>
                <a:ea typeface="微軟正黑體" panose="020B0604030504040204" pitchFamily="34" charset="-120"/>
              </a:rPr>
              <a:t>青年志工中心  </a:t>
            </a:r>
            <a:r>
              <a:rPr lang="en-US" altLang="zh-TW" sz="1600" dirty="0">
                <a:solidFill>
                  <a:srgbClr val="3333CC"/>
                </a:solidFill>
                <a:latin typeface="微軟正黑體" panose="020B0604030504040204" pitchFamily="34" charset="-120"/>
                <a:ea typeface="微軟正黑體" panose="020B0604030504040204" pitchFamily="34" charset="-120"/>
                <a:hlinkClick r:id="rId2">
                  <a:extLst>
                    <a:ext uri="{A12FA001-AC4F-418D-AE19-62706E023703}">
                      <ahyp:hlinkClr xmlns:ahyp="http://schemas.microsoft.com/office/drawing/2018/hyperlinkcolor" val="tx"/>
                    </a:ext>
                  </a:extLst>
                </a:hlinkClick>
              </a:rPr>
              <a:t>https://youthvolunteer.yda.gov.tw/</a:t>
            </a:r>
            <a:endParaRPr lang="en-US" altLang="zh-TW" sz="1600" dirty="0">
              <a:solidFill>
                <a:srgbClr val="3333CC"/>
              </a:solidFill>
              <a:latin typeface="微軟正黑體" panose="020B0604030504040204" pitchFamily="34" charset="-120"/>
              <a:ea typeface="微軟正黑體" panose="020B0604030504040204" pitchFamily="34" charset="-120"/>
            </a:endParaRPr>
          </a:p>
          <a:p>
            <a:pPr marL="93663" indent="0" algn="just">
              <a:lnSpc>
                <a:spcPts val="2400"/>
              </a:lnSpc>
              <a:spcBef>
                <a:spcPts val="0"/>
              </a:spcBef>
              <a:buClr>
                <a:srgbClr val="424456"/>
              </a:buClr>
              <a:buNone/>
              <a:tabLst>
                <a:tab pos="2692400" algn="l"/>
              </a:tabLst>
            </a:pPr>
            <a:r>
              <a:rPr lang="zh-TW" altLang="en-US" sz="1600" kern="0" dirty="0">
                <a:solidFill>
                  <a:prstClr val="black"/>
                </a:solidFill>
                <a:ea typeface="微軟正黑體" panose="020B0604030504040204" pitchFamily="34" charset="-120"/>
              </a:rPr>
              <a:t>青年署設立青年志工中心，整合各縣市政府、民間團體及學校等資源，並鏈結國內青年社會創新服務團隊共同推動志願服務及培訓志工。</a:t>
            </a:r>
            <a:endParaRPr lang="en-US" altLang="zh-TW" sz="1600" kern="0" dirty="0">
              <a:solidFill>
                <a:prstClr val="black"/>
              </a:solidFill>
              <a:ea typeface="微軟正黑體" panose="020B0604030504040204" pitchFamily="34" charset="-120"/>
            </a:endParaRPr>
          </a:p>
        </p:txBody>
      </p:sp>
      <p:sp>
        <p:nvSpPr>
          <p:cNvPr id="14" name="矩形: 圓角 13">
            <a:extLst>
              <a:ext uri="{FF2B5EF4-FFF2-40B4-BE49-F238E27FC236}">
                <a16:creationId xmlns:a16="http://schemas.microsoft.com/office/drawing/2014/main" id="{8151050A-DAC3-44A7-9D2C-02C295013E6E}"/>
              </a:ext>
            </a:extLst>
          </p:cNvPr>
          <p:cNvSpPr/>
          <p:nvPr/>
        </p:nvSpPr>
        <p:spPr>
          <a:xfrm>
            <a:off x="807012" y="4542197"/>
            <a:ext cx="3759716" cy="1719666"/>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圓角 14">
            <a:extLst>
              <a:ext uri="{FF2B5EF4-FFF2-40B4-BE49-F238E27FC236}">
                <a16:creationId xmlns:a16="http://schemas.microsoft.com/office/drawing/2014/main" id="{EF385A6A-1D7D-4060-A387-9EB8BAC2CDFA}"/>
              </a:ext>
            </a:extLst>
          </p:cNvPr>
          <p:cNvSpPr/>
          <p:nvPr/>
        </p:nvSpPr>
        <p:spPr>
          <a:xfrm>
            <a:off x="4848046" y="2289626"/>
            <a:ext cx="3720144" cy="3972237"/>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6" name="圖片 15">
            <a:extLst>
              <a:ext uri="{FF2B5EF4-FFF2-40B4-BE49-F238E27FC236}">
                <a16:creationId xmlns:a16="http://schemas.microsoft.com/office/drawing/2014/main" id="{465B2465-3AB4-40DD-B51D-0ADCFBF4B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825" y="4607512"/>
            <a:ext cx="2533090" cy="616186"/>
          </a:xfrm>
          <a:prstGeom prst="rect">
            <a:avLst/>
          </a:prstGeom>
        </p:spPr>
      </p:pic>
      <p:sp>
        <p:nvSpPr>
          <p:cNvPr id="17" name="Text Box 8">
            <a:extLst>
              <a:ext uri="{FF2B5EF4-FFF2-40B4-BE49-F238E27FC236}">
                <a16:creationId xmlns:a16="http://schemas.microsoft.com/office/drawing/2014/main" id="{A69141B2-83F3-4BE8-A679-C775DDC7716E}"/>
              </a:ext>
            </a:extLst>
          </p:cNvPr>
          <p:cNvSpPr txBox="1">
            <a:spLocks noChangeArrowheads="1"/>
          </p:cNvSpPr>
          <p:nvPr/>
        </p:nvSpPr>
        <p:spPr bwMode="gray">
          <a:xfrm>
            <a:off x="747917" y="5052319"/>
            <a:ext cx="3859304" cy="116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7800" indent="0" algn="ctr" defTabSz="685800">
              <a:lnSpc>
                <a:spcPts val="3000"/>
              </a:lnSpc>
              <a:spcBef>
                <a:spcPts val="0"/>
              </a:spcBef>
              <a:buClr>
                <a:srgbClr val="424456"/>
              </a:buClr>
              <a:buNone/>
              <a:tabLst>
                <a:tab pos="177800" algn="l"/>
              </a:tabLst>
              <a:defRPr/>
            </a:pPr>
            <a:r>
              <a:rPr lang="en-US" altLang="zh-TW" sz="1600" dirty="0">
                <a:solidFill>
                  <a:srgbClr val="3333CC"/>
                </a:solidFill>
                <a:latin typeface="微軟正黑體" panose="020B0604030504040204" pitchFamily="34" charset="-120"/>
                <a:ea typeface="微軟正黑體" panose="020B0604030504040204" pitchFamily="34" charset="-120"/>
                <a:hlinkClick r:id="rId4">
                  <a:extLst>
                    <a:ext uri="{A12FA001-AC4F-418D-AE19-62706E023703}">
                      <ahyp:hlinkClr xmlns:ahyp="http://schemas.microsoft.com/office/drawing/2018/hyperlinkcolor" val="tx"/>
                    </a:ext>
                  </a:extLst>
                </a:hlinkClick>
              </a:rPr>
              <a:t>https://vol.mohw.gov.tw/</a:t>
            </a:r>
            <a:endParaRPr lang="en-US" altLang="zh-TW" sz="1600" kern="0" dirty="0">
              <a:solidFill>
                <a:srgbClr val="3333CC"/>
              </a:solidFill>
              <a:latin typeface="微軟正黑體" panose="020B0604030504040204" pitchFamily="34" charset="-120"/>
              <a:ea typeface="微軟正黑體" panose="020B0604030504040204" pitchFamily="34" charset="-120"/>
            </a:endParaRPr>
          </a:p>
          <a:p>
            <a:pPr marL="177800" indent="0" algn="just" defTabSz="685800">
              <a:lnSpc>
                <a:spcPts val="2500"/>
              </a:lnSpc>
              <a:spcBef>
                <a:spcPts val="600"/>
              </a:spcBef>
              <a:buClr>
                <a:srgbClr val="424456"/>
              </a:buClr>
              <a:buNone/>
              <a:defRPr/>
            </a:pPr>
            <a:r>
              <a:rPr lang="zh-TW" altLang="en-US" sz="1600" kern="0" dirty="0">
                <a:solidFill>
                  <a:prstClr val="black"/>
                </a:solidFill>
                <a:ea typeface="微軟正黑體" panose="020B0604030504040204" pitchFamily="34" charset="-120"/>
              </a:rPr>
              <a:t>提供全國志工活動及教育訓練等訊息，可於網站尋找適合自己服務的處所。</a:t>
            </a:r>
            <a:endParaRPr lang="en-US" altLang="zh-TW" sz="1600" kern="0" dirty="0">
              <a:solidFill>
                <a:prstClr val="black"/>
              </a:solidFill>
              <a:ea typeface="微軟正黑體" panose="020B0604030504040204" pitchFamily="34" charset="-120"/>
            </a:endParaRPr>
          </a:p>
        </p:txBody>
      </p:sp>
      <p:sp>
        <p:nvSpPr>
          <p:cNvPr id="19" name="Text Box 8">
            <a:extLst>
              <a:ext uri="{FF2B5EF4-FFF2-40B4-BE49-F238E27FC236}">
                <a16:creationId xmlns:a16="http://schemas.microsoft.com/office/drawing/2014/main" id="{2764CF6C-7663-4364-806D-1401774CBE8D}"/>
              </a:ext>
            </a:extLst>
          </p:cNvPr>
          <p:cNvSpPr txBox="1">
            <a:spLocks noChangeArrowheads="1"/>
          </p:cNvSpPr>
          <p:nvPr/>
        </p:nvSpPr>
        <p:spPr bwMode="gray">
          <a:xfrm>
            <a:off x="5063055" y="2551778"/>
            <a:ext cx="3438828" cy="344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ts val="3000"/>
              </a:lnSpc>
              <a:spcBef>
                <a:spcPct val="0"/>
              </a:spcBef>
              <a:buClrTx/>
              <a:buSzTx/>
              <a:buNone/>
            </a:pPr>
            <a:r>
              <a:rPr lang="zh-TW" altLang="en-US" sz="2200" b="1" kern="0" dirty="0">
                <a:solidFill>
                  <a:prstClr val="black"/>
                </a:solidFill>
                <a:latin typeface="微軟正黑體" panose="020B0604030504040204" pitchFamily="34" charset="-120"/>
                <a:ea typeface="微軟正黑體" panose="020B0604030504040204" pitchFamily="34" charset="-120"/>
              </a:rPr>
              <a:t>青年海外和平工作團 </a:t>
            </a:r>
            <a:r>
              <a:rPr lang="en-US" altLang="zh-TW" sz="1600" dirty="0">
                <a:latin typeface="微軟正黑體" panose="020B0604030504040204" pitchFamily="34" charset="-120"/>
                <a:ea typeface="微軟正黑體" panose="020B0604030504040204" pitchFamily="34" charset="-120"/>
                <a:hlinkClick r:id="rId5"/>
              </a:rPr>
              <a:t>https://yopc.yda.gov.tw/</a:t>
            </a:r>
            <a:endParaRPr lang="en-US" altLang="zh-TW" sz="1600" dirty="0">
              <a:latin typeface="微軟正黑體" panose="020B0604030504040204" pitchFamily="34" charset="-120"/>
              <a:ea typeface="微軟正黑體" panose="020B0604030504040204" pitchFamily="34" charset="-120"/>
            </a:endParaRPr>
          </a:p>
          <a:p>
            <a:pPr marL="0" indent="0" algn="just">
              <a:lnSpc>
                <a:spcPts val="2400"/>
              </a:lnSpc>
              <a:spcBef>
                <a:spcPts val="600"/>
              </a:spcBef>
              <a:buClr>
                <a:srgbClr val="424456"/>
              </a:buClr>
              <a:buNone/>
            </a:pPr>
            <a:r>
              <a:rPr lang="zh-TW" altLang="en-US" sz="1600" kern="0" dirty="0">
                <a:solidFill>
                  <a:prstClr val="black"/>
                </a:solidFill>
                <a:ea typeface="微軟正黑體" panose="020B0604030504040204" pitchFamily="34" charset="-120"/>
              </a:rPr>
              <a:t>青年署推動青年從事海外長期志工計畫，鼓勵青年參與深度國際體驗，協助開拓視野、增廣見聞及探索自我。</a:t>
            </a:r>
            <a:endParaRPr lang="en-US" altLang="zh-TW" sz="1600" kern="0" dirty="0">
              <a:solidFill>
                <a:prstClr val="black"/>
              </a:solidFill>
              <a:ea typeface="微軟正黑體" panose="020B0604030504040204" pitchFamily="34" charset="-120"/>
            </a:endParaRPr>
          </a:p>
          <a:p>
            <a:pPr marL="0" indent="0" algn="just">
              <a:lnSpc>
                <a:spcPts val="2400"/>
              </a:lnSpc>
              <a:spcBef>
                <a:spcPts val="600"/>
              </a:spcBef>
              <a:buClr>
                <a:srgbClr val="424456"/>
              </a:buClr>
              <a:buNone/>
            </a:pPr>
            <a:r>
              <a:rPr lang="zh-TW" altLang="en-US" sz="1600" kern="0" dirty="0">
                <a:solidFill>
                  <a:prstClr val="black"/>
                </a:solidFill>
                <a:ea typeface="微軟正黑體" panose="020B0604030504040204" pitchFamily="34" charset="-120"/>
              </a:rPr>
              <a:t>推動</a:t>
            </a:r>
            <a:r>
              <a:rPr lang="zh-TW" altLang="en-US" sz="1600" kern="0" dirty="0">
                <a:ea typeface="微軟正黑體" panose="020B0604030504040204" pitchFamily="34" charset="-120"/>
              </a:rPr>
              <a:t>「補助辦理青年海外志工服務隊計畫」，鼓勵青年除實際赴海外及以數位化方式提供其他國家或地區有價值之服務外，亦能整合前揭兩種服務內容，並分享服務成果。</a:t>
            </a:r>
            <a:endParaRPr lang="en-US" altLang="zh-TW" sz="1600" kern="0" dirty="0">
              <a:ea typeface="微軟正黑體" panose="020B0604030504040204" pitchFamily="34" charset="-120"/>
            </a:endParaRPr>
          </a:p>
        </p:txBody>
      </p:sp>
    </p:spTree>
    <p:extLst>
      <p:ext uri="{BB962C8B-B14F-4D97-AF65-F5344CB8AC3E}">
        <p14:creationId xmlns:p14="http://schemas.microsoft.com/office/powerpoint/2010/main" val="292071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710270" cy="750539"/>
            <a:chOff x="1907704" y="-243408"/>
            <a:chExt cx="8234047"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96282"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四</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壯遊探索</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6</a:t>
            </a:fld>
            <a:endParaRPr lang="zh-TW" altLang="en-US" dirty="0"/>
          </a:p>
        </p:txBody>
      </p:sp>
      <p:sp>
        <p:nvSpPr>
          <p:cNvPr id="20" name="矩形: 圓角 19">
            <a:extLst>
              <a:ext uri="{FF2B5EF4-FFF2-40B4-BE49-F238E27FC236}">
                <a16:creationId xmlns:a16="http://schemas.microsoft.com/office/drawing/2014/main" id="{E99CBA75-AB11-42D8-8B9A-8E9DACCE1A8E}"/>
              </a:ext>
            </a:extLst>
          </p:cNvPr>
          <p:cNvSpPr/>
          <p:nvPr/>
        </p:nvSpPr>
        <p:spPr>
          <a:xfrm>
            <a:off x="885217" y="2346611"/>
            <a:ext cx="7539553" cy="4178986"/>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FA84B4C4-F567-4024-AFB9-089A761B274B}"/>
              </a:ext>
            </a:extLst>
          </p:cNvPr>
          <p:cNvSpPr/>
          <p:nvPr/>
        </p:nvSpPr>
        <p:spPr>
          <a:xfrm>
            <a:off x="1055428" y="2493946"/>
            <a:ext cx="7217922" cy="3884316"/>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內容版面配置區 2">
            <a:extLst>
              <a:ext uri="{FF2B5EF4-FFF2-40B4-BE49-F238E27FC236}">
                <a16:creationId xmlns:a16="http://schemas.microsoft.com/office/drawing/2014/main" id="{54D9E88B-E3AE-4D8C-9AFD-235A8A609F74}"/>
              </a:ext>
            </a:extLst>
          </p:cNvPr>
          <p:cNvSpPr txBox="1">
            <a:spLocks/>
          </p:cNvSpPr>
          <p:nvPr/>
        </p:nvSpPr>
        <p:spPr bwMode="gray">
          <a:xfrm>
            <a:off x="763667" y="1402861"/>
            <a:ext cx="7616666" cy="9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algn="just" defTabSz="685800">
              <a:lnSpc>
                <a:spcPts val="2500"/>
              </a:lnSpc>
              <a:spcBef>
                <a:spcPts val="0"/>
              </a:spcBef>
              <a:spcAft>
                <a:spcPts val="600"/>
              </a:spcAft>
              <a:buClr>
                <a:srgbClr val="424456"/>
              </a:buClr>
              <a:defRPr/>
            </a:pPr>
            <a:r>
              <a:rPr lang="zh-TW" altLang="en-US" sz="2000" b="1" kern="0" dirty="0">
                <a:ea typeface="微軟正黑體" panose="020B0604030504040204" pitchFamily="34" charset="-120"/>
              </a:rPr>
              <a:t>至國內外各地長時間遊歷、學習觀察，與當地人文社會深度互動交流，了解我國或他國文化、風土民情，賦予自我與平常以往不同的任務或挑戰</a:t>
            </a:r>
            <a:endParaRPr lang="en-US" altLang="zh-TW" sz="2000" b="1" kern="0" dirty="0">
              <a:ea typeface="微軟正黑體" panose="020B0604030504040204" pitchFamily="34" charset="-120"/>
            </a:endParaRPr>
          </a:p>
          <a:p>
            <a:pPr marL="0" indent="0">
              <a:buClr>
                <a:srgbClr val="424456"/>
              </a:buClr>
              <a:buNone/>
            </a:pPr>
            <a:endParaRPr lang="en-US" altLang="zh-TW" sz="1800" kern="0" dirty="0">
              <a:solidFill>
                <a:prstClr val="black"/>
              </a:solidFill>
              <a:ea typeface="微軟正黑體" panose="020B0604030504040204" pitchFamily="34" charset="-120"/>
            </a:endParaRPr>
          </a:p>
        </p:txBody>
      </p:sp>
      <p:sp>
        <p:nvSpPr>
          <p:cNvPr id="23"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1300138" y="2803025"/>
            <a:ext cx="3066889" cy="328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7800" indent="-177800" algn="ctr">
              <a:lnSpc>
                <a:spcPts val="3000"/>
              </a:lnSpc>
              <a:spcBef>
                <a:spcPts val="1800"/>
              </a:spcBef>
              <a:buClr>
                <a:srgbClr val="424456"/>
              </a:buClr>
              <a:buNone/>
            </a:pPr>
            <a:r>
              <a:rPr lang="zh-TW" altLang="en-US" sz="2200" b="1" kern="0" dirty="0">
                <a:solidFill>
                  <a:sysClr val="windowText" lastClr="000000"/>
                </a:solidFill>
                <a:ea typeface="微軟正黑體" panose="020B0604030504040204" pitchFamily="34" charset="-120"/>
              </a:rPr>
              <a:t>青年壯遊點 </a:t>
            </a:r>
            <a:r>
              <a:rPr lang="en-US" altLang="zh-TW" sz="1800" kern="0" dirty="0">
                <a:solidFill>
                  <a:srgbClr val="0000FF"/>
                </a:solidFill>
                <a:latin typeface="微軟正黑體" panose="020B0604030504040204" pitchFamily="34" charset="-120"/>
                <a:ea typeface="微軟正黑體" panose="020B0604030504040204" pitchFamily="34" charset="-120"/>
                <a:hlinkClick r:id="rId2"/>
              </a:rPr>
              <a:t>https://youthtravel.tw/</a:t>
            </a:r>
            <a:r>
              <a:rPr lang="zh-TW" altLang="en-US" sz="1800" kern="0" dirty="0">
                <a:solidFill>
                  <a:srgbClr val="0000FF"/>
                </a:solidFill>
                <a:latin typeface="微軟正黑體" panose="020B0604030504040204" pitchFamily="34" charset="-120"/>
                <a:ea typeface="微軟正黑體" panose="020B0604030504040204" pitchFamily="34" charset="-120"/>
              </a:rPr>
              <a:t>  </a:t>
            </a:r>
            <a:endParaRPr lang="en-US" altLang="zh-TW" sz="1800" kern="0" dirty="0">
              <a:solidFill>
                <a:srgbClr val="0000FF"/>
              </a:solidFill>
              <a:latin typeface="微軟正黑體" panose="020B0604030504040204" pitchFamily="34" charset="-120"/>
              <a:ea typeface="微軟正黑體" panose="020B0604030504040204" pitchFamily="34" charset="-120"/>
            </a:endParaRPr>
          </a:p>
          <a:p>
            <a:pPr marL="0" indent="0">
              <a:lnSpc>
                <a:spcPts val="3000"/>
              </a:lnSpc>
              <a:spcBef>
                <a:spcPts val="1800"/>
              </a:spcBef>
              <a:buClr>
                <a:srgbClr val="424456"/>
              </a:buClr>
              <a:buNone/>
            </a:pPr>
            <a:endParaRPr lang="en-US" altLang="zh-TW" sz="1800" b="1" kern="0" dirty="0">
              <a:solidFill>
                <a:srgbClr val="0000FF"/>
              </a:solidFill>
              <a:latin typeface="微軟正黑體" panose="020B0604030504040204" pitchFamily="34" charset="-120"/>
              <a:ea typeface="微軟正黑體" panose="020B0604030504040204" pitchFamily="34" charset="-120"/>
            </a:endParaRPr>
          </a:p>
          <a:p>
            <a:pPr marL="93663" indent="0" algn="just">
              <a:lnSpc>
                <a:spcPts val="2500"/>
              </a:lnSpc>
              <a:spcBef>
                <a:spcPts val="1800"/>
              </a:spcBef>
              <a:buClr>
                <a:srgbClr val="424456"/>
              </a:buClr>
              <a:buNone/>
            </a:pPr>
            <a:r>
              <a:rPr lang="zh-TW" altLang="en-US" sz="1800" kern="0" dirty="0">
                <a:solidFill>
                  <a:sysClr val="windowText" lastClr="000000"/>
                </a:solidFill>
                <a:latin typeface="微軟正黑體" panose="020B0604030504040204" pitchFamily="34" charset="-120"/>
                <a:ea typeface="微軟正黑體" panose="020B0604030504040204" pitchFamily="34" charset="-120"/>
              </a:rPr>
              <a:t>青年壯遊點辦理文化、部落、生態、農村、漁村、志工、體能等多元體驗學習活動，讓青年認識瞭解與關懷臺灣這片土地的不同面向。</a:t>
            </a:r>
            <a:endParaRPr lang="en-US" altLang="zh-TW" sz="1800" dirty="0">
              <a:solidFill>
                <a:srgbClr val="0066FF"/>
              </a:solidFill>
              <a:latin typeface="微軟正黑體" panose="020B0604030504040204" pitchFamily="34" charset="-120"/>
              <a:ea typeface="微軟正黑體" panose="020B0604030504040204" pitchFamily="34" charset="-120"/>
            </a:endParaRPr>
          </a:p>
        </p:txBody>
      </p:sp>
      <p:sp>
        <p:nvSpPr>
          <p:cNvPr id="24" name="Text Box 8">
            <a:extLst>
              <a:ext uri="{FF2B5EF4-FFF2-40B4-BE49-F238E27FC236}">
                <a16:creationId xmlns:a16="http://schemas.microsoft.com/office/drawing/2014/main" id="{23F2AFED-750C-489F-93E1-2FE5A36D2077}"/>
              </a:ext>
            </a:extLst>
          </p:cNvPr>
          <p:cNvSpPr txBox="1">
            <a:spLocks noChangeArrowheads="1"/>
          </p:cNvSpPr>
          <p:nvPr/>
        </p:nvSpPr>
        <p:spPr bwMode="gray">
          <a:xfrm>
            <a:off x="4486071" y="2625109"/>
            <a:ext cx="3602501" cy="81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ts val="3000"/>
              </a:lnSpc>
              <a:spcBef>
                <a:spcPct val="0"/>
              </a:spcBef>
              <a:buClrTx/>
              <a:buSzTx/>
              <a:buNone/>
            </a:pPr>
            <a:r>
              <a:rPr lang="en-US" altLang="zh-TW" sz="2000" b="1" kern="0" dirty="0">
                <a:solidFill>
                  <a:sysClr val="windowText" lastClr="000000"/>
                </a:solidFill>
                <a:ea typeface="微軟正黑體" panose="020B0604030504040204" pitchFamily="34" charset="-120"/>
              </a:rPr>
              <a:t> </a:t>
            </a:r>
            <a:r>
              <a:rPr lang="en-US" altLang="zh-TW" sz="2200" b="1" kern="0" dirty="0">
                <a:solidFill>
                  <a:sysClr val="windowText" lastClr="000000"/>
                </a:solidFill>
                <a:latin typeface="微軟正黑體" panose="020B0604030504040204" pitchFamily="34" charset="-120"/>
                <a:ea typeface="微軟正黑體" panose="020B0604030504040204" pitchFamily="34" charset="-120"/>
              </a:rPr>
              <a:t>iYouth</a:t>
            </a: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青年國際圓夢平臺</a:t>
            </a:r>
            <a:endParaRPr lang="en-US" altLang="zh-TW" sz="2200" b="1" kern="0" dirty="0">
              <a:solidFill>
                <a:sysClr val="windowText" lastClr="000000"/>
              </a:solidFill>
              <a:latin typeface="微軟正黑體" panose="020B0604030504040204" pitchFamily="34" charset="-120"/>
              <a:ea typeface="微軟正黑體" panose="020B0604030504040204" pitchFamily="34" charset="-120"/>
            </a:endParaRPr>
          </a:p>
          <a:p>
            <a:pPr marL="179388" indent="-179388" algn="ctr">
              <a:lnSpc>
                <a:spcPts val="3000"/>
              </a:lnSpc>
              <a:spcBef>
                <a:spcPct val="0"/>
              </a:spcBef>
              <a:buClrTx/>
              <a:buSzTx/>
              <a:buNone/>
            </a:pPr>
            <a:r>
              <a:rPr lang="en-US" altLang="zh-TW" sz="1800" kern="0" dirty="0">
                <a:solidFill>
                  <a:srgbClr val="0000FF"/>
                </a:solidFill>
                <a:latin typeface="微軟正黑體" panose="020B0604030504040204" pitchFamily="34" charset="-120"/>
                <a:ea typeface="微軟正黑體" panose="020B0604030504040204" pitchFamily="34" charset="-120"/>
                <a:hlinkClick r:id="rId3"/>
              </a:rPr>
              <a:t>https://iyouth.youthhub.tw/</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pic>
        <p:nvPicPr>
          <p:cNvPr id="19" name="圖片 18">
            <a:extLst>
              <a:ext uri="{FF2B5EF4-FFF2-40B4-BE49-F238E27FC236}">
                <a16:creationId xmlns:a16="http://schemas.microsoft.com/office/drawing/2014/main" id="{C89D0726-C9D6-4781-8920-1B79CA350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4190" y="3509319"/>
            <a:ext cx="2976628" cy="560046"/>
          </a:xfrm>
          <a:prstGeom prst="rect">
            <a:avLst/>
          </a:prstGeom>
        </p:spPr>
      </p:pic>
      <p:sp>
        <p:nvSpPr>
          <p:cNvPr id="25" name="Text Box 8">
            <a:extLst>
              <a:ext uri="{FF2B5EF4-FFF2-40B4-BE49-F238E27FC236}">
                <a16:creationId xmlns:a16="http://schemas.microsoft.com/office/drawing/2014/main" id="{4620646F-E60B-4C23-9A9E-D67A768D2052}"/>
              </a:ext>
            </a:extLst>
          </p:cNvPr>
          <p:cNvSpPr txBox="1">
            <a:spLocks noChangeArrowheads="1"/>
          </p:cNvSpPr>
          <p:nvPr/>
        </p:nvSpPr>
        <p:spPr bwMode="gray">
          <a:xfrm>
            <a:off x="4572000" y="4405256"/>
            <a:ext cx="3397742" cy="81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gn="ctr">
              <a:lnSpc>
                <a:spcPts val="3000"/>
              </a:lnSpc>
              <a:spcBef>
                <a:spcPct val="0"/>
              </a:spcBef>
              <a:buClrTx/>
              <a:buSzTx/>
              <a:buNone/>
            </a:pP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外交部</a:t>
            </a:r>
            <a:r>
              <a:rPr lang="en-US" altLang="zh-TW" sz="2200" b="1" kern="0" dirty="0">
                <a:solidFill>
                  <a:sysClr val="windowText" lastClr="000000"/>
                </a:solidFill>
                <a:latin typeface="微軟正黑體" panose="020B0604030504040204" pitchFamily="34" charset="-120"/>
                <a:ea typeface="微軟正黑體" panose="020B0604030504040204" pitchFamily="34" charset="-120"/>
              </a:rPr>
              <a:t>NGO</a:t>
            </a: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雙語網</a:t>
            </a:r>
            <a:endParaRPr lang="en-US" altLang="zh-TW" sz="2200" b="1" kern="0" dirty="0">
              <a:solidFill>
                <a:sysClr val="windowText" lastClr="000000"/>
              </a:solidFill>
              <a:latin typeface="微軟正黑體" panose="020B0604030504040204" pitchFamily="34" charset="-120"/>
              <a:ea typeface="微軟正黑體" panose="020B0604030504040204" pitchFamily="34" charset="-120"/>
            </a:endParaRPr>
          </a:p>
          <a:p>
            <a:pPr marL="179388" indent="-1588" algn="ctr">
              <a:lnSpc>
                <a:spcPts val="3000"/>
              </a:lnSpc>
              <a:spcBef>
                <a:spcPct val="0"/>
              </a:spcBef>
              <a:buClrTx/>
              <a:buSzTx/>
              <a:buNone/>
            </a:pPr>
            <a:r>
              <a:rPr lang="en-US" altLang="zh-TW" sz="1800" kern="0" dirty="0">
                <a:solidFill>
                  <a:srgbClr val="0000FF"/>
                </a:solidFill>
                <a:latin typeface="微軟正黑體" panose="020B0604030504040204" pitchFamily="34" charset="-120"/>
                <a:ea typeface="微軟正黑體" panose="020B0604030504040204" pitchFamily="34" charset="-120"/>
                <a:hlinkClick r:id="rId5"/>
              </a:rPr>
              <a:t>http://www.taiwanngo.tw/</a:t>
            </a: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p:txBody>
      </p:sp>
      <p:pic>
        <p:nvPicPr>
          <p:cNvPr id="3" name="圖片 2">
            <a:extLst>
              <a:ext uri="{FF2B5EF4-FFF2-40B4-BE49-F238E27FC236}">
                <a16:creationId xmlns:a16="http://schemas.microsoft.com/office/drawing/2014/main" id="{AF1D78E0-11A4-4D4E-B203-AAD5A9B353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8811" y="5417525"/>
            <a:ext cx="3240931" cy="610449"/>
          </a:xfrm>
          <a:prstGeom prst="rect">
            <a:avLst/>
          </a:prstGeom>
        </p:spPr>
      </p:pic>
      <p:pic>
        <p:nvPicPr>
          <p:cNvPr id="7" name="圖片 6">
            <a:extLst>
              <a:ext uri="{FF2B5EF4-FFF2-40B4-BE49-F238E27FC236}">
                <a16:creationId xmlns:a16="http://schemas.microsoft.com/office/drawing/2014/main" id="{587FA98F-EEC6-47B5-BD50-9828E3D9C3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7411" y="3699788"/>
            <a:ext cx="2173872" cy="531738"/>
          </a:xfrm>
          <a:prstGeom prst="rect">
            <a:avLst/>
          </a:prstGeom>
        </p:spPr>
      </p:pic>
    </p:spTree>
    <p:extLst>
      <p:ext uri="{BB962C8B-B14F-4D97-AF65-F5344CB8AC3E}">
        <p14:creationId xmlns:p14="http://schemas.microsoft.com/office/powerpoint/2010/main" val="426173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684870" cy="750539"/>
            <a:chOff x="1907704" y="-243408"/>
            <a:chExt cx="8202878"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65113"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五</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達人見習</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7</a:t>
            </a:fld>
            <a:endParaRPr lang="zh-TW" altLang="en-US" dirty="0"/>
          </a:p>
        </p:txBody>
      </p:sp>
      <p:sp>
        <p:nvSpPr>
          <p:cNvPr id="20" name="矩形: 圓角 19">
            <a:extLst>
              <a:ext uri="{FF2B5EF4-FFF2-40B4-BE49-F238E27FC236}">
                <a16:creationId xmlns:a16="http://schemas.microsoft.com/office/drawing/2014/main" id="{E99CBA75-AB11-42D8-8B9A-8E9DACCE1A8E}"/>
              </a:ext>
            </a:extLst>
          </p:cNvPr>
          <p:cNvSpPr/>
          <p:nvPr/>
        </p:nvSpPr>
        <p:spPr>
          <a:xfrm>
            <a:off x="885217" y="2178996"/>
            <a:ext cx="7539553" cy="4178986"/>
          </a:xfrm>
          <a:prstGeom prst="roundRect">
            <a:avLst/>
          </a:prstGeom>
          <a:solidFill>
            <a:srgbClr val="C2D2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FA84B4C4-F567-4024-AFB9-089A761B274B}"/>
              </a:ext>
            </a:extLst>
          </p:cNvPr>
          <p:cNvSpPr/>
          <p:nvPr/>
        </p:nvSpPr>
        <p:spPr>
          <a:xfrm>
            <a:off x="1040861" y="2340936"/>
            <a:ext cx="7217922" cy="3884316"/>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內容版面配置區 2">
            <a:extLst>
              <a:ext uri="{FF2B5EF4-FFF2-40B4-BE49-F238E27FC236}">
                <a16:creationId xmlns:a16="http://schemas.microsoft.com/office/drawing/2014/main" id="{54D9E88B-E3AE-4D8C-9AFD-235A8A609F74}"/>
              </a:ext>
            </a:extLst>
          </p:cNvPr>
          <p:cNvSpPr txBox="1">
            <a:spLocks/>
          </p:cNvSpPr>
          <p:nvPr/>
        </p:nvSpPr>
        <p:spPr bwMode="gray">
          <a:xfrm>
            <a:off x="719230" y="1457667"/>
            <a:ext cx="7705540" cy="75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algn="just" defTabSz="685800">
              <a:lnSpc>
                <a:spcPts val="2500"/>
              </a:lnSpc>
              <a:spcBef>
                <a:spcPts val="0"/>
              </a:spcBef>
              <a:buClr>
                <a:srgbClr val="424456"/>
              </a:buClr>
              <a:defRPr/>
            </a:pPr>
            <a:r>
              <a:rPr lang="zh-TW" altLang="en-US" sz="2000" b="1" kern="0" dirty="0">
                <a:latin typeface="微軟正黑體" panose="020B0604030504040204" pitchFamily="34" charset="-120"/>
                <a:ea typeface="微軟正黑體" panose="020B0604030504040204" pitchFamily="34" charset="-120"/>
              </a:rPr>
              <a:t>可選定國內外之工藝中心、機構等單位學習當地民俗或地方特有的技能、藝能、技藝等，增進個人文化素養或技術涵養</a:t>
            </a:r>
            <a:endParaRPr lang="en-US" altLang="zh-TW" sz="2000" b="1" kern="0" dirty="0">
              <a:latin typeface="微軟正黑體" panose="020B0604030504040204" pitchFamily="34" charset="-120"/>
              <a:ea typeface="微軟正黑體" panose="020B0604030504040204" pitchFamily="34" charset="-120"/>
            </a:endParaRPr>
          </a:p>
          <a:p>
            <a:pPr marL="0" indent="0">
              <a:buClr>
                <a:srgbClr val="424456"/>
              </a:buClr>
              <a:buNone/>
            </a:pPr>
            <a:endParaRPr lang="en-US" altLang="zh-TW" sz="1800" kern="0" dirty="0">
              <a:solidFill>
                <a:prstClr val="black"/>
              </a:solidFill>
              <a:ea typeface="微軟正黑體" panose="020B0604030504040204" pitchFamily="34" charset="-120"/>
            </a:endParaRPr>
          </a:p>
        </p:txBody>
      </p:sp>
      <p:sp>
        <p:nvSpPr>
          <p:cNvPr id="23"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1356667" y="2432677"/>
            <a:ext cx="222855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just" defTabSz="685800">
              <a:lnSpc>
                <a:spcPts val="2500"/>
              </a:lnSpc>
              <a:spcBef>
                <a:spcPts val="0"/>
              </a:spcBef>
              <a:buClr>
                <a:srgbClr val="424456"/>
              </a:buClr>
              <a:buNone/>
              <a:defRPr/>
            </a:pPr>
            <a:r>
              <a:rPr lang="zh-TW" altLang="en-US" sz="1600" kern="0" dirty="0">
                <a:solidFill>
                  <a:sysClr val="windowText" lastClr="000000"/>
                </a:solidFill>
                <a:ea typeface="微軟正黑體" panose="020B0604030504040204" pitchFamily="34" charset="-120"/>
              </a:rPr>
              <a:t>跟隨特有技能工作室或達人進行見習，例如到植物保育中心學習植物栽培技巧、跟隨達人學習養生按摩技能、木作技巧與設計等。</a:t>
            </a:r>
            <a:endParaRPr lang="en-US" altLang="zh-TW" sz="1600" dirty="0">
              <a:solidFill>
                <a:srgbClr val="0066FF"/>
              </a:solidFill>
            </a:endParaRPr>
          </a:p>
        </p:txBody>
      </p:sp>
      <p:sp>
        <p:nvSpPr>
          <p:cNvPr id="14" name="Text Box 8">
            <a:extLst>
              <a:ext uri="{FF2B5EF4-FFF2-40B4-BE49-F238E27FC236}">
                <a16:creationId xmlns:a16="http://schemas.microsoft.com/office/drawing/2014/main" id="{5BDC11FB-96C9-4E10-82CB-2DACDF89B6E6}"/>
              </a:ext>
            </a:extLst>
          </p:cNvPr>
          <p:cNvSpPr txBox="1">
            <a:spLocks noChangeArrowheads="1"/>
          </p:cNvSpPr>
          <p:nvPr/>
        </p:nvSpPr>
        <p:spPr bwMode="gray">
          <a:xfrm>
            <a:off x="3740862" y="2424867"/>
            <a:ext cx="4517921" cy="189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defTabSz="685800">
              <a:lnSpc>
                <a:spcPts val="2500"/>
              </a:lnSpc>
              <a:spcBef>
                <a:spcPts val="600"/>
              </a:spcBef>
              <a:buClr>
                <a:srgbClr val="424456"/>
              </a:buClr>
              <a:buNone/>
              <a:defRPr/>
            </a:pP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a:p>
            <a:pPr marL="0" indent="0" algn="ctr" defTabSz="685800">
              <a:lnSpc>
                <a:spcPts val="2500"/>
              </a:lnSpc>
              <a:spcBef>
                <a:spcPts val="600"/>
              </a:spcBef>
              <a:buClr>
                <a:srgbClr val="424456"/>
              </a:buClr>
              <a:buNone/>
              <a:defRPr/>
            </a:pPr>
            <a:r>
              <a:rPr lang="en-US" altLang="zh-TW" sz="2200" b="1" kern="0" dirty="0">
                <a:solidFill>
                  <a:sysClr val="windowText" lastClr="000000"/>
                </a:solidFill>
                <a:latin typeface="微軟正黑體" panose="020B0604030504040204" pitchFamily="34" charset="-120"/>
                <a:ea typeface="微軟正黑體" panose="020B0604030504040204" pitchFamily="34" charset="-120"/>
              </a:rPr>
              <a:t>     </a:t>
            </a:r>
            <a:r>
              <a:rPr lang="zh-TW" altLang="en-US" sz="1800" b="1" kern="0" dirty="0">
                <a:solidFill>
                  <a:sysClr val="windowText" lastClr="000000"/>
                </a:solidFill>
                <a:latin typeface="微軟正黑體" panose="020B0604030504040204" pitchFamily="34" charset="-120"/>
                <a:ea typeface="微軟正黑體" panose="020B0604030504040204" pitchFamily="34" charset="-120"/>
              </a:rPr>
              <a:t>文化資產人才庫</a:t>
            </a:r>
            <a:endParaRPr lang="en-US" altLang="zh-TW" sz="1800" b="1" kern="0" dirty="0">
              <a:solidFill>
                <a:sysClr val="windowText" lastClr="000000"/>
              </a:solidFill>
              <a:latin typeface="微軟正黑體" panose="020B0604030504040204" pitchFamily="34" charset="-120"/>
              <a:ea typeface="微軟正黑體" panose="020B0604030504040204" pitchFamily="34" charset="-120"/>
            </a:endParaRPr>
          </a:p>
          <a:p>
            <a:pPr marL="177800" indent="0" defTabSz="685800">
              <a:lnSpc>
                <a:spcPts val="2500"/>
              </a:lnSpc>
              <a:spcBef>
                <a:spcPts val="600"/>
              </a:spcBef>
              <a:buClr>
                <a:srgbClr val="424456"/>
              </a:buClr>
              <a:buNone/>
              <a:defRPr/>
            </a:pPr>
            <a:r>
              <a:rPr lang="en-US" altLang="zh-TW" sz="1700" dirty="0">
                <a:latin typeface="微軟正黑體" panose="020B0604030504040204" pitchFamily="34" charset="-120"/>
                <a:ea typeface="微軟正黑體" panose="020B0604030504040204" pitchFamily="34" charset="-120"/>
                <a:hlinkClick r:id="rId2"/>
              </a:rPr>
              <a:t>https://nchdb.boch.gov.tw/talent</a:t>
            </a:r>
            <a:endParaRPr lang="en-US" altLang="zh-TW" sz="1700" dirty="0">
              <a:latin typeface="微軟正黑體" panose="020B0604030504040204" pitchFamily="34" charset="-120"/>
              <a:ea typeface="微軟正黑體" panose="020B0604030504040204" pitchFamily="34" charset="-120"/>
            </a:endParaRPr>
          </a:p>
          <a:p>
            <a:pPr marL="177800" indent="0" algn="just" defTabSz="685800">
              <a:lnSpc>
                <a:spcPts val="2500"/>
              </a:lnSpc>
              <a:spcBef>
                <a:spcPts val="600"/>
              </a:spcBef>
              <a:buClr>
                <a:srgbClr val="424456"/>
              </a:buClr>
              <a:buNone/>
              <a:defRPr/>
            </a:pPr>
            <a:r>
              <a:rPr lang="zh-TW" altLang="en-US" sz="1800" kern="0" dirty="0">
                <a:solidFill>
                  <a:sysClr val="windowText" lastClr="000000"/>
                </a:solidFill>
                <a:ea typeface="微軟正黑體" panose="020B0604030504040204" pitchFamily="34" charset="-120"/>
              </a:rPr>
              <a:t>提供全國文化資產查詢，人才庫提供文化資產保存者、藝生、傳統匠師等查詢功能</a:t>
            </a:r>
            <a:endParaRPr lang="en-US" altLang="zh-TW" sz="1800" kern="0" dirty="0">
              <a:solidFill>
                <a:sysClr val="windowText" lastClr="000000"/>
              </a:solidFill>
              <a:ea typeface="微軟正黑體" panose="020B0604030504040204" pitchFamily="34" charset="-120"/>
            </a:endParaRPr>
          </a:p>
        </p:txBody>
      </p:sp>
      <p:pic>
        <p:nvPicPr>
          <p:cNvPr id="7" name="圖片 6">
            <a:extLst>
              <a:ext uri="{FF2B5EF4-FFF2-40B4-BE49-F238E27FC236}">
                <a16:creationId xmlns:a16="http://schemas.microsoft.com/office/drawing/2014/main" id="{9F8AE6AD-CFF3-48ED-8E65-D9148C3A6C0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000"/>
                    </a14:imgEffect>
                    <a14:imgEffect>
                      <a14:brightnessContrast bright="21000"/>
                    </a14:imgEffect>
                  </a14:imgLayer>
                </a14:imgProps>
              </a:ext>
              <a:ext uri="{28A0092B-C50C-407E-A947-70E740481C1C}">
                <a14:useLocalDpi xmlns:a14="http://schemas.microsoft.com/office/drawing/2010/main" val="0"/>
              </a:ext>
            </a:extLst>
          </a:blip>
          <a:stretch>
            <a:fillRect/>
          </a:stretch>
        </p:blipFill>
        <p:spPr>
          <a:xfrm>
            <a:off x="1683341" y="4478785"/>
            <a:ext cx="1596845" cy="1695332"/>
          </a:xfrm>
          <a:prstGeom prst="rect">
            <a:avLst/>
          </a:prstGeom>
          <a:effectLst>
            <a:glow>
              <a:schemeClr val="accent1">
                <a:alpha val="81000"/>
              </a:schemeClr>
            </a:glow>
            <a:softEdge rad="101600"/>
          </a:effectLst>
        </p:spPr>
      </p:pic>
      <p:pic>
        <p:nvPicPr>
          <p:cNvPr id="9" name="圖片 8">
            <a:extLst>
              <a:ext uri="{FF2B5EF4-FFF2-40B4-BE49-F238E27FC236}">
                <a16:creationId xmlns:a16="http://schemas.microsoft.com/office/drawing/2014/main" id="{2868E7BB-F9AF-4389-9CFE-116DE05D57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9272" y="2424867"/>
            <a:ext cx="2982798" cy="433255"/>
          </a:xfrm>
          <a:prstGeom prst="rect">
            <a:avLst/>
          </a:prstGeom>
          <a:effectLst>
            <a:softEdge rad="12700"/>
          </a:effectLst>
        </p:spPr>
      </p:pic>
      <p:sp>
        <p:nvSpPr>
          <p:cNvPr id="17" name="Text Box 8">
            <a:extLst>
              <a:ext uri="{FF2B5EF4-FFF2-40B4-BE49-F238E27FC236}">
                <a16:creationId xmlns:a16="http://schemas.microsoft.com/office/drawing/2014/main" id="{B3EE1D8B-F46F-4BAD-BECF-03A986B75017}"/>
              </a:ext>
            </a:extLst>
          </p:cNvPr>
          <p:cNvSpPr txBox="1">
            <a:spLocks noChangeArrowheads="1"/>
          </p:cNvSpPr>
          <p:nvPr/>
        </p:nvSpPr>
        <p:spPr bwMode="gray">
          <a:xfrm>
            <a:off x="3878528" y="4415464"/>
            <a:ext cx="4517921" cy="182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ts val="2500"/>
              </a:lnSpc>
              <a:spcBef>
                <a:spcPct val="0"/>
              </a:spcBef>
              <a:buClrTx/>
              <a:buSzTx/>
              <a:buNone/>
            </a:pP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a:p>
            <a:pPr marL="0" indent="-179388">
              <a:lnSpc>
                <a:spcPts val="2500"/>
              </a:lnSpc>
              <a:spcBef>
                <a:spcPts val="1200"/>
              </a:spcBef>
              <a:buClrTx/>
              <a:buSzTx/>
              <a:buNone/>
            </a:pPr>
            <a:r>
              <a:rPr lang="en-US" altLang="zh-TW" sz="1600" dirty="0">
                <a:latin typeface="微軟正黑體" panose="020B0604030504040204" pitchFamily="34" charset="-120"/>
                <a:ea typeface="微軟正黑體" panose="020B0604030504040204" pitchFamily="34" charset="-120"/>
                <a:hlinkClick r:id="rId6"/>
              </a:rPr>
              <a:t>https://communitytaiwan.moc.gov.tw/talent/</a:t>
            </a:r>
            <a:r>
              <a:rPr lang="zh-TW" altLang="en-US" sz="1800" kern="0" dirty="0">
                <a:solidFill>
                  <a:sysClr val="windowText" lastClr="000000"/>
                </a:solidFill>
                <a:latin typeface="微軟正黑體" panose="020B0604030504040204" pitchFamily="34" charset="-120"/>
                <a:ea typeface="微軟正黑體" panose="020B0604030504040204" pitchFamily="34" charset="-120"/>
              </a:rPr>
              <a:t>可查詢社區營造在地達人資訊，包含社造、傳統技藝、文史、藝術、社會服務、地方知識等類別。</a:t>
            </a:r>
            <a:endParaRPr lang="en-US" altLang="zh-TW" sz="2000" kern="0" dirty="0">
              <a:ea typeface="微軟正黑體" panose="020B0604030504040204" pitchFamily="34" charset="-120"/>
            </a:endParaRPr>
          </a:p>
        </p:txBody>
      </p:sp>
      <p:pic>
        <p:nvPicPr>
          <p:cNvPr id="19" name="圖片 18">
            <a:extLst>
              <a:ext uri="{FF2B5EF4-FFF2-40B4-BE49-F238E27FC236}">
                <a16:creationId xmlns:a16="http://schemas.microsoft.com/office/drawing/2014/main" id="{31EA59BA-D1FA-49B2-9C6D-86B92FE0F3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3016" y="4333320"/>
            <a:ext cx="2293301" cy="599330"/>
          </a:xfrm>
          <a:prstGeom prst="rect">
            <a:avLst/>
          </a:prstGeom>
        </p:spPr>
      </p:pic>
    </p:spTree>
    <p:extLst>
      <p:ext uri="{BB962C8B-B14F-4D97-AF65-F5344CB8AC3E}">
        <p14:creationId xmlns:p14="http://schemas.microsoft.com/office/powerpoint/2010/main" val="20109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642537" cy="750539"/>
            <a:chOff x="1907704" y="-243408"/>
            <a:chExt cx="8150932"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13167"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六</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創業見習</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8</a:t>
            </a:fld>
            <a:endParaRPr lang="zh-TW" altLang="en-US" dirty="0"/>
          </a:p>
        </p:txBody>
      </p:sp>
      <p:sp>
        <p:nvSpPr>
          <p:cNvPr id="20" name="矩形: 圓角 19">
            <a:extLst>
              <a:ext uri="{FF2B5EF4-FFF2-40B4-BE49-F238E27FC236}">
                <a16:creationId xmlns:a16="http://schemas.microsoft.com/office/drawing/2014/main" id="{E99CBA75-AB11-42D8-8B9A-8E9DACCE1A8E}"/>
              </a:ext>
            </a:extLst>
          </p:cNvPr>
          <p:cNvSpPr/>
          <p:nvPr/>
        </p:nvSpPr>
        <p:spPr>
          <a:xfrm>
            <a:off x="885217" y="2178996"/>
            <a:ext cx="7539553" cy="4178986"/>
          </a:xfrm>
          <a:prstGeom prst="round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FA84B4C4-F567-4024-AFB9-089A761B274B}"/>
              </a:ext>
            </a:extLst>
          </p:cNvPr>
          <p:cNvSpPr/>
          <p:nvPr/>
        </p:nvSpPr>
        <p:spPr>
          <a:xfrm>
            <a:off x="1040861" y="2331493"/>
            <a:ext cx="7217922" cy="3884316"/>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內容版面配置區 2">
            <a:extLst>
              <a:ext uri="{FF2B5EF4-FFF2-40B4-BE49-F238E27FC236}">
                <a16:creationId xmlns:a16="http://schemas.microsoft.com/office/drawing/2014/main" id="{54D9E88B-E3AE-4D8C-9AFD-235A8A609F74}"/>
              </a:ext>
            </a:extLst>
          </p:cNvPr>
          <p:cNvSpPr txBox="1">
            <a:spLocks/>
          </p:cNvSpPr>
          <p:nvPr/>
        </p:nvSpPr>
        <p:spPr bwMode="gray">
          <a:xfrm>
            <a:off x="885217" y="1497593"/>
            <a:ext cx="7366437" cy="75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algn="just" defTabSz="685800">
              <a:lnSpc>
                <a:spcPts val="2500"/>
              </a:lnSpc>
              <a:spcBef>
                <a:spcPts val="0"/>
              </a:spcBef>
              <a:buClr>
                <a:srgbClr val="424456"/>
              </a:buClr>
              <a:defRPr/>
            </a:pPr>
            <a:r>
              <a:rPr lang="zh-TW" altLang="en-US" sz="2000" b="1" kern="0" dirty="0">
                <a:latin typeface="微軟正黑體" panose="020B0604030504040204" pitchFamily="34" charset="-120"/>
                <a:ea typeface="微軟正黑體" panose="020B0604030504040204" pitchFamily="34" charset="-120"/>
              </a:rPr>
              <a:t>至新創公司向創業家見習之方式學習新創事務，增進對創業之瞭解，見習地點可涵蓋國內外</a:t>
            </a:r>
            <a:endParaRPr lang="en-US" altLang="zh-TW" sz="2000" b="1" kern="0" dirty="0">
              <a:latin typeface="微軟正黑體" panose="020B0604030504040204" pitchFamily="34" charset="-120"/>
              <a:ea typeface="微軟正黑體" panose="020B0604030504040204" pitchFamily="34" charset="-120"/>
            </a:endParaRPr>
          </a:p>
          <a:p>
            <a:pPr marL="0" indent="0">
              <a:buClr>
                <a:srgbClr val="424456"/>
              </a:buClr>
              <a:buNone/>
            </a:pPr>
            <a:endParaRPr lang="en-US" altLang="zh-TW" sz="1800" kern="0" dirty="0">
              <a:solidFill>
                <a:prstClr val="black"/>
              </a:solidFill>
              <a:ea typeface="微軟正黑體" panose="020B0604030504040204" pitchFamily="34" charset="-120"/>
            </a:endParaRPr>
          </a:p>
        </p:txBody>
      </p:sp>
      <p:sp>
        <p:nvSpPr>
          <p:cNvPr id="23"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4220741" y="2504719"/>
            <a:ext cx="4030913" cy="367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ctr" defTabSz="685800">
              <a:lnSpc>
                <a:spcPts val="2000"/>
              </a:lnSpc>
              <a:spcBef>
                <a:spcPts val="600"/>
              </a:spcBef>
              <a:buClr>
                <a:srgbClr val="424456"/>
              </a:buClr>
              <a:buNone/>
              <a:defRPr/>
            </a:pP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青年創業家見習計畫</a:t>
            </a:r>
            <a:endParaRPr lang="en-US" altLang="zh-TW" sz="2200" b="1" kern="0" dirty="0">
              <a:solidFill>
                <a:sysClr val="windowText" lastClr="000000"/>
              </a:solidFill>
              <a:latin typeface="微軟正黑體" panose="020B0604030504040204" pitchFamily="34" charset="-120"/>
              <a:ea typeface="微軟正黑體" panose="020B0604030504040204" pitchFamily="34" charset="-120"/>
            </a:endParaRPr>
          </a:p>
          <a:p>
            <a:pPr marL="271463" indent="-177800" algn="just" defTabSz="685800">
              <a:lnSpc>
                <a:spcPts val="2500"/>
              </a:lnSpc>
              <a:spcBef>
                <a:spcPts val="600"/>
              </a:spcBef>
              <a:spcAft>
                <a:spcPts val="0"/>
              </a:spcAft>
              <a:buClr>
                <a:srgbClr val="424456"/>
              </a:buClr>
              <a:buFont typeface="Wingdings" panose="05000000000000000000" pitchFamily="2" charset="2"/>
              <a:buChar char="l"/>
              <a:defRPr/>
            </a:pPr>
            <a:r>
              <a:rPr lang="en-US" altLang="zh-TW" sz="1800" kern="0" dirty="0">
                <a:latin typeface="微軟正黑體" panose="020B0604030504040204" pitchFamily="34" charset="-120"/>
                <a:ea typeface="微軟正黑體" panose="020B0604030504040204" pitchFamily="34" charset="-120"/>
              </a:rPr>
              <a:t>U-start</a:t>
            </a:r>
            <a:r>
              <a:rPr lang="zh-TW" altLang="en-US" sz="1800" kern="0" dirty="0">
                <a:latin typeface="微軟正黑體" panose="020B0604030504040204" pitchFamily="34" charset="-120"/>
                <a:ea typeface="微軟正黑體" panose="020B0604030504040204" pitchFamily="34" charset="-120"/>
              </a:rPr>
              <a:t>創新創業計畫為青年署協助青年學子開啟創業實踐的系統性配套資源。</a:t>
            </a:r>
            <a:endParaRPr lang="en-US" altLang="zh-TW" sz="1800" kern="0" dirty="0">
              <a:latin typeface="微軟正黑體" panose="020B0604030504040204" pitchFamily="34" charset="-120"/>
              <a:ea typeface="微軟正黑體" panose="020B0604030504040204" pitchFamily="34" charset="-120"/>
            </a:endParaRPr>
          </a:p>
          <a:p>
            <a:pPr marL="271463" indent="-177800" algn="just" defTabSz="685800">
              <a:lnSpc>
                <a:spcPts val="2500"/>
              </a:lnSpc>
              <a:spcBef>
                <a:spcPts val="0"/>
              </a:spcBef>
              <a:spcAft>
                <a:spcPts val="0"/>
              </a:spcAft>
              <a:buClr>
                <a:srgbClr val="424456"/>
              </a:buClr>
              <a:buFont typeface="Wingdings" panose="05000000000000000000" pitchFamily="2" charset="2"/>
              <a:buChar char="l"/>
              <a:defRPr/>
            </a:pPr>
            <a:r>
              <a:rPr lang="zh-TW" altLang="en-US" sz="1800" kern="0" dirty="0">
                <a:latin typeface="微軟正黑體" panose="020B0604030504040204" pitchFamily="34" charset="-120"/>
                <a:ea typeface="微軟正黑體" panose="020B0604030504040204" pitchFamily="34" charset="-120"/>
              </a:rPr>
              <a:t>為提供青年生涯探索的機會，每年由</a:t>
            </a:r>
            <a:r>
              <a:rPr lang="en-US" altLang="zh-TW" sz="1800" kern="0" dirty="0">
                <a:latin typeface="微軟正黑體" panose="020B0604030504040204" pitchFamily="34" charset="-120"/>
                <a:ea typeface="微軟正黑體" panose="020B0604030504040204" pitchFamily="34" charset="-120"/>
              </a:rPr>
              <a:t>50</a:t>
            </a:r>
            <a:r>
              <a:rPr lang="zh-TW" altLang="en-US" sz="1800" kern="0" dirty="0">
                <a:latin typeface="微軟正黑體" panose="020B0604030504040204" pitchFamily="34" charset="-120"/>
                <a:ea typeface="微軟正黑體" panose="020B0604030504040204" pitchFamily="34" charset="-120"/>
              </a:rPr>
              <a:t>家</a:t>
            </a:r>
            <a:r>
              <a:rPr lang="en-US" altLang="zh-TW" sz="1800" kern="0" dirty="0">
                <a:latin typeface="微軟正黑體" panose="020B0604030504040204" pitchFamily="34" charset="-120"/>
                <a:ea typeface="微軟正黑體" panose="020B0604030504040204" pitchFamily="34" charset="-120"/>
              </a:rPr>
              <a:t>U-start</a:t>
            </a:r>
            <a:r>
              <a:rPr lang="zh-TW" altLang="en-US" sz="1800" kern="0" dirty="0">
                <a:latin typeface="微軟正黑體" panose="020B0604030504040204" pitchFamily="34" charset="-120"/>
                <a:ea typeface="微軟正黑體" panose="020B0604030504040204" pitchFamily="34" charset="-120"/>
              </a:rPr>
              <a:t>新創公司提供見習機會，協助對創新創業有興趣青年及早體驗新創事務、探索新創領域，進而成為未來職涯選擇之一。</a:t>
            </a:r>
            <a:endParaRPr lang="en-US" altLang="zh-TW" sz="1800" kern="0" dirty="0">
              <a:latin typeface="微軟正黑體" panose="020B0604030504040204" pitchFamily="34" charset="-120"/>
              <a:ea typeface="微軟正黑體" panose="020B0604030504040204" pitchFamily="34" charset="-120"/>
            </a:endParaRPr>
          </a:p>
          <a:p>
            <a:pPr marL="271463" indent="-177800" algn="just" defTabSz="685800">
              <a:lnSpc>
                <a:spcPts val="2500"/>
              </a:lnSpc>
              <a:spcBef>
                <a:spcPts val="0"/>
              </a:spcBef>
              <a:spcAft>
                <a:spcPts val="0"/>
              </a:spcAft>
              <a:buClr>
                <a:srgbClr val="424456"/>
              </a:buClr>
              <a:buFont typeface="Wingdings" panose="05000000000000000000" pitchFamily="2" charset="2"/>
              <a:buChar char="l"/>
              <a:defRPr/>
            </a:pPr>
            <a:r>
              <a:rPr lang="zh-TW" altLang="en-US" sz="1800" kern="0" dirty="0">
                <a:latin typeface="微軟正黑體" panose="020B0604030504040204" pitchFamily="34" charset="-120"/>
                <a:ea typeface="微軟正黑體" panose="020B0604030504040204" pitchFamily="34" charset="-120"/>
              </a:rPr>
              <a:t>相關職缺資訊詳</a:t>
            </a:r>
            <a:r>
              <a:rPr lang="en-US" altLang="zh-TW" sz="1800" kern="0" dirty="0">
                <a:latin typeface="微軟正黑體" panose="020B0604030504040204" pitchFamily="34" charset="-120"/>
                <a:ea typeface="微軟正黑體" panose="020B0604030504040204" pitchFamily="34" charset="-120"/>
              </a:rPr>
              <a:t>RICH</a:t>
            </a:r>
            <a:r>
              <a:rPr lang="zh-TW" altLang="en-US" sz="1800" kern="0" dirty="0">
                <a:latin typeface="微軟正黑體" panose="020B0604030504040204" pitchFamily="34" charset="-120"/>
                <a:ea typeface="微軟正黑體" panose="020B0604030504040204" pitchFamily="34" charset="-120"/>
              </a:rPr>
              <a:t>職場體驗網 </a:t>
            </a:r>
            <a:endParaRPr lang="en-US" altLang="zh-TW" sz="1800" kern="0" dirty="0">
              <a:latin typeface="微軟正黑體" panose="020B0604030504040204" pitchFamily="34" charset="-120"/>
              <a:ea typeface="微軟正黑體" panose="020B0604030504040204" pitchFamily="34" charset="-120"/>
            </a:endParaRPr>
          </a:p>
          <a:p>
            <a:pPr marL="361950" indent="0" algn="ctr" defTabSz="685800">
              <a:lnSpc>
                <a:spcPts val="2200"/>
              </a:lnSpc>
              <a:spcBef>
                <a:spcPts val="600"/>
              </a:spcBef>
              <a:spcAft>
                <a:spcPts val="0"/>
              </a:spcAft>
              <a:buClr>
                <a:srgbClr val="424456"/>
              </a:buClr>
              <a:buNone/>
              <a:defRPr/>
            </a:pPr>
            <a:r>
              <a:rPr lang="en-US" altLang="zh-TW" sz="1800" kern="0" dirty="0">
                <a:solidFill>
                  <a:srgbClr val="0000FF"/>
                </a:solidFill>
                <a:latin typeface="微軟正黑體" panose="020B0604030504040204" pitchFamily="34" charset="-120"/>
                <a:ea typeface="微軟正黑體" panose="020B0604030504040204" pitchFamily="34" charset="-120"/>
                <a:hlinkClick r:id="rId2">
                  <a:extLst>
                    <a:ext uri="{A12FA001-AC4F-418D-AE19-62706E023703}">
                      <ahyp:hlinkClr xmlns:ahyp="http://schemas.microsoft.com/office/drawing/2018/hyperlinkcolor" val="tx"/>
                    </a:ext>
                  </a:extLst>
                </a:hlinkClick>
              </a:rPr>
              <a:t>https://rich.yda.gov.tw/</a:t>
            </a:r>
            <a:endParaRPr lang="en-US" altLang="zh-TW" sz="1800" kern="0" dirty="0">
              <a:solidFill>
                <a:srgbClr val="0000FF"/>
              </a:solidFill>
              <a:latin typeface="微軟正黑體" panose="020B0604030504040204" pitchFamily="34" charset="-120"/>
              <a:ea typeface="微軟正黑體" panose="020B0604030504040204" pitchFamily="34" charset="-120"/>
            </a:endParaRPr>
          </a:p>
        </p:txBody>
      </p:sp>
      <p:sp>
        <p:nvSpPr>
          <p:cNvPr id="11" name="Text Box 8">
            <a:extLst>
              <a:ext uri="{FF2B5EF4-FFF2-40B4-BE49-F238E27FC236}">
                <a16:creationId xmlns:a16="http://schemas.microsoft.com/office/drawing/2014/main" id="{3833792F-C9EB-42F7-A0CF-9EAEEBE31730}"/>
              </a:ext>
            </a:extLst>
          </p:cNvPr>
          <p:cNvSpPr txBox="1">
            <a:spLocks noChangeArrowheads="1"/>
          </p:cNvSpPr>
          <p:nvPr/>
        </p:nvSpPr>
        <p:spPr bwMode="gray">
          <a:xfrm>
            <a:off x="1564420" y="2577070"/>
            <a:ext cx="2577742" cy="235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just" defTabSz="685800">
              <a:lnSpc>
                <a:spcPts val="3000"/>
              </a:lnSpc>
              <a:spcBef>
                <a:spcPts val="0"/>
              </a:spcBef>
              <a:buClr>
                <a:srgbClr val="424456"/>
              </a:buClr>
              <a:buNone/>
              <a:defRPr/>
            </a:pPr>
            <a:r>
              <a:rPr lang="zh-TW" altLang="en-US" sz="1800" kern="0" dirty="0">
                <a:solidFill>
                  <a:sysClr val="windowText" lastClr="000000"/>
                </a:solidFill>
                <a:ea typeface="微軟正黑體" panose="020B0604030504040204" pitchFamily="34" charset="-120"/>
              </a:rPr>
              <a:t>青年可先蒐集新創公司的資訊</a:t>
            </a:r>
            <a:r>
              <a:rPr lang="zh-TW" altLang="en-US" sz="1800" kern="0" dirty="0">
                <a:ea typeface="微軟正黑體" panose="020B0604030504040204" pitchFamily="34" charset="-120"/>
              </a:rPr>
              <a:t>，了解新創發展趨勢，接洽有興趣的產業，規劃見習內容，體驗過程中可進一步思考生涯規劃方向。</a:t>
            </a:r>
            <a:endParaRPr lang="en-US" altLang="zh-TW" sz="2000" dirty="0">
              <a:solidFill>
                <a:srgbClr val="0066FF"/>
              </a:solidFill>
            </a:endParaRPr>
          </a:p>
        </p:txBody>
      </p:sp>
      <p:pic>
        <p:nvPicPr>
          <p:cNvPr id="3" name="圖片 2">
            <a:extLst>
              <a:ext uri="{FF2B5EF4-FFF2-40B4-BE49-F238E27FC236}">
                <a16:creationId xmlns:a16="http://schemas.microsoft.com/office/drawing/2014/main" id="{5F42A291-030C-445E-92CD-2F8860B57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610" y="5140295"/>
            <a:ext cx="1971144" cy="570166"/>
          </a:xfrm>
          <a:prstGeom prst="rect">
            <a:avLst/>
          </a:prstGeom>
        </p:spPr>
      </p:pic>
    </p:spTree>
    <p:extLst>
      <p:ext uri="{BB962C8B-B14F-4D97-AF65-F5344CB8AC3E}">
        <p14:creationId xmlns:p14="http://schemas.microsoft.com/office/powerpoint/2010/main" val="152983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30330" y="511196"/>
            <a:ext cx="6693337" cy="750539"/>
            <a:chOff x="1907704" y="-243408"/>
            <a:chExt cx="8213268" cy="936000"/>
          </a:xfrm>
        </p:grpSpPr>
        <p:sp>
          <p:nvSpPr>
            <p:cNvPr id="5" name="手繪多邊形 4"/>
            <p:cNvSpPr/>
            <p:nvPr/>
          </p:nvSpPr>
          <p:spPr>
            <a:xfrm>
              <a:off x="1907704" y="-243408"/>
              <a:ext cx="900000" cy="936000"/>
            </a:xfrm>
            <a:custGeom>
              <a:avLst/>
              <a:gdLst>
                <a:gd name="connsiteX0" fmla="*/ 0 w 1091933"/>
                <a:gd name="connsiteY0" fmla="*/ 474991 h 949982"/>
                <a:gd name="connsiteX1" fmla="*/ 237496 w 1091933"/>
                <a:gd name="connsiteY1" fmla="*/ 0 h 949982"/>
                <a:gd name="connsiteX2" fmla="*/ 854438 w 1091933"/>
                <a:gd name="connsiteY2" fmla="*/ 0 h 949982"/>
                <a:gd name="connsiteX3" fmla="*/ 1091933 w 1091933"/>
                <a:gd name="connsiteY3" fmla="*/ 474991 h 949982"/>
                <a:gd name="connsiteX4" fmla="*/ 854438 w 1091933"/>
                <a:gd name="connsiteY4" fmla="*/ 949982 h 949982"/>
                <a:gd name="connsiteX5" fmla="*/ 237496 w 1091933"/>
                <a:gd name="connsiteY5" fmla="*/ 949982 h 949982"/>
                <a:gd name="connsiteX6" fmla="*/ 0 w 1091933"/>
                <a:gd name="connsiteY6" fmla="*/ 474991 h 94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33" h="949982">
                  <a:moveTo>
                    <a:pt x="545967" y="0"/>
                  </a:moveTo>
                  <a:lnTo>
                    <a:pt x="1091932" y="206622"/>
                  </a:lnTo>
                  <a:lnTo>
                    <a:pt x="1091932" y="743361"/>
                  </a:lnTo>
                  <a:lnTo>
                    <a:pt x="545967" y="949982"/>
                  </a:lnTo>
                  <a:lnTo>
                    <a:pt x="1" y="743361"/>
                  </a:lnTo>
                  <a:lnTo>
                    <a:pt x="1" y="206622"/>
                  </a:lnTo>
                  <a:lnTo>
                    <a:pt x="545967" y="0"/>
                  </a:lnTo>
                  <a:close/>
                </a:path>
              </a:pathLst>
            </a:cu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spcFirstLastPara="0" vert="horz" wrap="square" lIns="202469" tIns="219061" rIns="202470" bIns="219060" numCol="1" spcCol="1270" anchor="ctr" anchorCtr="0">
              <a:noAutofit/>
            </a:bodyPr>
            <a:lstStyle/>
            <a:p>
              <a:pPr algn="ctr" defTabSz="10668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二</a:t>
              </a:r>
            </a:p>
          </p:txBody>
        </p:sp>
        <p:sp>
          <p:nvSpPr>
            <p:cNvPr id="6" name="手繪多邊形 5"/>
            <p:cNvSpPr/>
            <p:nvPr/>
          </p:nvSpPr>
          <p:spPr>
            <a:xfrm>
              <a:off x="2845469" y="-184378"/>
              <a:ext cx="7275503" cy="851118"/>
            </a:xfrm>
            <a:custGeom>
              <a:avLst/>
              <a:gdLst>
                <a:gd name="connsiteX0" fmla="*/ 0 w 3343259"/>
                <a:gd name="connsiteY0" fmla="*/ 0 h 655160"/>
                <a:gd name="connsiteX1" fmla="*/ 3343259 w 3343259"/>
                <a:gd name="connsiteY1" fmla="*/ 0 h 655160"/>
                <a:gd name="connsiteX2" fmla="*/ 3343259 w 3343259"/>
                <a:gd name="connsiteY2" fmla="*/ 655160 h 655160"/>
                <a:gd name="connsiteX3" fmla="*/ 0 w 3343259"/>
                <a:gd name="connsiteY3" fmla="*/ 655160 h 655160"/>
                <a:gd name="connsiteX4" fmla="*/ 0 w 3343259"/>
                <a:gd name="connsiteY4" fmla="*/ 0 h 65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259" h="655160">
                  <a:moveTo>
                    <a:pt x="0" y="0"/>
                  </a:moveTo>
                  <a:lnTo>
                    <a:pt x="3343259" y="0"/>
                  </a:lnTo>
                  <a:lnTo>
                    <a:pt x="3343259" y="655160"/>
                  </a:lnTo>
                  <a:lnTo>
                    <a:pt x="0" y="655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78" tIns="48578" rIns="48578" bIns="48578" numCol="1" spcCol="1270" anchor="ctr" anchorCtr="0">
              <a:noAutofit/>
            </a:bodyPr>
            <a:lstStyle/>
            <a:p>
              <a:pPr defTabSz="566738">
                <a:lnSpc>
                  <a:spcPct val="90000"/>
                </a:lnSpc>
                <a:spcBef>
                  <a:spcPct val="0"/>
                </a:spcBef>
              </a:pP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青年體驗學習內容</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七</a:t>
              </a:r>
              <a:r>
                <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社區見習</a:t>
              </a:r>
              <a:endParaRPr lang="en-US" altLang="zh-TW" sz="3200" b="1" dirty="0">
                <a:solidFill>
                  <a:schemeClr val="accent6">
                    <a:lumMod val="7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p:txBody>
        </p:sp>
      </p:grpSp>
      <p:sp>
        <p:nvSpPr>
          <p:cNvPr id="18" name="投影片編號版面配置區 4">
            <a:extLst>
              <a:ext uri="{FF2B5EF4-FFF2-40B4-BE49-F238E27FC236}">
                <a16:creationId xmlns:a16="http://schemas.microsoft.com/office/drawing/2014/main" id="{4AAD762A-8FB0-45F4-B9E6-AD90562E58F8}"/>
              </a:ext>
            </a:extLst>
          </p:cNvPr>
          <p:cNvSpPr>
            <a:spLocks noGrp="1"/>
          </p:cNvSpPr>
          <p:nvPr>
            <p:ph type="sldNum" sz="quarter" idx="12"/>
          </p:nvPr>
        </p:nvSpPr>
        <p:spPr>
          <a:xfrm>
            <a:off x="6463370" y="6357982"/>
            <a:ext cx="2057400" cy="365125"/>
          </a:xfrm>
        </p:spPr>
        <p:txBody>
          <a:bodyPr/>
          <a:lstStyle/>
          <a:p>
            <a:fld id="{D6C53CA5-A163-48C8-8987-BDB0A544DF6C}" type="slidenum">
              <a:rPr lang="zh-TW" altLang="en-US" smtClean="0"/>
              <a:t>9</a:t>
            </a:fld>
            <a:endParaRPr lang="zh-TW" altLang="en-US" dirty="0"/>
          </a:p>
        </p:txBody>
      </p:sp>
      <p:sp>
        <p:nvSpPr>
          <p:cNvPr id="20" name="矩形: 圓角 19">
            <a:extLst>
              <a:ext uri="{FF2B5EF4-FFF2-40B4-BE49-F238E27FC236}">
                <a16:creationId xmlns:a16="http://schemas.microsoft.com/office/drawing/2014/main" id="{E99CBA75-AB11-42D8-8B9A-8E9DACCE1A8E}"/>
              </a:ext>
            </a:extLst>
          </p:cNvPr>
          <p:cNvSpPr/>
          <p:nvPr/>
        </p:nvSpPr>
        <p:spPr>
          <a:xfrm>
            <a:off x="885217" y="2178996"/>
            <a:ext cx="7539553" cy="4178986"/>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FA84B4C4-F567-4024-AFB9-089A761B274B}"/>
              </a:ext>
            </a:extLst>
          </p:cNvPr>
          <p:cNvSpPr/>
          <p:nvPr/>
        </p:nvSpPr>
        <p:spPr>
          <a:xfrm>
            <a:off x="1040861" y="2331493"/>
            <a:ext cx="7217922" cy="3884316"/>
          </a:xfrm>
          <a:prstGeom prst="roundRect">
            <a:avLst>
              <a:gd name="adj" fmla="val 114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內容版面配置區 2">
            <a:extLst>
              <a:ext uri="{FF2B5EF4-FFF2-40B4-BE49-F238E27FC236}">
                <a16:creationId xmlns:a16="http://schemas.microsoft.com/office/drawing/2014/main" id="{54D9E88B-E3AE-4D8C-9AFD-235A8A609F74}"/>
              </a:ext>
            </a:extLst>
          </p:cNvPr>
          <p:cNvSpPr txBox="1">
            <a:spLocks/>
          </p:cNvSpPr>
          <p:nvPr/>
        </p:nvSpPr>
        <p:spPr bwMode="gray">
          <a:xfrm>
            <a:off x="719230" y="1463279"/>
            <a:ext cx="7616666" cy="75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57175" indent="-257175" defTabSz="685800">
              <a:lnSpc>
                <a:spcPts val="2500"/>
              </a:lnSpc>
              <a:spcBef>
                <a:spcPts val="0"/>
              </a:spcBef>
              <a:buClr>
                <a:srgbClr val="424456"/>
              </a:buClr>
              <a:defRPr/>
            </a:pPr>
            <a:r>
              <a:rPr lang="zh-TW" altLang="zh-TW" sz="2000" b="1" kern="0" dirty="0">
                <a:latin typeface="微軟正黑體" panose="020B0604030504040204" pitchFamily="34" charset="-120"/>
                <a:ea typeface="微軟正黑體" panose="020B0604030504040204" pitchFamily="34" charset="-120"/>
              </a:rPr>
              <a:t>至國內社區組織見習，認識社區文化特色及在地產業資源，學習地方創生相關事務</a:t>
            </a:r>
            <a:endParaRPr lang="en-US" altLang="zh-TW" sz="2000" b="1" kern="0" dirty="0">
              <a:latin typeface="微軟正黑體" panose="020B0604030504040204" pitchFamily="34" charset="-120"/>
              <a:ea typeface="微軟正黑體" panose="020B0604030504040204" pitchFamily="34" charset="-120"/>
            </a:endParaRPr>
          </a:p>
          <a:p>
            <a:pPr marL="0" indent="0">
              <a:buClr>
                <a:srgbClr val="424456"/>
              </a:buClr>
              <a:buNone/>
            </a:pPr>
            <a:endParaRPr lang="en-US" altLang="zh-TW" sz="1800" kern="0" dirty="0">
              <a:solidFill>
                <a:prstClr val="black"/>
              </a:solidFill>
              <a:ea typeface="微軟正黑體" panose="020B0604030504040204" pitchFamily="34" charset="-120"/>
            </a:endParaRPr>
          </a:p>
        </p:txBody>
      </p:sp>
      <p:sp>
        <p:nvSpPr>
          <p:cNvPr id="23" name="Text Box 8">
            <a:extLst>
              <a:ext uri="{FF2B5EF4-FFF2-40B4-BE49-F238E27FC236}">
                <a16:creationId xmlns:a16="http://schemas.microsoft.com/office/drawing/2014/main" id="{1DAF3B63-DA74-4A73-8819-CE797120E4A2}"/>
              </a:ext>
            </a:extLst>
          </p:cNvPr>
          <p:cNvSpPr txBox="1">
            <a:spLocks noChangeArrowheads="1"/>
          </p:cNvSpPr>
          <p:nvPr/>
        </p:nvSpPr>
        <p:spPr bwMode="gray">
          <a:xfrm>
            <a:off x="1441960" y="2454371"/>
            <a:ext cx="2964053"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80975" indent="-180975" algn="ctr">
              <a:lnSpc>
                <a:spcPts val="2500"/>
              </a:lnSpc>
              <a:spcBef>
                <a:spcPts val="600"/>
              </a:spcBef>
              <a:buClr>
                <a:srgbClr val="424456"/>
              </a:buClr>
              <a:buNone/>
            </a:pPr>
            <a:r>
              <a:rPr lang="zh-TW" altLang="en-US" sz="2200" b="1" kern="0" dirty="0">
                <a:solidFill>
                  <a:sysClr val="windowText" lastClr="000000"/>
                </a:solidFill>
                <a:latin typeface="微軟正黑體" panose="020B0604030504040204" pitchFamily="34" charset="-120"/>
                <a:ea typeface="微軟正黑體" panose="020B0604030504040204" pitchFamily="34" charset="-120"/>
              </a:rPr>
              <a:t>青年壯遊點壯遊體驗企劃見習專案</a:t>
            </a:r>
            <a:endParaRPr lang="en-US" altLang="zh-TW" sz="2200" b="1" kern="0" dirty="0">
              <a:solidFill>
                <a:sysClr val="windowText" lastClr="000000"/>
              </a:solidFill>
              <a:latin typeface="微軟正黑體" panose="020B0604030504040204" pitchFamily="34" charset="-120"/>
              <a:ea typeface="微軟正黑體" panose="020B0604030504040204" pitchFamily="34" charset="-120"/>
            </a:endParaRPr>
          </a:p>
          <a:p>
            <a:pPr marL="177800" indent="0">
              <a:lnSpc>
                <a:spcPts val="2000"/>
              </a:lnSpc>
              <a:spcBef>
                <a:spcPts val="600"/>
              </a:spcBef>
              <a:buClr>
                <a:srgbClr val="424456"/>
              </a:buClr>
              <a:buNone/>
            </a:pPr>
            <a:r>
              <a:rPr lang="en-US" altLang="zh-TW" sz="1800" kern="0" dirty="0">
                <a:solidFill>
                  <a:srgbClr val="0000FF"/>
                </a:solidFill>
                <a:latin typeface="微軟正黑體" panose="020B0604030504040204" pitchFamily="34" charset="-120"/>
                <a:ea typeface="微軟正黑體" panose="020B0604030504040204" pitchFamily="34" charset="-120"/>
                <a:hlinkClick r:id="rId2"/>
              </a:rPr>
              <a:t>https://youthtravel.tw/</a:t>
            </a:r>
            <a:endParaRPr lang="en-US" altLang="zh-TW" sz="1800" kern="0" dirty="0">
              <a:solidFill>
                <a:srgbClr val="0000FF"/>
              </a:solidFill>
              <a:latin typeface="微軟正黑體" panose="020B0604030504040204" pitchFamily="34" charset="-120"/>
              <a:ea typeface="微軟正黑體" panose="020B0604030504040204" pitchFamily="34" charset="-120"/>
            </a:endParaRPr>
          </a:p>
          <a:p>
            <a:pPr marL="177800" indent="0" algn="just">
              <a:lnSpc>
                <a:spcPts val="2500"/>
              </a:lnSpc>
              <a:spcBef>
                <a:spcPts val="600"/>
              </a:spcBef>
              <a:buClr>
                <a:srgbClr val="424456"/>
              </a:buClr>
              <a:buNone/>
            </a:pPr>
            <a:r>
              <a:rPr lang="zh-TW" altLang="en-US" sz="1800" kern="0" dirty="0">
                <a:solidFill>
                  <a:sysClr val="windowText" lastClr="000000"/>
                </a:solidFill>
                <a:latin typeface="微軟正黑體" panose="020B0604030504040204" pitchFamily="34" charset="-120"/>
                <a:ea typeface="微軟正黑體" panose="020B0604030504040204" pitchFamily="34" charset="-120"/>
              </a:rPr>
              <a:t>青年</a:t>
            </a:r>
            <a:r>
              <a:rPr lang="zh-TW" altLang="zh-TW" sz="1800" kern="0" dirty="0">
                <a:solidFill>
                  <a:sysClr val="windowText" lastClr="000000"/>
                </a:solidFill>
                <a:latin typeface="微軟正黑體" panose="020B0604030504040204" pitchFamily="34" charset="-120"/>
                <a:ea typeface="微軟正黑體" panose="020B0604030504040204" pitchFamily="34" charset="-120"/>
              </a:rPr>
              <a:t>至</a:t>
            </a:r>
            <a:r>
              <a:rPr lang="zh-TW" altLang="en-US" sz="1800" kern="0" dirty="0">
                <a:solidFill>
                  <a:sysClr val="windowText" lastClr="000000"/>
                </a:solidFill>
                <a:latin typeface="微軟正黑體" panose="020B0604030504040204" pitchFamily="34" charset="-120"/>
                <a:ea typeface="微軟正黑體" panose="020B0604030504040204" pitchFamily="34" charset="-120"/>
              </a:rPr>
              <a:t>青年壯遊點</a:t>
            </a:r>
            <a:r>
              <a:rPr lang="zh-TW" altLang="zh-TW" sz="1800" kern="0" dirty="0">
                <a:solidFill>
                  <a:sysClr val="windowText" lastClr="000000"/>
                </a:solidFill>
                <a:latin typeface="微軟正黑體" panose="020B0604030504040204" pitchFamily="34" charset="-120"/>
                <a:ea typeface="微軟正黑體" panose="020B0604030504040204" pitchFamily="34" charset="-120"/>
              </a:rPr>
              <a:t>進行社區見習，擔任「壯遊體驗活動企劃」</a:t>
            </a:r>
            <a:r>
              <a:rPr lang="zh-TW" altLang="en-US" sz="1800" kern="0" dirty="0">
                <a:solidFill>
                  <a:sysClr val="windowText" lastClr="000000"/>
                </a:solidFill>
                <a:latin typeface="微軟正黑體" panose="020B0604030504040204" pitchFamily="34" charset="-120"/>
                <a:ea typeface="微軟正黑體" panose="020B0604030504040204" pitchFamily="34" charset="-120"/>
              </a:rPr>
              <a:t>，</a:t>
            </a:r>
            <a:r>
              <a:rPr lang="zh-TW" altLang="zh-TW" sz="1800" kern="0" dirty="0">
                <a:solidFill>
                  <a:sysClr val="windowText" lastClr="000000"/>
                </a:solidFill>
                <a:latin typeface="微軟正黑體" panose="020B0604030504040204" pitchFamily="34" charset="-120"/>
                <a:ea typeface="微軟正黑體" panose="020B0604030504040204" pitchFamily="34" charset="-120"/>
              </a:rPr>
              <a:t>培育地方知識與認同感，協助壯遊點體驗學習活動設計開發及帶領</a:t>
            </a:r>
            <a:r>
              <a:rPr lang="zh-TW" altLang="en-US" sz="1800" kern="0" dirty="0">
                <a:solidFill>
                  <a:sysClr val="windowText" lastClr="000000"/>
                </a:solidFill>
                <a:latin typeface="微軟正黑體" panose="020B0604030504040204" pitchFamily="34" charset="-120"/>
                <a:ea typeface="微軟正黑體" panose="020B0604030504040204" pitchFamily="34" charset="-120"/>
              </a:rPr>
              <a:t>。</a:t>
            </a:r>
            <a:endParaRPr lang="en-US" altLang="zh-TW" sz="1800" kern="0" dirty="0">
              <a:solidFill>
                <a:sysClr val="windowText" lastClr="000000"/>
              </a:solidFill>
              <a:latin typeface="微軟正黑體" panose="020B0604030504040204" pitchFamily="34" charset="-120"/>
              <a:ea typeface="微軟正黑體" panose="020B0604030504040204" pitchFamily="34" charset="-120"/>
            </a:endParaRPr>
          </a:p>
          <a:p>
            <a:pPr marL="0" indent="0">
              <a:lnSpc>
                <a:spcPts val="2000"/>
              </a:lnSpc>
              <a:spcBef>
                <a:spcPts val="600"/>
              </a:spcBef>
              <a:buClr>
                <a:srgbClr val="424456"/>
              </a:buClr>
              <a:buNone/>
            </a:pPr>
            <a:endParaRPr lang="en-US" altLang="zh-TW" sz="2000" kern="0" dirty="0">
              <a:solidFill>
                <a:prstClr val="black"/>
              </a:solidFill>
              <a:ea typeface="微軟正黑體" panose="020B0604030504040204" pitchFamily="34" charset="-120"/>
            </a:endParaRPr>
          </a:p>
        </p:txBody>
      </p:sp>
      <p:sp>
        <p:nvSpPr>
          <p:cNvPr id="24" name="Text Box 8">
            <a:extLst>
              <a:ext uri="{FF2B5EF4-FFF2-40B4-BE49-F238E27FC236}">
                <a16:creationId xmlns:a16="http://schemas.microsoft.com/office/drawing/2014/main" id="{23F2AFED-750C-489F-93E1-2FE5A36D2077}"/>
              </a:ext>
            </a:extLst>
          </p:cNvPr>
          <p:cNvSpPr txBox="1">
            <a:spLocks noChangeArrowheads="1"/>
          </p:cNvSpPr>
          <p:nvPr/>
        </p:nvSpPr>
        <p:spPr bwMode="gray">
          <a:xfrm>
            <a:off x="4572000" y="2454371"/>
            <a:ext cx="3587888" cy="201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179388" indent="-179388">
              <a:lnSpc>
                <a:spcPts val="2500"/>
              </a:lnSpc>
              <a:spcBef>
                <a:spcPct val="0"/>
              </a:spcBef>
              <a:buClrTx/>
              <a:buSzTx/>
              <a:buNone/>
            </a:pPr>
            <a:endParaRPr lang="en-US" altLang="zh-TW" sz="2000" b="1" dirty="0">
              <a:latin typeface="微軟正黑體" panose="020B0604030504040204" pitchFamily="34" charset="-120"/>
              <a:ea typeface="微軟正黑體" panose="020B0604030504040204" pitchFamily="34" charset="-120"/>
              <a:sym typeface="Wingdings 2" panose="05020102010507070707" pitchFamily="18" charset="2"/>
            </a:endParaRPr>
          </a:p>
          <a:p>
            <a:pPr marL="179388" indent="-179388">
              <a:lnSpc>
                <a:spcPts val="2500"/>
              </a:lnSpc>
              <a:spcBef>
                <a:spcPct val="0"/>
              </a:spcBef>
              <a:buClrTx/>
              <a:buSzTx/>
              <a:buNone/>
            </a:pPr>
            <a:r>
              <a:rPr lang="en-US" altLang="zh-TW" sz="1800" b="1" kern="0" dirty="0">
                <a:solidFill>
                  <a:prstClr val="black"/>
                </a:solidFill>
                <a:latin typeface="微軟正黑體" panose="020B0604030504040204" pitchFamily="34" charset="-120"/>
                <a:ea typeface="微軟正黑體" panose="020B0604030504040204" pitchFamily="34" charset="-120"/>
              </a:rPr>
              <a:t>  </a:t>
            </a:r>
            <a:endParaRPr lang="en-US" altLang="zh-TW" sz="1800" b="1" kern="0" dirty="0">
              <a:solidFill>
                <a:sysClr val="windowText" lastClr="000000"/>
              </a:solidFill>
              <a:latin typeface="微軟正黑體" panose="020B0604030504040204" pitchFamily="34" charset="-120"/>
              <a:ea typeface="微軟正黑體" panose="020B0604030504040204" pitchFamily="34" charset="-120"/>
            </a:endParaRPr>
          </a:p>
          <a:p>
            <a:pPr marL="179388" indent="-1588" algn="ctr">
              <a:lnSpc>
                <a:spcPts val="2000"/>
              </a:lnSpc>
              <a:spcBef>
                <a:spcPts val="600"/>
              </a:spcBef>
              <a:buClrTx/>
              <a:buSzTx/>
              <a:buNone/>
            </a:pPr>
            <a:r>
              <a:rPr lang="en-US" altLang="zh-TW" sz="1800" dirty="0">
                <a:latin typeface="微軟正黑體" panose="020B0604030504040204" pitchFamily="34" charset="-120"/>
                <a:ea typeface="微軟正黑體" panose="020B0604030504040204" pitchFamily="34" charset="-120"/>
                <a:hlinkClick r:id="rId3"/>
              </a:rPr>
              <a:t>https://communitytaiwan.moc.gov.tw/talent/</a:t>
            </a:r>
            <a:endParaRPr lang="en-US" altLang="zh-TW" sz="1800" dirty="0">
              <a:latin typeface="微軟正黑體" panose="020B0604030504040204" pitchFamily="34" charset="-120"/>
              <a:ea typeface="微軟正黑體" panose="020B0604030504040204" pitchFamily="34" charset="-120"/>
            </a:endParaRPr>
          </a:p>
          <a:p>
            <a:pPr marL="177800" indent="0" algn="just" defTabSz="685800">
              <a:lnSpc>
                <a:spcPts val="2500"/>
              </a:lnSpc>
              <a:spcBef>
                <a:spcPts val="600"/>
              </a:spcBef>
              <a:buClr>
                <a:srgbClr val="424456"/>
              </a:buClr>
              <a:buNone/>
              <a:tabLst>
                <a:tab pos="177800" algn="l"/>
              </a:tabLst>
              <a:defRPr/>
            </a:pPr>
            <a:r>
              <a:rPr lang="zh-TW" altLang="en-US" sz="1800" kern="0" dirty="0">
                <a:solidFill>
                  <a:sysClr val="windowText" lastClr="000000"/>
                </a:solidFill>
                <a:latin typeface="微軟正黑體" panose="020B0604030504040204" pitchFamily="34" charset="-120"/>
                <a:ea typeface="微軟正黑體" panose="020B0604030504040204" pitchFamily="34" charset="-120"/>
              </a:rPr>
              <a:t>可查詢社區營造培力師資</a:t>
            </a:r>
            <a:r>
              <a:rPr lang="en-US" altLang="zh-TW" sz="1800" kern="0" dirty="0">
                <a:solidFill>
                  <a:sysClr val="windowText" lastClr="000000"/>
                </a:solidFill>
                <a:latin typeface="微軟正黑體" panose="020B0604030504040204" pitchFamily="34" charset="-120"/>
                <a:ea typeface="微軟正黑體" panose="020B0604030504040204" pitchFamily="34" charset="-120"/>
              </a:rPr>
              <a:t>—</a:t>
            </a:r>
            <a:r>
              <a:rPr lang="zh-TW" altLang="en-US" sz="1800" kern="0" dirty="0">
                <a:solidFill>
                  <a:sysClr val="windowText" lastClr="000000"/>
                </a:solidFill>
                <a:latin typeface="微軟正黑體" panose="020B0604030504040204" pitchFamily="34" charset="-120"/>
                <a:ea typeface="微軟正黑體" panose="020B0604030504040204" pitchFamily="34" charset="-120"/>
              </a:rPr>
              <a:t>生活、生態、生產、文化等類別。</a:t>
            </a:r>
            <a:endParaRPr lang="en-US" altLang="zh-TW" sz="2000" kern="0" dirty="0">
              <a:ea typeface="微軟正黑體" panose="020B0604030504040204" pitchFamily="34" charset="-120"/>
            </a:endParaRPr>
          </a:p>
        </p:txBody>
      </p:sp>
      <p:pic>
        <p:nvPicPr>
          <p:cNvPr id="3" name="圖片 2">
            <a:extLst>
              <a:ext uri="{FF2B5EF4-FFF2-40B4-BE49-F238E27FC236}">
                <a16:creationId xmlns:a16="http://schemas.microsoft.com/office/drawing/2014/main" id="{22823C07-6C65-4B16-98EE-5802EDB58D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031" y="5342616"/>
            <a:ext cx="2095982" cy="512686"/>
          </a:xfrm>
          <a:prstGeom prst="rect">
            <a:avLst/>
          </a:prstGeom>
        </p:spPr>
      </p:pic>
      <p:pic>
        <p:nvPicPr>
          <p:cNvPr id="8" name="圖片 7">
            <a:extLst>
              <a:ext uri="{FF2B5EF4-FFF2-40B4-BE49-F238E27FC236}">
                <a16:creationId xmlns:a16="http://schemas.microsoft.com/office/drawing/2014/main" id="{A431717B-D73A-48B9-BAA6-CD9D7745AB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4686" y="2459935"/>
            <a:ext cx="2553042" cy="686597"/>
          </a:xfrm>
          <a:prstGeom prst="rect">
            <a:avLst/>
          </a:prstGeom>
        </p:spPr>
      </p:pic>
      <p:pic>
        <p:nvPicPr>
          <p:cNvPr id="10" name="圖片 9">
            <a:extLst>
              <a:ext uri="{FF2B5EF4-FFF2-40B4-BE49-F238E27FC236}">
                <a16:creationId xmlns:a16="http://schemas.microsoft.com/office/drawing/2014/main" id="{4B743D07-9CB6-4783-8029-669BA8D0B2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0874" y="4418011"/>
            <a:ext cx="1712587" cy="859065"/>
          </a:xfrm>
          <a:prstGeom prst="rect">
            <a:avLst/>
          </a:prstGeom>
          <a:effectLst>
            <a:softEdge rad="38100"/>
          </a:effectLst>
        </p:spPr>
      </p:pic>
      <p:pic>
        <p:nvPicPr>
          <p:cNvPr id="14" name="圖片 13">
            <a:extLst>
              <a:ext uri="{FF2B5EF4-FFF2-40B4-BE49-F238E27FC236}">
                <a16:creationId xmlns:a16="http://schemas.microsoft.com/office/drawing/2014/main" id="{91FD7E2D-23AB-4590-B8DD-E7040E93A1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3461" y="4442295"/>
            <a:ext cx="1716495" cy="609240"/>
          </a:xfrm>
          <a:prstGeom prst="rect">
            <a:avLst/>
          </a:prstGeom>
          <a:effectLst>
            <a:softEdge rad="50800"/>
          </a:effectLst>
        </p:spPr>
      </p:pic>
      <p:pic>
        <p:nvPicPr>
          <p:cNvPr id="16" name="圖片 15">
            <a:extLst>
              <a:ext uri="{FF2B5EF4-FFF2-40B4-BE49-F238E27FC236}">
                <a16:creationId xmlns:a16="http://schemas.microsoft.com/office/drawing/2014/main" id="{4F6EFB3B-B779-45B0-914F-6E1FF2E522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0874" y="5239164"/>
            <a:ext cx="1743447" cy="772805"/>
          </a:xfrm>
          <a:prstGeom prst="rect">
            <a:avLst/>
          </a:prstGeom>
          <a:effectLst>
            <a:softEdge rad="50800"/>
          </a:effectLst>
        </p:spPr>
      </p:pic>
      <p:pic>
        <p:nvPicPr>
          <p:cNvPr id="19" name="圖片 18">
            <a:extLst>
              <a:ext uri="{FF2B5EF4-FFF2-40B4-BE49-F238E27FC236}">
                <a16:creationId xmlns:a16="http://schemas.microsoft.com/office/drawing/2014/main" id="{1A0CB686-F2F6-4039-A110-5372FEC0F4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53714" y="5088470"/>
            <a:ext cx="1655989" cy="957615"/>
          </a:xfrm>
          <a:prstGeom prst="rect">
            <a:avLst/>
          </a:prstGeom>
          <a:effectLst>
            <a:softEdge rad="50800"/>
          </a:effectLst>
        </p:spPr>
      </p:pic>
    </p:spTree>
    <p:extLst>
      <p:ext uri="{BB962C8B-B14F-4D97-AF65-F5344CB8AC3E}">
        <p14:creationId xmlns:p14="http://schemas.microsoft.com/office/powerpoint/2010/main" val="2049057650"/>
      </p:ext>
    </p:extLst>
  </p:cSld>
  <p:clrMapOvr>
    <a:masterClrMapping/>
  </p:clrMapOvr>
</p:sld>
</file>

<file path=ppt/theme/theme1.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6991</TotalTime>
  <Words>3165</Words>
  <Application>Microsoft Office PowerPoint</Application>
  <PresentationFormat>如螢幕大小 (4:3)</PresentationFormat>
  <Paragraphs>448</Paragraphs>
  <Slides>31</Slides>
  <Notes>6</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31</vt:i4>
      </vt:variant>
    </vt:vector>
  </HeadingPairs>
  <TitlesOfParts>
    <vt:vector size="43" baseType="lpstr">
      <vt:lpstr>Adobe 繁黑體 Std B</vt:lpstr>
      <vt:lpstr>華康圓體 Std W7</vt:lpstr>
      <vt:lpstr>微軟正黑體</vt:lpstr>
      <vt:lpstr>新細明體</vt:lpstr>
      <vt:lpstr>Arial</vt:lpstr>
      <vt:lpstr>Calibri</vt:lpstr>
      <vt:lpstr>Calibri Light</vt:lpstr>
      <vt:lpstr>Times New Roman</vt:lpstr>
      <vt:lpstr>Wingdings</vt:lpstr>
      <vt:lpstr>Wingdings 2</vt:lpstr>
      <vt:lpstr>1_Office 佈景主題</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林奕安Ann</dc:creator>
  <cp:lastModifiedBy>AA2529@yda.gov.tw</cp:lastModifiedBy>
  <cp:revision>1651</cp:revision>
  <cp:lastPrinted>2019-11-07T04:08:35Z</cp:lastPrinted>
  <dcterms:created xsi:type="dcterms:W3CDTF">2018-05-21T08:57:32Z</dcterms:created>
  <dcterms:modified xsi:type="dcterms:W3CDTF">2022-09-30T00:39:43Z</dcterms:modified>
</cp:coreProperties>
</file>