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256" r:id="rId2"/>
    <p:sldId id="259" r:id="rId3"/>
    <p:sldId id="257" r:id="rId4"/>
    <p:sldId id="277" r:id="rId5"/>
    <p:sldId id="274" r:id="rId6"/>
    <p:sldId id="263" r:id="rId7"/>
    <p:sldId id="279" r:id="rId8"/>
    <p:sldId id="275" r:id="rId9"/>
    <p:sldId id="280" r:id="rId10"/>
    <p:sldId id="290" r:id="rId11"/>
    <p:sldId id="281" r:id="rId12"/>
    <p:sldId id="282" r:id="rId13"/>
    <p:sldId id="283" r:id="rId14"/>
    <p:sldId id="285" r:id="rId15"/>
    <p:sldId id="287" r:id="rId16"/>
    <p:sldId id="286" r:id="rId17"/>
    <p:sldId id="291" r:id="rId18"/>
    <p:sldId id="278" r:id="rId19"/>
    <p:sldId id="260" r:id="rId20"/>
    <p:sldId id="292" r:id="rId21"/>
    <p:sldId id="293" r:id="rId22"/>
    <p:sldId id="294" r:id="rId23"/>
    <p:sldId id="295" r:id="rId24"/>
    <p:sldId id="296" r:id="rId25"/>
    <p:sldId id="297" r:id="rId26"/>
    <p:sldId id="298" r:id="rId27"/>
    <p:sldId id="301" r:id="rId28"/>
    <p:sldId id="300" r:id="rId29"/>
    <p:sldId id="304" r:id="rId30"/>
    <p:sldId id="302" r:id="rId31"/>
    <p:sldId id="303" r:id="rId32"/>
    <p:sldId id="305" r:id="rId33"/>
    <p:sldId id="306" r:id="rId34"/>
    <p:sldId id="307" r:id="rId35"/>
    <p:sldId id="309" r:id="rId36"/>
    <p:sldId id="310" r:id="rId37"/>
    <p:sldId id="314" r:id="rId38"/>
    <p:sldId id="311" r:id="rId39"/>
    <p:sldId id="313" r:id="rId40"/>
    <p:sldId id="316" r:id="rId41"/>
    <p:sldId id="267" r:id="rId42"/>
    <p:sldId id="315" r:id="rId43"/>
    <p:sldId id="317" r:id="rId44"/>
    <p:sldId id="318" r:id="rId45"/>
    <p:sldId id="273" r:id="rId46"/>
  </p:sldIdLst>
  <p:sldSz cx="18288000" cy="10287000"/>
  <p:notesSz cx="6858000" cy="9144000"/>
  <p:embeddedFontLst>
    <p:embeddedFont>
      <p:font typeface="微軟正黑體" panose="020B0604030504040204" pitchFamily="34" charset="-120"/>
      <p:regular r:id="rId48"/>
      <p:bold r:id="rId49"/>
    </p:embeddedFont>
    <p:embeddedFont>
      <p:font typeface="Tw Cen MT" panose="020B0602020104020603"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Kollektif Bold" panose="02020500000000000000" charset="0"/>
      <p:regular r:id="rId58"/>
    </p:embeddedFont>
    <p:embeddedFont>
      <p:font typeface="微軟正黑體" panose="020B0604030504040204" pitchFamily="34" charset="-120"/>
      <p:regular r:id="rId48"/>
      <p:bold r:id="rId49"/>
    </p:embeddedFont>
    <p:embeddedFont>
      <p:font typeface="DM Sans" panose="02020500000000000000" charset="0"/>
      <p:regular r:id="rId59"/>
    </p:embeddedFont>
    <p:embeddedFont>
      <p:font typeface="宋体" panose="02010600030101010101" pitchFamily="2" charset="-122"/>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3FB"/>
    <a:srgbClr val="FCE2BC"/>
    <a:srgbClr val="C1FABE"/>
    <a:srgbClr val="FF33CC"/>
    <a:srgbClr val="7C3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186" autoAdjust="0"/>
  </p:normalViewPr>
  <p:slideViewPr>
    <p:cSldViewPr>
      <p:cViewPr varScale="1">
        <p:scale>
          <a:sx n="72" d="100"/>
          <a:sy n="72" d="100"/>
        </p:scale>
        <p:origin x="99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B81E4-C93B-C641-B4CA-E0E6544FC87A}"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zh-TW" altLang="en-US"/>
        </a:p>
      </dgm:t>
    </dgm:pt>
    <dgm:pt modelId="{E4995CF0-431D-1643-B80A-4C933102303B}">
      <dgm:prSet phldrT="[文字]"/>
      <dgm:spPr/>
      <dgm:t>
        <a:bodyPr/>
        <a:lstStyle/>
        <a:p>
          <a:r>
            <a:rPr lang="zh-TW" altLang="en-US" dirty="0"/>
            <a:t>大學招生委員會聯合會</a:t>
          </a:r>
        </a:p>
      </dgm:t>
    </dgm:pt>
    <dgm:pt modelId="{A94A28F4-F9D2-A642-990A-D53075B73121}" type="parTrans" cxnId="{EC6A627A-BE95-8743-A9BC-E818B6B21246}">
      <dgm:prSet/>
      <dgm:spPr/>
      <dgm:t>
        <a:bodyPr/>
        <a:lstStyle/>
        <a:p>
          <a:endParaRPr lang="zh-TW" altLang="en-US"/>
        </a:p>
      </dgm:t>
    </dgm:pt>
    <dgm:pt modelId="{8E4A79F1-7983-8848-B9E4-6DAA978D666A}" type="sibTrans" cxnId="{EC6A627A-BE95-8743-A9BC-E818B6B21246}">
      <dgm:prSet/>
      <dgm:spPr/>
      <dgm:t>
        <a:bodyPr/>
        <a:lstStyle/>
        <a:p>
          <a:endParaRPr lang="zh-TW" altLang="en-US"/>
        </a:p>
      </dgm:t>
    </dgm:pt>
    <dgm:pt modelId="{767F0F8B-16A2-E141-8A18-10463CDF84AE}">
      <dgm:prSet phldrT="[文字]"/>
      <dgm:spPr/>
      <dgm:t>
        <a:bodyPr/>
        <a:lstStyle/>
        <a:p>
          <a:r>
            <a:rPr lang="zh-TW" altLang="en-US" dirty="0"/>
            <a:t>考試入學分發委員會</a:t>
          </a:r>
        </a:p>
      </dgm:t>
    </dgm:pt>
    <dgm:pt modelId="{385E202D-DDD0-8547-BDA3-6CF19AD03505}" type="parTrans" cxnId="{6EB36DD7-AEBF-3646-9D48-D149F053869C}">
      <dgm:prSet/>
      <dgm:spPr/>
      <dgm:t>
        <a:bodyPr/>
        <a:lstStyle/>
        <a:p>
          <a:endParaRPr lang="zh-TW" altLang="en-US"/>
        </a:p>
      </dgm:t>
    </dgm:pt>
    <dgm:pt modelId="{1D9F73B8-DCF4-CA4B-ABEA-0812CBBFE34E}" type="sibTrans" cxnId="{6EB36DD7-AEBF-3646-9D48-D149F053869C}">
      <dgm:prSet/>
      <dgm:spPr/>
      <dgm:t>
        <a:bodyPr/>
        <a:lstStyle/>
        <a:p>
          <a:endParaRPr lang="zh-TW" altLang="en-US"/>
        </a:p>
      </dgm:t>
    </dgm:pt>
    <dgm:pt modelId="{7BA3E96F-5D12-7F41-A5AF-74AE5FEAD49C}">
      <dgm:prSet phldrT="[文字]"/>
      <dgm:spPr/>
      <dgm:t>
        <a:bodyPr/>
        <a:lstStyle/>
        <a:p>
          <a:r>
            <a:rPr lang="zh-TW" altLang="en-US" dirty="0"/>
            <a:t>甄選入學委員會</a:t>
          </a:r>
        </a:p>
      </dgm:t>
    </dgm:pt>
    <dgm:pt modelId="{1EED2990-D859-1042-B37D-9B79C107B1D2}" type="parTrans" cxnId="{0829D7B4-8A0F-364E-B3C3-C6BC88BBFF8A}">
      <dgm:prSet/>
      <dgm:spPr/>
      <dgm:t>
        <a:bodyPr/>
        <a:lstStyle/>
        <a:p>
          <a:endParaRPr lang="zh-TW" altLang="en-US"/>
        </a:p>
      </dgm:t>
    </dgm:pt>
    <dgm:pt modelId="{0C2FE8A7-78A6-BA4A-8BE4-475F4E23E3F1}" type="sibTrans" cxnId="{0829D7B4-8A0F-364E-B3C3-C6BC88BBFF8A}">
      <dgm:prSet/>
      <dgm:spPr/>
      <dgm:t>
        <a:bodyPr/>
        <a:lstStyle/>
        <a:p>
          <a:endParaRPr lang="zh-TW" altLang="en-US"/>
        </a:p>
      </dgm:t>
    </dgm:pt>
    <dgm:pt modelId="{BD7572BC-0D09-E04C-9484-3E453A298A76}" type="pres">
      <dgm:prSet presAssocID="{6FCB81E4-C93B-C641-B4CA-E0E6544FC87A}" presName="hierChild1" presStyleCnt="0">
        <dgm:presLayoutVars>
          <dgm:chPref val="1"/>
          <dgm:dir/>
          <dgm:animOne val="branch"/>
          <dgm:animLvl val="lvl"/>
          <dgm:resizeHandles/>
        </dgm:presLayoutVars>
      </dgm:prSet>
      <dgm:spPr/>
      <dgm:t>
        <a:bodyPr/>
        <a:lstStyle/>
        <a:p>
          <a:endParaRPr lang="zh-TW" altLang="en-US"/>
        </a:p>
      </dgm:t>
    </dgm:pt>
    <dgm:pt modelId="{1D081797-40D0-4540-8CC5-1BF74CF04C18}" type="pres">
      <dgm:prSet presAssocID="{E4995CF0-431D-1643-B80A-4C933102303B}" presName="hierRoot1" presStyleCnt="0"/>
      <dgm:spPr/>
    </dgm:pt>
    <dgm:pt modelId="{CD3EEA9D-3463-3E4F-A639-5347B790E92A}" type="pres">
      <dgm:prSet presAssocID="{E4995CF0-431D-1643-B80A-4C933102303B}" presName="composite" presStyleCnt="0"/>
      <dgm:spPr/>
    </dgm:pt>
    <dgm:pt modelId="{6346E5AC-752A-5444-A449-3FA94A25A9F0}" type="pres">
      <dgm:prSet presAssocID="{E4995CF0-431D-1643-B80A-4C933102303B}" presName="background" presStyleLbl="node0" presStyleIdx="0" presStyleCnt="1"/>
      <dgm:spPr/>
    </dgm:pt>
    <dgm:pt modelId="{E4097E10-CBAE-E04E-BE80-A0BAC91CDD06}" type="pres">
      <dgm:prSet presAssocID="{E4995CF0-431D-1643-B80A-4C933102303B}" presName="text" presStyleLbl="fgAcc0" presStyleIdx="0" presStyleCnt="1">
        <dgm:presLayoutVars>
          <dgm:chPref val="3"/>
        </dgm:presLayoutVars>
      </dgm:prSet>
      <dgm:spPr/>
      <dgm:t>
        <a:bodyPr/>
        <a:lstStyle/>
        <a:p>
          <a:endParaRPr lang="zh-TW" altLang="en-US"/>
        </a:p>
      </dgm:t>
    </dgm:pt>
    <dgm:pt modelId="{9FE1B2FA-93AF-8F40-8A73-093C157992A8}" type="pres">
      <dgm:prSet presAssocID="{E4995CF0-431D-1643-B80A-4C933102303B}" presName="hierChild2" presStyleCnt="0"/>
      <dgm:spPr/>
    </dgm:pt>
    <dgm:pt modelId="{DDFB5854-0145-C34C-BE80-E0F811EDE249}" type="pres">
      <dgm:prSet presAssocID="{385E202D-DDD0-8547-BDA3-6CF19AD03505}" presName="Name10" presStyleLbl="parChTrans1D2" presStyleIdx="0" presStyleCnt="2"/>
      <dgm:spPr/>
      <dgm:t>
        <a:bodyPr/>
        <a:lstStyle/>
        <a:p>
          <a:endParaRPr lang="zh-TW" altLang="en-US"/>
        </a:p>
      </dgm:t>
    </dgm:pt>
    <dgm:pt modelId="{56D20443-EC78-574D-B882-71CE09C197A6}" type="pres">
      <dgm:prSet presAssocID="{767F0F8B-16A2-E141-8A18-10463CDF84AE}" presName="hierRoot2" presStyleCnt="0"/>
      <dgm:spPr/>
    </dgm:pt>
    <dgm:pt modelId="{EE1350DB-64CF-454D-95B8-18CFE1921B74}" type="pres">
      <dgm:prSet presAssocID="{767F0F8B-16A2-E141-8A18-10463CDF84AE}" presName="composite2" presStyleCnt="0"/>
      <dgm:spPr/>
    </dgm:pt>
    <dgm:pt modelId="{1D5496D9-AB64-3542-BEF3-13A758C8282E}" type="pres">
      <dgm:prSet presAssocID="{767F0F8B-16A2-E141-8A18-10463CDF84AE}" presName="background2" presStyleLbl="node2" presStyleIdx="0" presStyleCnt="2"/>
      <dgm:spPr/>
    </dgm:pt>
    <dgm:pt modelId="{B9E9363E-259B-BD4E-9E06-F7307DA45C64}" type="pres">
      <dgm:prSet presAssocID="{767F0F8B-16A2-E141-8A18-10463CDF84AE}" presName="text2" presStyleLbl="fgAcc2" presStyleIdx="0" presStyleCnt="2">
        <dgm:presLayoutVars>
          <dgm:chPref val="3"/>
        </dgm:presLayoutVars>
      </dgm:prSet>
      <dgm:spPr/>
      <dgm:t>
        <a:bodyPr/>
        <a:lstStyle/>
        <a:p>
          <a:endParaRPr lang="zh-TW" altLang="en-US"/>
        </a:p>
      </dgm:t>
    </dgm:pt>
    <dgm:pt modelId="{FE38CBB4-81EC-2541-A10A-95EBBABCFD41}" type="pres">
      <dgm:prSet presAssocID="{767F0F8B-16A2-E141-8A18-10463CDF84AE}" presName="hierChild3" presStyleCnt="0"/>
      <dgm:spPr/>
    </dgm:pt>
    <dgm:pt modelId="{E79050C8-EDDB-EE42-8ED4-84C429227479}" type="pres">
      <dgm:prSet presAssocID="{1EED2990-D859-1042-B37D-9B79C107B1D2}" presName="Name10" presStyleLbl="parChTrans1D2" presStyleIdx="1" presStyleCnt="2"/>
      <dgm:spPr/>
      <dgm:t>
        <a:bodyPr/>
        <a:lstStyle/>
        <a:p>
          <a:endParaRPr lang="zh-TW" altLang="en-US"/>
        </a:p>
      </dgm:t>
    </dgm:pt>
    <dgm:pt modelId="{34A28F13-1646-C348-9621-C38782A22615}" type="pres">
      <dgm:prSet presAssocID="{7BA3E96F-5D12-7F41-A5AF-74AE5FEAD49C}" presName="hierRoot2" presStyleCnt="0"/>
      <dgm:spPr/>
    </dgm:pt>
    <dgm:pt modelId="{5BC27FC2-FC28-0440-9B68-DBBD76C3DC90}" type="pres">
      <dgm:prSet presAssocID="{7BA3E96F-5D12-7F41-A5AF-74AE5FEAD49C}" presName="composite2" presStyleCnt="0"/>
      <dgm:spPr/>
    </dgm:pt>
    <dgm:pt modelId="{A8082409-B782-F740-AE12-5AAA38E107DE}" type="pres">
      <dgm:prSet presAssocID="{7BA3E96F-5D12-7F41-A5AF-74AE5FEAD49C}" presName="background2" presStyleLbl="node2" presStyleIdx="1" presStyleCnt="2"/>
      <dgm:spPr/>
    </dgm:pt>
    <dgm:pt modelId="{62330F90-F086-F248-BB8E-AB9357E10ECB}" type="pres">
      <dgm:prSet presAssocID="{7BA3E96F-5D12-7F41-A5AF-74AE5FEAD49C}" presName="text2" presStyleLbl="fgAcc2" presStyleIdx="1" presStyleCnt="2">
        <dgm:presLayoutVars>
          <dgm:chPref val="3"/>
        </dgm:presLayoutVars>
      </dgm:prSet>
      <dgm:spPr/>
      <dgm:t>
        <a:bodyPr/>
        <a:lstStyle/>
        <a:p>
          <a:endParaRPr lang="zh-TW" altLang="en-US"/>
        </a:p>
      </dgm:t>
    </dgm:pt>
    <dgm:pt modelId="{D6E16F0E-5268-424A-BDE5-09FD1B141552}" type="pres">
      <dgm:prSet presAssocID="{7BA3E96F-5D12-7F41-A5AF-74AE5FEAD49C}" presName="hierChild3" presStyleCnt="0"/>
      <dgm:spPr/>
    </dgm:pt>
  </dgm:ptLst>
  <dgm:cxnLst>
    <dgm:cxn modelId="{37887708-9443-E843-92CC-AC85BDA1C66A}" type="presOf" srcId="{767F0F8B-16A2-E141-8A18-10463CDF84AE}" destId="{B9E9363E-259B-BD4E-9E06-F7307DA45C64}" srcOrd="0" destOrd="0" presId="urn:microsoft.com/office/officeart/2005/8/layout/hierarchy1"/>
    <dgm:cxn modelId="{6EB36DD7-AEBF-3646-9D48-D149F053869C}" srcId="{E4995CF0-431D-1643-B80A-4C933102303B}" destId="{767F0F8B-16A2-E141-8A18-10463CDF84AE}" srcOrd="0" destOrd="0" parTransId="{385E202D-DDD0-8547-BDA3-6CF19AD03505}" sibTransId="{1D9F73B8-DCF4-CA4B-ABEA-0812CBBFE34E}"/>
    <dgm:cxn modelId="{D6E6EA69-C52C-7049-A36B-88B3789C6E5E}" type="presOf" srcId="{6FCB81E4-C93B-C641-B4CA-E0E6544FC87A}" destId="{BD7572BC-0D09-E04C-9484-3E453A298A76}" srcOrd="0" destOrd="0" presId="urn:microsoft.com/office/officeart/2005/8/layout/hierarchy1"/>
    <dgm:cxn modelId="{EC6A627A-BE95-8743-A9BC-E818B6B21246}" srcId="{6FCB81E4-C93B-C641-B4CA-E0E6544FC87A}" destId="{E4995CF0-431D-1643-B80A-4C933102303B}" srcOrd="0" destOrd="0" parTransId="{A94A28F4-F9D2-A642-990A-D53075B73121}" sibTransId="{8E4A79F1-7983-8848-B9E4-6DAA978D666A}"/>
    <dgm:cxn modelId="{8B8C02B8-F03D-E14F-981C-8FC870DB12ED}" type="presOf" srcId="{1EED2990-D859-1042-B37D-9B79C107B1D2}" destId="{E79050C8-EDDB-EE42-8ED4-84C429227479}" srcOrd="0" destOrd="0" presId="urn:microsoft.com/office/officeart/2005/8/layout/hierarchy1"/>
    <dgm:cxn modelId="{CC56A3D3-DA3C-3040-8A72-445F8C8D5032}" type="presOf" srcId="{385E202D-DDD0-8547-BDA3-6CF19AD03505}" destId="{DDFB5854-0145-C34C-BE80-E0F811EDE249}" srcOrd="0" destOrd="0" presId="urn:microsoft.com/office/officeart/2005/8/layout/hierarchy1"/>
    <dgm:cxn modelId="{52618EB6-C677-894B-9938-1CA639D6CFD9}" type="presOf" srcId="{7BA3E96F-5D12-7F41-A5AF-74AE5FEAD49C}" destId="{62330F90-F086-F248-BB8E-AB9357E10ECB}" srcOrd="0" destOrd="0" presId="urn:microsoft.com/office/officeart/2005/8/layout/hierarchy1"/>
    <dgm:cxn modelId="{0829D7B4-8A0F-364E-B3C3-C6BC88BBFF8A}" srcId="{E4995CF0-431D-1643-B80A-4C933102303B}" destId="{7BA3E96F-5D12-7F41-A5AF-74AE5FEAD49C}" srcOrd="1" destOrd="0" parTransId="{1EED2990-D859-1042-B37D-9B79C107B1D2}" sibTransId="{0C2FE8A7-78A6-BA4A-8BE4-475F4E23E3F1}"/>
    <dgm:cxn modelId="{0CA29225-22E9-5643-8417-EB69B52DCDBC}" type="presOf" srcId="{E4995CF0-431D-1643-B80A-4C933102303B}" destId="{E4097E10-CBAE-E04E-BE80-A0BAC91CDD06}" srcOrd="0" destOrd="0" presId="urn:microsoft.com/office/officeart/2005/8/layout/hierarchy1"/>
    <dgm:cxn modelId="{05C2F487-230F-4A4E-833D-CF7C0D67BEB2}" type="presParOf" srcId="{BD7572BC-0D09-E04C-9484-3E453A298A76}" destId="{1D081797-40D0-4540-8CC5-1BF74CF04C18}" srcOrd="0" destOrd="0" presId="urn:microsoft.com/office/officeart/2005/8/layout/hierarchy1"/>
    <dgm:cxn modelId="{C5888454-FFB5-1D40-8086-4F5C4FC6CFB2}" type="presParOf" srcId="{1D081797-40D0-4540-8CC5-1BF74CF04C18}" destId="{CD3EEA9D-3463-3E4F-A639-5347B790E92A}" srcOrd="0" destOrd="0" presId="urn:microsoft.com/office/officeart/2005/8/layout/hierarchy1"/>
    <dgm:cxn modelId="{DDA45772-9CA7-304A-A404-1DFF8C4664B6}" type="presParOf" srcId="{CD3EEA9D-3463-3E4F-A639-5347B790E92A}" destId="{6346E5AC-752A-5444-A449-3FA94A25A9F0}" srcOrd="0" destOrd="0" presId="urn:microsoft.com/office/officeart/2005/8/layout/hierarchy1"/>
    <dgm:cxn modelId="{75683785-F716-B04C-8C09-30225E000BE7}" type="presParOf" srcId="{CD3EEA9D-3463-3E4F-A639-5347B790E92A}" destId="{E4097E10-CBAE-E04E-BE80-A0BAC91CDD06}" srcOrd="1" destOrd="0" presId="urn:microsoft.com/office/officeart/2005/8/layout/hierarchy1"/>
    <dgm:cxn modelId="{94DD29D3-4AA0-C84F-B511-979429DA911F}" type="presParOf" srcId="{1D081797-40D0-4540-8CC5-1BF74CF04C18}" destId="{9FE1B2FA-93AF-8F40-8A73-093C157992A8}" srcOrd="1" destOrd="0" presId="urn:microsoft.com/office/officeart/2005/8/layout/hierarchy1"/>
    <dgm:cxn modelId="{AAF27E90-FBFF-6B4F-BDBB-EBF6E45C8ED3}" type="presParOf" srcId="{9FE1B2FA-93AF-8F40-8A73-093C157992A8}" destId="{DDFB5854-0145-C34C-BE80-E0F811EDE249}" srcOrd="0" destOrd="0" presId="urn:microsoft.com/office/officeart/2005/8/layout/hierarchy1"/>
    <dgm:cxn modelId="{2729F7D4-136A-FB4D-AE4A-59CA2DCDF5BC}" type="presParOf" srcId="{9FE1B2FA-93AF-8F40-8A73-093C157992A8}" destId="{56D20443-EC78-574D-B882-71CE09C197A6}" srcOrd="1" destOrd="0" presId="urn:microsoft.com/office/officeart/2005/8/layout/hierarchy1"/>
    <dgm:cxn modelId="{9F2824AF-145A-C845-B068-FDA6E44339BC}" type="presParOf" srcId="{56D20443-EC78-574D-B882-71CE09C197A6}" destId="{EE1350DB-64CF-454D-95B8-18CFE1921B74}" srcOrd="0" destOrd="0" presId="urn:microsoft.com/office/officeart/2005/8/layout/hierarchy1"/>
    <dgm:cxn modelId="{5EE05F67-A07F-204F-BBCC-B3C1F31D1D7A}" type="presParOf" srcId="{EE1350DB-64CF-454D-95B8-18CFE1921B74}" destId="{1D5496D9-AB64-3542-BEF3-13A758C8282E}" srcOrd="0" destOrd="0" presId="urn:microsoft.com/office/officeart/2005/8/layout/hierarchy1"/>
    <dgm:cxn modelId="{49B061C9-8D66-5846-A478-715DD20AE643}" type="presParOf" srcId="{EE1350DB-64CF-454D-95B8-18CFE1921B74}" destId="{B9E9363E-259B-BD4E-9E06-F7307DA45C64}" srcOrd="1" destOrd="0" presId="urn:microsoft.com/office/officeart/2005/8/layout/hierarchy1"/>
    <dgm:cxn modelId="{0A51A1E5-4419-8A45-B9B3-F2E4BD636AE8}" type="presParOf" srcId="{56D20443-EC78-574D-B882-71CE09C197A6}" destId="{FE38CBB4-81EC-2541-A10A-95EBBABCFD41}" srcOrd="1" destOrd="0" presId="urn:microsoft.com/office/officeart/2005/8/layout/hierarchy1"/>
    <dgm:cxn modelId="{19715A45-4AD0-FA47-82C2-0CBEB01F0919}" type="presParOf" srcId="{9FE1B2FA-93AF-8F40-8A73-093C157992A8}" destId="{E79050C8-EDDB-EE42-8ED4-84C429227479}" srcOrd="2" destOrd="0" presId="urn:microsoft.com/office/officeart/2005/8/layout/hierarchy1"/>
    <dgm:cxn modelId="{CE0F553B-9C70-CD40-9A56-BC2C5D0783E4}" type="presParOf" srcId="{9FE1B2FA-93AF-8F40-8A73-093C157992A8}" destId="{34A28F13-1646-C348-9621-C38782A22615}" srcOrd="3" destOrd="0" presId="urn:microsoft.com/office/officeart/2005/8/layout/hierarchy1"/>
    <dgm:cxn modelId="{006A956A-57FC-1641-8E67-CF0E6BCA4890}" type="presParOf" srcId="{34A28F13-1646-C348-9621-C38782A22615}" destId="{5BC27FC2-FC28-0440-9B68-DBBD76C3DC90}" srcOrd="0" destOrd="0" presId="urn:microsoft.com/office/officeart/2005/8/layout/hierarchy1"/>
    <dgm:cxn modelId="{C24B4734-D847-BE42-905F-9F5290B73F0F}" type="presParOf" srcId="{5BC27FC2-FC28-0440-9B68-DBBD76C3DC90}" destId="{A8082409-B782-F740-AE12-5AAA38E107DE}" srcOrd="0" destOrd="0" presId="urn:microsoft.com/office/officeart/2005/8/layout/hierarchy1"/>
    <dgm:cxn modelId="{45CD5A5F-5942-8A42-9DCF-D19AB581ABD0}" type="presParOf" srcId="{5BC27FC2-FC28-0440-9B68-DBBD76C3DC90}" destId="{62330F90-F086-F248-BB8E-AB9357E10ECB}" srcOrd="1" destOrd="0" presId="urn:microsoft.com/office/officeart/2005/8/layout/hierarchy1"/>
    <dgm:cxn modelId="{23E07BC4-8561-0C48-A206-D82161E3C1C5}" type="presParOf" srcId="{34A28F13-1646-C348-9621-C38782A22615}" destId="{D6E16F0E-5268-424A-BDE5-09FD1B14155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FFB1A0-8CB6-3342-83C0-87620791DD51}" type="doc">
      <dgm:prSet loTypeId="urn:microsoft.com/office/officeart/2005/8/layout/hierarchy1" loCatId="" qsTypeId="urn:microsoft.com/office/officeart/2005/8/quickstyle/simple1" qsCatId="simple" csTypeId="urn:microsoft.com/office/officeart/2005/8/colors/accent2_2" csCatId="accent2" phldr="1"/>
      <dgm:spPr/>
      <dgm:t>
        <a:bodyPr/>
        <a:lstStyle/>
        <a:p>
          <a:endParaRPr lang="zh-TW" altLang="en-US"/>
        </a:p>
      </dgm:t>
    </dgm:pt>
    <dgm:pt modelId="{7369414E-F0EE-D54F-93E2-983CC2DD9DF8}">
      <dgm:prSet phldrT="[文字]"/>
      <dgm:spPr/>
      <dgm:t>
        <a:bodyPr/>
        <a:lstStyle/>
        <a:p>
          <a:r>
            <a:rPr lang="zh-TW" altLang="en-US" b="0" i="0" dirty="0">
              <a:latin typeface="微軟正黑體" panose="020B0604030504040204" pitchFamily="34" charset="-120"/>
              <a:ea typeface="微軟正黑體" panose="020B0604030504040204" pitchFamily="34" charset="-120"/>
            </a:rPr>
            <a:t>財團法人大學入學考試中心基金會</a:t>
          </a:r>
          <a:endParaRPr lang="zh-TW" altLang="en-US" dirty="0">
            <a:latin typeface="微軟正黑體" panose="020B0604030504040204" pitchFamily="34" charset="-120"/>
            <a:ea typeface="微軟正黑體" panose="020B0604030504040204" pitchFamily="34" charset="-120"/>
          </a:endParaRPr>
        </a:p>
      </dgm:t>
    </dgm:pt>
    <dgm:pt modelId="{1F947135-1E75-834D-BECD-0FD9437715DB}" type="parTrans" cxnId="{C7D26A5A-DC89-A444-BEE4-2BD2720283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CA8035E-67E9-4448-9CCF-7E6538A509F8}" type="sibTrans" cxnId="{C7D26A5A-DC89-A444-BEE4-2BD2720283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BDA960-C654-9B42-9717-999FA6383FA0}" type="pres">
      <dgm:prSet presAssocID="{0BFFB1A0-8CB6-3342-83C0-87620791DD51}" presName="hierChild1" presStyleCnt="0">
        <dgm:presLayoutVars>
          <dgm:chPref val="1"/>
          <dgm:dir/>
          <dgm:animOne val="branch"/>
          <dgm:animLvl val="lvl"/>
          <dgm:resizeHandles/>
        </dgm:presLayoutVars>
      </dgm:prSet>
      <dgm:spPr/>
      <dgm:t>
        <a:bodyPr/>
        <a:lstStyle/>
        <a:p>
          <a:endParaRPr lang="zh-TW" altLang="en-US"/>
        </a:p>
      </dgm:t>
    </dgm:pt>
    <dgm:pt modelId="{EC3CC52F-68EF-6947-8B3A-21AA16E85628}" type="pres">
      <dgm:prSet presAssocID="{7369414E-F0EE-D54F-93E2-983CC2DD9DF8}" presName="hierRoot1" presStyleCnt="0"/>
      <dgm:spPr/>
    </dgm:pt>
    <dgm:pt modelId="{DC55AF6E-42CC-D146-A92C-F68188F4E4F4}" type="pres">
      <dgm:prSet presAssocID="{7369414E-F0EE-D54F-93E2-983CC2DD9DF8}" presName="composite" presStyleCnt="0"/>
      <dgm:spPr/>
    </dgm:pt>
    <dgm:pt modelId="{949FEA47-1E3D-F640-9D63-2F0FF8BAEE28}" type="pres">
      <dgm:prSet presAssocID="{7369414E-F0EE-D54F-93E2-983CC2DD9DF8}" presName="background" presStyleLbl="node0" presStyleIdx="0" presStyleCnt="1"/>
      <dgm:spPr/>
    </dgm:pt>
    <dgm:pt modelId="{4FE370FD-8DA7-3E43-A587-722E1CAAC817}" type="pres">
      <dgm:prSet presAssocID="{7369414E-F0EE-D54F-93E2-983CC2DD9DF8}" presName="text" presStyleLbl="fgAcc0" presStyleIdx="0" presStyleCnt="1" custLinFactNeighborX="-27636" custLinFactNeighborY="-74545">
        <dgm:presLayoutVars>
          <dgm:chPref val="3"/>
        </dgm:presLayoutVars>
      </dgm:prSet>
      <dgm:spPr/>
      <dgm:t>
        <a:bodyPr/>
        <a:lstStyle/>
        <a:p>
          <a:endParaRPr lang="zh-TW" altLang="en-US"/>
        </a:p>
      </dgm:t>
    </dgm:pt>
    <dgm:pt modelId="{CC2D86C5-6D78-A248-A23D-4AC5AD2BBE6F}" type="pres">
      <dgm:prSet presAssocID="{7369414E-F0EE-D54F-93E2-983CC2DD9DF8}" presName="hierChild2" presStyleCnt="0"/>
      <dgm:spPr/>
    </dgm:pt>
  </dgm:ptLst>
  <dgm:cxnLst>
    <dgm:cxn modelId="{65E7B76C-BF04-0641-969C-2D0A5EE0C76F}" type="presOf" srcId="{7369414E-F0EE-D54F-93E2-983CC2DD9DF8}" destId="{4FE370FD-8DA7-3E43-A587-722E1CAAC817}" srcOrd="0" destOrd="0" presId="urn:microsoft.com/office/officeart/2005/8/layout/hierarchy1"/>
    <dgm:cxn modelId="{C7D26A5A-DC89-A444-BEE4-2BD272028360}" srcId="{0BFFB1A0-8CB6-3342-83C0-87620791DD51}" destId="{7369414E-F0EE-D54F-93E2-983CC2DD9DF8}" srcOrd="0" destOrd="0" parTransId="{1F947135-1E75-834D-BECD-0FD9437715DB}" sibTransId="{CCA8035E-67E9-4448-9CCF-7E6538A509F8}"/>
    <dgm:cxn modelId="{D2F8089D-07DA-B545-B4F4-135D0636BEDB}" type="presOf" srcId="{0BFFB1A0-8CB6-3342-83C0-87620791DD51}" destId="{BFBDA960-C654-9B42-9717-999FA6383FA0}" srcOrd="0" destOrd="0" presId="urn:microsoft.com/office/officeart/2005/8/layout/hierarchy1"/>
    <dgm:cxn modelId="{EA1B1049-1C42-9547-89C5-B71D83C872E5}" type="presParOf" srcId="{BFBDA960-C654-9B42-9717-999FA6383FA0}" destId="{EC3CC52F-68EF-6947-8B3A-21AA16E85628}" srcOrd="0" destOrd="0" presId="urn:microsoft.com/office/officeart/2005/8/layout/hierarchy1"/>
    <dgm:cxn modelId="{ADD92F61-949D-EF4E-B95C-D9862BA953AD}" type="presParOf" srcId="{EC3CC52F-68EF-6947-8B3A-21AA16E85628}" destId="{DC55AF6E-42CC-D146-A92C-F68188F4E4F4}" srcOrd="0" destOrd="0" presId="urn:microsoft.com/office/officeart/2005/8/layout/hierarchy1"/>
    <dgm:cxn modelId="{F140A211-C562-3049-9771-456864E47A58}" type="presParOf" srcId="{DC55AF6E-42CC-D146-A92C-F68188F4E4F4}" destId="{949FEA47-1E3D-F640-9D63-2F0FF8BAEE28}" srcOrd="0" destOrd="0" presId="urn:microsoft.com/office/officeart/2005/8/layout/hierarchy1"/>
    <dgm:cxn modelId="{98F320F4-2245-414A-B1A9-CD223A870FFE}" type="presParOf" srcId="{DC55AF6E-42CC-D146-A92C-F68188F4E4F4}" destId="{4FE370FD-8DA7-3E43-A587-722E1CAAC817}" srcOrd="1" destOrd="0" presId="urn:microsoft.com/office/officeart/2005/8/layout/hierarchy1"/>
    <dgm:cxn modelId="{8554975F-0A53-054E-A450-AE05EDFC462A}" type="presParOf" srcId="{EC3CC52F-68EF-6947-8B3A-21AA16E85628}" destId="{CC2D86C5-6D78-A248-A23D-4AC5AD2BBE6F}"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C53FF5-353E-534F-8B83-8DF3512258E8}" type="doc">
      <dgm:prSet loTypeId="urn:microsoft.com/office/officeart/2005/8/layout/hierarchy1" loCatId="" qsTypeId="urn:microsoft.com/office/officeart/2005/8/quickstyle/simple1" qsCatId="simple" csTypeId="urn:microsoft.com/office/officeart/2005/8/colors/accent0_3" csCatId="mainScheme" phldr="1"/>
      <dgm:spPr/>
      <dgm:t>
        <a:bodyPr/>
        <a:lstStyle/>
        <a:p>
          <a:endParaRPr lang="zh-TW" altLang="en-US"/>
        </a:p>
      </dgm:t>
    </dgm:pt>
    <dgm:pt modelId="{192BBAD1-B8E6-7D4B-9705-6FFCC45BA66D}">
      <dgm:prSet phldrT="[文字]"/>
      <dgm:spPr/>
      <dgm:t>
        <a:bodyPr/>
        <a:lstStyle/>
        <a:p>
          <a:r>
            <a:rPr lang="zh-TW" altLang="en-US" dirty="0"/>
            <a:t>各校招生委員會</a:t>
          </a:r>
        </a:p>
      </dgm:t>
    </dgm:pt>
    <dgm:pt modelId="{FF312FF7-96A5-7D42-B6E8-356AC7DDCED5}" type="parTrans" cxnId="{5D3D768B-0266-944A-8B9B-637B9BB65B10}">
      <dgm:prSet/>
      <dgm:spPr/>
      <dgm:t>
        <a:bodyPr/>
        <a:lstStyle/>
        <a:p>
          <a:endParaRPr lang="zh-TW" altLang="en-US"/>
        </a:p>
      </dgm:t>
    </dgm:pt>
    <dgm:pt modelId="{F542F8AF-F419-4C40-B9AF-7EAD135D39C8}" type="sibTrans" cxnId="{5D3D768B-0266-944A-8B9B-637B9BB65B10}">
      <dgm:prSet/>
      <dgm:spPr/>
      <dgm:t>
        <a:bodyPr/>
        <a:lstStyle/>
        <a:p>
          <a:endParaRPr lang="zh-TW" altLang="en-US"/>
        </a:p>
      </dgm:t>
    </dgm:pt>
    <dgm:pt modelId="{D8FBEE52-ABE0-DA47-9436-03B8C611F796}" type="pres">
      <dgm:prSet presAssocID="{C8C53FF5-353E-534F-8B83-8DF3512258E8}" presName="hierChild1" presStyleCnt="0">
        <dgm:presLayoutVars>
          <dgm:chPref val="1"/>
          <dgm:dir/>
          <dgm:animOne val="branch"/>
          <dgm:animLvl val="lvl"/>
          <dgm:resizeHandles/>
        </dgm:presLayoutVars>
      </dgm:prSet>
      <dgm:spPr/>
      <dgm:t>
        <a:bodyPr/>
        <a:lstStyle/>
        <a:p>
          <a:endParaRPr lang="zh-TW" altLang="en-US"/>
        </a:p>
      </dgm:t>
    </dgm:pt>
    <dgm:pt modelId="{0F6CD161-0DF2-5C4F-B0CE-B5BCFA94F962}" type="pres">
      <dgm:prSet presAssocID="{192BBAD1-B8E6-7D4B-9705-6FFCC45BA66D}" presName="hierRoot1" presStyleCnt="0"/>
      <dgm:spPr/>
    </dgm:pt>
    <dgm:pt modelId="{3E492997-47B7-5843-9AB6-FE4F5FD3F6CE}" type="pres">
      <dgm:prSet presAssocID="{192BBAD1-B8E6-7D4B-9705-6FFCC45BA66D}" presName="composite" presStyleCnt="0"/>
      <dgm:spPr/>
    </dgm:pt>
    <dgm:pt modelId="{2B145E3C-258A-B846-821A-F611FF5B1302}" type="pres">
      <dgm:prSet presAssocID="{192BBAD1-B8E6-7D4B-9705-6FFCC45BA66D}" presName="background" presStyleLbl="node0" presStyleIdx="0" presStyleCnt="1"/>
      <dgm:spPr/>
    </dgm:pt>
    <dgm:pt modelId="{812489EC-23A7-6340-83BE-2A199946B9BF}" type="pres">
      <dgm:prSet presAssocID="{192BBAD1-B8E6-7D4B-9705-6FFCC45BA66D}" presName="text" presStyleLbl="fgAcc0" presStyleIdx="0" presStyleCnt="1" custScaleX="150344">
        <dgm:presLayoutVars>
          <dgm:chPref val="3"/>
        </dgm:presLayoutVars>
      </dgm:prSet>
      <dgm:spPr/>
      <dgm:t>
        <a:bodyPr/>
        <a:lstStyle/>
        <a:p>
          <a:endParaRPr lang="zh-TW" altLang="en-US"/>
        </a:p>
      </dgm:t>
    </dgm:pt>
    <dgm:pt modelId="{D8903DAA-17D7-1048-9DB8-3B66548B86A5}" type="pres">
      <dgm:prSet presAssocID="{192BBAD1-B8E6-7D4B-9705-6FFCC45BA66D}" presName="hierChild2" presStyleCnt="0"/>
      <dgm:spPr/>
    </dgm:pt>
  </dgm:ptLst>
  <dgm:cxnLst>
    <dgm:cxn modelId="{5D3D768B-0266-944A-8B9B-637B9BB65B10}" srcId="{C8C53FF5-353E-534F-8B83-8DF3512258E8}" destId="{192BBAD1-B8E6-7D4B-9705-6FFCC45BA66D}" srcOrd="0" destOrd="0" parTransId="{FF312FF7-96A5-7D42-B6E8-356AC7DDCED5}" sibTransId="{F542F8AF-F419-4C40-B9AF-7EAD135D39C8}"/>
    <dgm:cxn modelId="{83D24F7A-5815-E040-A71A-04AB81018179}" type="presOf" srcId="{C8C53FF5-353E-534F-8B83-8DF3512258E8}" destId="{D8FBEE52-ABE0-DA47-9436-03B8C611F796}" srcOrd="0" destOrd="0" presId="urn:microsoft.com/office/officeart/2005/8/layout/hierarchy1"/>
    <dgm:cxn modelId="{C2B36EDF-6594-C443-81AA-EF17B8F85A32}" type="presOf" srcId="{192BBAD1-B8E6-7D4B-9705-6FFCC45BA66D}" destId="{812489EC-23A7-6340-83BE-2A199946B9BF}" srcOrd="0" destOrd="0" presId="urn:microsoft.com/office/officeart/2005/8/layout/hierarchy1"/>
    <dgm:cxn modelId="{43E24706-DB2A-8440-B49A-6F7B227B4ED1}" type="presParOf" srcId="{D8FBEE52-ABE0-DA47-9436-03B8C611F796}" destId="{0F6CD161-0DF2-5C4F-B0CE-B5BCFA94F962}" srcOrd="0" destOrd="0" presId="urn:microsoft.com/office/officeart/2005/8/layout/hierarchy1"/>
    <dgm:cxn modelId="{DC619241-9BCE-3244-BE9F-7413E6A7E024}" type="presParOf" srcId="{0F6CD161-0DF2-5C4F-B0CE-B5BCFA94F962}" destId="{3E492997-47B7-5843-9AB6-FE4F5FD3F6CE}" srcOrd="0" destOrd="0" presId="urn:microsoft.com/office/officeart/2005/8/layout/hierarchy1"/>
    <dgm:cxn modelId="{C429C3FE-970A-AF4B-9307-81E386AB03E9}" type="presParOf" srcId="{3E492997-47B7-5843-9AB6-FE4F5FD3F6CE}" destId="{2B145E3C-258A-B846-821A-F611FF5B1302}" srcOrd="0" destOrd="0" presId="urn:microsoft.com/office/officeart/2005/8/layout/hierarchy1"/>
    <dgm:cxn modelId="{39558C55-E6F2-D743-A33F-354793636D07}" type="presParOf" srcId="{3E492997-47B7-5843-9AB6-FE4F5FD3F6CE}" destId="{812489EC-23A7-6340-83BE-2A199946B9BF}" srcOrd="1" destOrd="0" presId="urn:microsoft.com/office/officeart/2005/8/layout/hierarchy1"/>
    <dgm:cxn modelId="{C79A9D23-86A5-8C4D-88AD-D80DD7E25B97}" type="presParOf" srcId="{0F6CD161-0DF2-5C4F-B0CE-B5BCFA94F962}" destId="{D8903DAA-17D7-1048-9DB8-3B66548B86A5}" srcOrd="1" destOrd="0" presId="urn:microsoft.com/office/officeart/2005/8/layout/hierarchy1"/>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B5D172C-BAD2-ED4F-A780-7D1ADDEAD6AA}"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zh-TW" altLang="en-US"/>
        </a:p>
      </dgm:t>
    </dgm:pt>
    <dgm:pt modelId="{9DB393AC-47F1-7F41-8D38-45BB6A4D607B}">
      <dgm:prSet phldrT="[文字]"/>
      <dgm:spPr>
        <a:ln>
          <a:solidFill>
            <a:srgbClr val="76A11A"/>
          </a:solidFill>
        </a:ln>
      </dgm:spPr>
      <dgm:t>
        <a:bodyPr/>
        <a:lstStyle/>
        <a:p>
          <a:r>
            <a:rPr lang="zh-TW" altLang="en-US" dirty="0"/>
            <a:t>技專校院招生委員會聯合會</a:t>
          </a:r>
        </a:p>
      </dgm:t>
    </dgm:pt>
    <dgm:pt modelId="{F36215E7-CFC0-EE43-A6C8-802C9087DD1A}" type="parTrans" cxnId="{29A64353-97CD-E046-B56C-25A1C2911214}">
      <dgm:prSet/>
      <dgm:spPr/>
      <dgm:t>
        <a:bodyPr/>
        <a:lstStyle/>
        <a:p>
          <a:endParaRPr lang="zh-TW" altLang="en-US"/>
        </a:p>
      </dgm:t>
    </dgm:pt>
    <dgm:pt modelId="{5916A3BB-9EC2-CA4B-9859-215E6293A32C}" type="sibTrans" cxnId="{29A64353-97CD-E046-B56C-25A1C2911214}">
      <dgm:prSet/>
      <dgm:spPr/>
      <dgm:t>
        <a:bodyPr/>
        <a:lstStyle/>
        <a:p>
          <a:endParaRPr lang="zh-TW" altLang="en-US"/>
        </a:p>
      </dgm:t>
    </dgm:pt>
    <dgm:pt modelId="{1A8B4D42-85D6-6C43-88E9-AE0C4D814EDE}" type="pres">
      <dgm:prSet presAssocID="{CB5D172C-BAD2-ED4F-A780-7D1ADDEAD6AA}" presName="hierChild1" presStyleCnt="0">
        <dgm:presLayoutVars>
          <dgm:chPref val="1"/>
          <dgm:dir/>
          <dgm:animOne val="branch"/>
          <dgm:animLvl val="lvl"/>
          <dgm:resizeHandles/>
        </dgm:presLayoutVars>
      </dgm:prSet>
      <dgm:spPr/>
      <dgm:t>
        <a:bodyPr/>
        <a:lstStyle/>
        <a:p>
          <a:endParaRPr lang="zh-TW" altLang="en-US"/>
        </a:p>
      </dgm:t>
    </dgm:pt>
    <dgm:pt modelId="{4475D0D8-191A-224C-A6DF-88FDA5AA0A9D}" type="pres">
      <dgm:prSet presAssocID="{9DB393AC-47F1-7F41-8D38-45BB6A4D607B}" presName="hierRoot1" presStyleCnt="0"/>
      <dgm:spPr/>
    </dgm:pt>
    <dgm:pt modelId="{E1D6BB6D-75A9-4E4C-8A52-B193BD354598}" type="pres">
      <dgm:prSet presAssocID="{9DB393AC-47F1-7F41-8D38-45BB6A4D607B}" presName="composite" presStyleCnt="0"/>
      <dgm:spPr/>
    </dgm:pt>
    <dgm:pt modelId="{8A06ECF7-739C-3C49-B76D-AD245A39E907}" type="pres">
      <dgm:prSet presAssocID="{9DB393AC-47F1-7F41-8D38-45BB6A4D607B}" presName="background" presStyleLbl="node0" presStyleIdx="0" presStyleCnt="1"/>
      <dgm:spPr>
        <a:solidFill>
          <a:srgbClr val="76A11A"/>
        </a:solidFill>
      </dgm:spPr>
    </dgm:pt>
    <dgm:pt modelId="{1088C1C6-BDFB-BA48-91FF-FAF922573A0A}" type="pres">
      <dgm:prSet presAssocID="{9DB393AC-47F1-7F41-8D38-45BB6A4D607B}" presName="text" presStyleLbl="fgAcc0" presStyleIdx="0" presStyleCnt="1" custLinFactX="121133" custLinFactY="44647" custLinFactNeighborX="200000" custLinFactNeighborY="100000">
        <dgm:presLayoutVars>
          <dgm:chPref val="3"/>
        </dgm:presLayoutVars>
      </dgm:prSet>
      <dgm:spPr/>
      <dgm:t>
        <a:bodyPr/>
        <a:lstStyle/>
        <a:p>
          <a:endParaRPr lang="zh-TW" altLang="en-US"/>
        </a:p>
      </dgm:t>
    </dgm:pt>
    <dgm:pt modelId="{E477963F-F402-3A45-9BE5-4F41015206D5}" type="pres">
      <dgm:prSet presAssocID="{9DB393AC-47F1-7F41-8D38-45BB6A4D607B}" presName="hierChild2" presStyleCnt="0"/>
      <dgm:spPr/>
    </dgm:pt>
  </dgm:ptLst>
  <dgm:cxnLst>
    <dgm:cxn modelId="{4D47EC30-F3DF-844C-A508-603F14B77999}" type="presOf" srcId="{CB5D172C-BAD2-ED4F-A780-7D1ADDEAD6AA}" destId="{1A8B4D42-85D6-6C43-88E9-AE0C4D814EDE}" srcOrd="0" destOrd="0" presId="urn:microsoft.com/office/officeart/2005/8/layout/hierarchy1"/>
    <dgm:cxn modelId="{B7D3B915-033F-264E-9F88-CDD9D50D7FE3}" type="presOf" srcId="{9DB393AC-47F1-7F41-8D38-45BB6A4D607B}" destId="{1088C1C6-BDFB-BA48-91FF-FAF922573A0A}" srcOrd="0" destOrd="0" presId="urn:microsoft.com/office/officeart/2005/8/layout/hierarchy1"/>
    <dgm:cxn modelId="{29A64353-97CD-E046-B56C-25A1C2911214}" srcId="{CB5D172C-BAD2-ED4F-A780-7D1ADDEAD6AA}" destId="{9DB393AC-47F1-7F41-8D38-45BB6A4D607B}" srcOrd="0" destOrd="0" parTransId="{F36215E7-CFC0-EE43-A6C8-802C9087DD1A}" sibTransId="{5916A3BB-9EC2-CA4B-9859-215E6293A32C}"/>
    <dgm:cxn modelId="{2AE7789B-35EC-4645-8B74-07BF53DC9BD1}" type="presParOf" srcId="{1A8B4D42-85D6-6C43-88E9-AE0C4D814EDE}" destId="{4475D0D8-191A-224C-A6DF-88FDA5AA0A9D}" srcOrd="0" destOrd="0" presId="urn:microsoft.com/office/officeart/2005/8/layout/hierarchy1"/>
    <dgm:cxn modelId="{2000DE95-CB54-AC4C-8463-80AFECEB38F3}" type="presParOf" srcId="{4475D0D8-191A-224C-A6DF-88FDA5AA0A9D}" destId="{E1D6BB6D-75A9-4E4C-8A52-B193BD354598}" srcOrd="0" destOrd="0" presId="urn:microsoft.com/office/officeart/2005/8/layout/hierarchy1"/>
    <dgm:cxn modelId="{8EADACB8-452C-A540-B057-FA208E7C46A2}" type="presParOf" srcId="{E1D6BB6D-75A9-4E4C-8A52-B193BD354598}" destId="{8A06ECF7-739C-3C49-B76D-AD245A39E907}" srcOrd="0" destOrd="0" presId="urn:microsoft.com/office/officeart/2005/8/layout/hierarchy1"/>
    <dgm:cxn modelId="{4AAE7AE9-B5FE-574F-ACEE-BD80FF5A3B86}" type="presParOf" srcId="{E1D6BB6D-75A9-4E4C-8A52-B193BD354598}" destId="{1088C1C6-BDFB-BA48-91FF-FAF922573A0A}" srcOrd="1" destOrd="0" presId="urn:microsoft.com/office/officeart/2005/8/layout/hierarchy1"/>
    <dgm:cxn modelId="{FA19A1AC-73E5-EA4E-99DD-C64853C2BFCF}" type="presParOf" srcId="{4475D0D8-191A-224C-A6DF-88FDA5AA0A9D}" destId="{E477963F-F402-3A45-9BE5-4F41015206D5}" srcOrd="1" destOrd="0" presId="urn:microsoft.com/office/officeart/2005/8/layout/hierarchy1"/>
  </dgm:cxnLst>
  <dgm:bg>
    <a:noFill/>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3430DE-3FAF-4FDF-A10E-3D4BC03F354B}" type="doc">
      <dgm:prSet loTypeId="urn:microsoft.com/office/officeart/2008/layout/HorizontalMultiLevelHierarchy" loCatId="hierarchy" qsTypeId="urn:microsoft.com/office/officeart/2005/8/quickstyle/simple5" qsCatId="simple" csTypeId="urn:microsoft.com/office/officeart/2005/8/colors/colorful1" csCatId="colorful" phldr="1"/>
      <dgm:spPr/>
      <dgm:t>
        <a:bodyPr/>
        <a:lstStyle/>
        <a:p>
          <a:endParaRPr lang="zh-TW" altLang="en-US"/>
        </a:p>
      </dgm:t>
    </dgm:pt>
    <dgm:pt modelId="{FCF9619F-D0C0-408C-ABD5-8D52E541C0EC}">
      <dgm:prSet phldrT="[文字]" custT="1"/>
      <dgm:spPr/>
      <dgm:t>
        <a:bodyPr vert="vert"/>
        <a:lstStyle/>
        <a:p>
          <a:pPr>
            <a:lnSpc>
              <a:spcPct val="50000"/>
            </a:lnSpc>
          </a:pPr>
          <a:r>
            <a:rPr lang="zh-TW" altLang="en-US" sz="4000" b="1" dirty="0">
              <a:effectLst/>
              <a:latin typeface="微軟正黑體" panose="020B0604030504040204" pitchFamily="34" charset="-120"/>
              <a:ea typeface="微軟正黑體" panose="020B0604030504040204" pitchFamily="34" charset="-120"/>
            </a:rPr>
            <a:t>學</a:t>
          </a:r>
          <a:endParaRPr lang="en-US" altLang="zh-TW" sz="4000" b="1" dirty="0">
            <a:effectLst/>
            <a:latin typeface="微軟正黑體" panose="020B0604030504040204" pitchFamily="34" charset="-120"/>
            <a:ea typeface="微軟正黑體" panose="020B0604030504040204" pitchFamily="34" charset="-120"/>
          </a:endParaRPr>
        </a:p>
        <a:p>
          <a:pPr>
            <a:lnSpc>
              <a:spcPct val="50000"/>
            </a:lnSpc>
          </a:pPr>
          <a:r>
            <a:rPr lang="zh-TW" altLang="en-US" sz="4000" b="1" dirty="0">
              <a:effectLst/>
              <a:latin typeface="微軟正黑體" panose="020B0604030504040204" pitchFamily="34" charset="-120"/>
              <a:ea typeface="微軟正黑體" panose="020B0604030504040204" pitchFamily="34" charset="-120"/>
            </a:rPr>
            <a:t>術</a:t>
          </a:r>
          <a:endParaRPr lang="en-US" altLang="zh-TW" sz="4000" b="1" dirty="0">
            <a:effectLst/>
            <a:latin typeface="微軟正黑體" panose="020B0604030504040204" pitchFamily="34" charset="-120"/>
            <a:ea typeface="微軟正黑體" panose="020B0604030504040204" pitchFamily="34" charset="-120"/>
          </a:endParaRPr>
        </a:p>
        <a:p>
          <a:pPr>
            <a:lnSpc>
              <a:spcPct val="50000"/>
            </a:lnSpc>
          </a:pPr>
          <a:r>
            <a:rPr lang="zh-TW" altLang="en-US" sz="4000" b="1" dirty="0">
              <a:effectLst/>
              <a:latin typeface="微軟正黑體" panose="020B0604030504040204" pitchFamily="34" charset="-120"/>
              <a:ea typeface="微軟正黑體" panose="020B0604030504040204" pitchFamily="34" charset="-120"/>
            </a:rPr>
            <a:t>學</a:t>
          </a:r>
          <a:endParaRPr lang="en-US" altLang="zh-TW" sz="4000" b="1" dirty="0">
            <a:effectLst/>
            <a:latin typeface="微軟正黑體" panose="020B0604030504040204" pitchFamily="34" charset="-120"/>
            <a:ea typeface="微軟正黑體" panose="020B0604030504040204" pitchFamily="34" charset="-120"/>
          </a:endParaRPr>
        </a:p>
        <a:p>
          <a:pPr>
            <a:lnSpc>
              <a:spcPct val="50000"/>
            </a:lnSpc>
          </a:pPr>
          <a:r>
            <a:rPr lang="zh-TW" altLang="en-US" sz="4000" b="1" dirty="0">
              <a:effectLst/>
              <a:latin typeface="微軟正黑體" panose="020B0604030504040204" pitchFamily="34" charset="-120"/>
              <a:ea typeface="微軟正黑體" panose="020B0604030504040204" pitchFamily="34" charset="-120"/>
            </a:rPr>
            <a:t>程</a:t>
          </a:r>
        </a:p>
      </dgm:t>
    </dgm:pt>
    <dgm:pt modelId="{CD219780-73A5-4C66-82C8-7C5AD45703B3}" type="parTrans" cxnId="{E733E9EE-1C61-4848-B1BB-2AD2625BE0F4}">
      <dgm:prSet/>
      <dgm:spPr/>
      <dgm:t>
        <a:bodyPr/>
        <a:lstStyle/>
        <a:p>
          <a:endParaRPr lang="zh-TW" altLang="en-US"/>
        </a:p>
      </dgm:t>
    </dgm:pt>
    <dgm:pt modelId="{6F3DDF8E-5C89-4A31-AD8D-C5FA72F1F14D}" type="sibTrans" cxnId="{E733E9EE-1C61-4848-B1BB-2AD2625BE0F4}">
      <dgm:prSet/>
      <dgm:spPr/>
      <dgm:t>
        <a:bodyPr/>
        <a:lstStyle/>
        <a:p>
          <a:endParaRPr lang="zh-TW" altLang="en-US"/>
        </a:p>
      </dgm:t>
    </dgm:pt>
    <dgm:pt modelId="{BE847CCF-283B-4E20-82FC-826B053AB45F}">
      <dgm:prSet custT="1"/>
      <dgm:spPr/>
      <dgm:t>
        <a:bodyPr/>
        <a:lstStyle/>
        <a:p>
          <a:r>
            <a:rPr lang="zh-TW" altLang="en-US" sz="3600" b="1" dirty="0">
              <a:effectLst/>
              <a:latin typeface="微軟正黑體" panose="020B0604030504040204" pitchFamily="34" charset="-120"/>
              <a:ea typeface="微軟正黑體" panose="020B0604030504040204" pitchFamily="34" charset="-120"/>
            </a:rPr>
            <a:t>考試入學分發</a:t>
          </a:r>
        </a:p>
      </dgm:t>
    </dgm:pt>
    <dgm:pt modelId="{93D34F00-9F93-4D7A-9FDA-A68EEC8BA526}" type="parTrans" cxnId="{FF8BAA4E-C337-4158-961D-50BF35D56AB9}">
      <dgm:prSet/>
      <dgm:spPr/>
      <dgm:t>
        <a:bodyPr/>
        <a:lstStyle/>
        <a:p>
          <a:endParaRPr lang="zh-TW" altLang="en-US"/>
        </a:p>
      </dgm:t>
    </dgm:pt>
    <dgm:pt modelId="{AA00B1D5-2E9F-45EA-AEC6-8D8323CEC970}" type="sibTrans" cxnId="{FF8BAA4E-C337-4158-961D-50BF35D56AB9}">
      <dgm:prSet/>
      <dgm:spPr/>
      <dgm:t>
        <a:bodyPr/>
        <a:lstStyle/>
        <a:p>
          <a:endParaRPr lang="zh-TW" altLang="en-US"/>
        </a:p>
      </dgm:t>
    </dgm:pt>
    <dgm:pt modelId="{69493D46-9AB1-48E6-93D9-D2F36F0D189C}">
      <dgm:prSet custT="1"/>
      <dgm:spPr>
        <a:solidFill>
          <a:schemeClr val="accent6">
            <a:lumMod val="40000"/>
            <a:lumOff val="60000"/>
          </a:schemeClr>
        </a:solidFill>
      </dgm:spPr>
      <dgm:t>
        <a:bodyPr/>
        <a:lstStyle/>
        <a:p>
          <a:pPr>
            <a:lnSpc>
              <a:spcPct val="100000"/>
            </a:lnSpc>
            <a:spcAft>
              <a:spcPts val="0"/>
            </a:spcAft>
          </a:pPr>
          <a:r>
            <a:rPr lang="zh-TW" altLang="en-US" sz="3600" b="1" dirty="0">
              <a:solidFill>
                <a:schemeClr val="tx1"/>
              </a:solidFill>
              <a:effectLst/>
              <a:latin typeface="Microsoft JhengHei" panose="020B0604030504040204" pitchFamily="34" charset="-120"/>
              <a:ea typeface="Microsoft JhengHei" panose="020B0604030504040204" pitchFamily="34" charset="-120"/>
            </a:rPr>
            <a:t>大學分科測驗</a:t>
          </a:r>
          <a:endParaRPr lang="en-US" altLang="zh-TW" sz="3600" b="1" dirty="0">
            <a:solidFill>
              <a:schemeClr val="tx1"/>
            </a:solidFill>
            <a:effectLst/>
            <a:latin typeface="Microsoft JhengHei" panose="020B0604030504040204" pitchFamily="34" charset="-120"/>
            <a:ea typeface="Microsoft JhengHei" panose="020B0604030504040204" pitchFamily="34" charset="-120"/>
          </a:endParaRPr>
        </a:p>
      </dgm:t>
    </dgm:pt>
    <dgm:pt modelId="{DD947297-3BCD-490F-BD96-B155856916C4}" type="parTrans" cxnId="{F09C5856-0BC2-4012-98DC-DB60ABCCAD0F}">
      <dgm:prSet/>
      <dgm:spPr/>
      <dgm:t>
        <a:bodyPr/>
        <a:lstStyle/>
        <a:p>
          <a:endParaRPr lang="zh-TW" altLang="en-US"/>
        </a:p>
      </dgm:t>
    </dgm:pt>
    <dgm:pt modelId="{25A2C8A5-92B7-45CD-A7BC-68CFC54A2CB2}" type="sibTrans" cxnId="{F09C5856-0BC2-4012-98DC-DB60ABCCAD0F}">
      <dgm:prSet/>
      <dgm:spPr/>
      <dgm:t>
        <a:bodyPr/>
        <a:lstStyle/>
        <a:p>
          <a:endParaRPr lang="zh-TW" altLang="en-US"/>
        </a:p>
      </dgm:t>
    </dgm:pt>
    <dgm:pt modelId="{C2FE52D4-1D59-45B7-9B74-58AB46CCDD18}">
      <dgm:prSet custT="1"/>
      <dgm:spPr>
        <a:solidFill>
          <a:schemeClr val="accent6">
            <a:lumMod val="40000"/>
            <a:lumOff val="60000"/>
          </a:schemeClr>
        </a:solidFill>
      </dgm:spPr>
      <dgm:t>
        <a:bodyPr/>
        <a:lstStyle/>
        <a:p>
          <a:pPr>
            <a:lnSpc>
              <a:spcPct val="100000"/>
            </a:lnSpc>
            <a:spcBef>
              <a:spcPts val="0"/>
            </a:spcBef>
            <a:spcAft>
              <a:spcPts val="0"/>
            </a:spcAft>
          </a:pPr>
          <a:r>
            <a:rPr lang="zh-TW" altLang="en-US" sz="3600" b="1" dirty="0">
              <a:solidFill>
                <a:schemeClr val="tx1"/>
              </a:solidFill>
              <a:effectLst/>
              <a:latin typeface="Microsoft JhengHei" panose="020B0604030504040204" pitchFamily="34" charset="-120"/>
              <a:ea typeface="Microsoft JhengHei" panose="020B0604030504040204" pitchFamily="34" charset="-120"/>
            </a:rPr>
            <a:t> 大學學科能力測驗</a:t>
          </a:r>
        </a:p>
      </dgm:t>
    </dgm:pt>
    <dgm:pt modelId="{254674A6-7B9A-4162-B23B-FB5E09BFC206}" type="parTrans" cxnId="{EFCA39EE-4967-4A92-9D72-82393B9ED94A}">
      <dgm:prSet/>
      <dgm:spPr/>
      <dgm:t>
        <a:bodyPr/>
        <a:lstStyle/>
        <a:p>
          <a:endParaRPr lang="zh-TW" altLang="en-US"/>
        </a:p>
      </dgm:t>
    </dgm:pt>
    <dgm:pt modelId="{953B766B-04E8-465F-88F7-54F4B98BFA81}" type="sibTrans" cxnId="{EFCA39EE-4967-4A92-9D72-82393B9ED94A}">
      <dgm:prSet/>
      <dgm:spPr/>
      <dgm:t>
        <a:bodyPr/>
        <a:lstStyle/>
        <a:p>
          <a:endParaRPr lang="zh-TW" altLang="en-US"/>
        </a:p>
      </dgm:t>
    </dgm:pt>
    <dgm:pt modelId="{4DD7BFF1-9300-43DE-A145-1E331AF7267E}">
      <dgm:prSet custT="1"/>
      <dgm:spPr/>
      <dgm:t>
        <a:bodyPr/>
        <a:lstStyle/>
        <a:p>
          <a:r>
            <a:rPr lang="zh-TW" altLang="en-US" sz="3600" b="1">
              <a:effectLst/>
              <a:latin typeface="微軟正黑體" panose="020B0604030504040204" pitchFamily="34" charset="-120"/>
              <a:ea typeface="微軟正黑體" panose="020B0604030504040204" pitchFamily="34" charset="-120"/>
            </a:rPr>
            <a:t>大學繁星</a:t>
          </a:r>
          <a:endParaRPr lang="zh-TW" altLang="en-US" sz="3600" b="1" dirty="0">
            <a:effectLst/>
            <a:latin typeface="微軟正黑體" panose="020B0604030504040204" pitchFamily="34" charset="-120"/>
            <a:ea typeface="微軟正黑體" panose="020B0604030504040204" pitchFamily="34" charset="-120"/>
          </a:endParaRPr>
        </a:p>
      </dgm:t>
    </dgm:pt>
    <dgm:pt modelId="{63722071-8DB1-4C93-98EF-640A99D1AEB5}" type="parTrans" cxnId="{5E704B03-CBAE-4CF6-8A48-326BB15332E5}">
      <dgm:prSet/>
      <dgm:spPr/>
      <dgm:t>
        <a:bodyPr/>
        <a:lstStyle/>
        <a:p>
          <a:endParaRPr lang="zh-TW" altLang="en-US"/>
        </a:p>
      </dgm:t>
    </dgm:pt>
    <dgm:pt modelId="{D5A2D109-655B-4546-B0DC-14B071929ECF}" type="sibTrans" cxnId="{5E704B03-CBAE-4CF6-8A48-326BB15332E5}">
      <dgm:prSet/>
      <dgm:spPr/>
      <dgm:t>
        <a:bodyPr/>
        <a:lstStyle/>
        <a:p>
          <a:endParaRPr lang="zh-TW" altLang="en-US"/>
        </a:p>
      </dgm:t>
    </dgm:pt>
    <dgm:pt modelId="{51EFFFEA-1203-4691-9648-7970580E1E3A}">
      <dgm:prSet custT="1"/>
      <dgm:spPr/>
      <dgm:t>
        <a:bodyPr/>
        <a:lstStyle/>
        <a:p>
          <a:r>
            <a:rPr lang="zh-TW" altLang="en-US" sz="3600" b="1" dirty="0">
              <a:effectLst/>
              <a:latin typeface="微軟正黑體" panose="020B0604030504040204" pitchFamily="34" charset="-120"/>
              <a:ea typeface="微軟正黑體" panose="020B0604030504040204" pitchFamily="34" charset="-120"/>
            </a:rPr>
            <a:t>大學個人申請</a:t>
          </a:r>
        </a:p>
      </dgm:t>
    </dgm:pt>
    <dgm:pt modelId="{C7A54912-22C2-4969-BEBF-2F3FCF374926}" type="parTrans" cxnId="{5ED851D7-7F85-46F8-9A92-979042AD2B44}">
      <dgm:prSet/>
      <dgm:spPr/>
      <dgm:t>
        <a:bodyPr/>
        <a:lstStyle/>
        <a:p>
          <a:endParaRPr lang="zh-TW" altLang="en-US"/>
        </a:p>
      </dgm:t>
    </dgm:pt>
    <dgm:pt modelId="{1DB1E242-FE9F-4FFE-A512-A1F126BCEEF4}" type="sibTrans" cxnId="{5ED851D7-7F85-46F8-9A92-979042AD2B44}">
      <dgm:prSet/>
      <dgm:spPr/>
      <dgm:t>
        <a:bodyPr/>
        <a:lstStyle/>
        <a:p>
          <a:endParaRPr lang="zh-TW" altLang="en-US"/>
        </a:p>
      </dgm:t>
    </dgm:pt>
    <dgm:pt modelId="{68064D5B-84A6-4C2E-8C14-53430CC7EFEC}">
      <dgm:prSet custT="1"/>
      <dgm:spPr/>
      <dgm:t>
        <a:bodyPr/>
        <a:lstStyle/>
        <a:p>
          <a:r>
            <a:rPr lang="zh-TW" altLang="en-US" sz="3600" b="1" dirty="0">
              <a:effectLst/>
              <a:latin typeface="微軟正黑體" panose="020B0604030504040204" pitchFamily="34" charset="-120"/>
              <a:ea typeface="微軟正黑體" panose="020B0604030504040204" pitchFamily="34" charset="-120"/>
            </a:rPr>
            <a:t>四技申請入學</a:t>
          </a:r>
        </a:p>
      </dgm:t>
    </dgm:pt>
    <dgm:pt modelId="{0D0A59F7-A6D6-4F5E-B3D3-BED9B15B7A90}" type="parTrans" cxnId="{F4BEF631-37CC-4411-8DE1-2B86860D69D8}">
      <dgm:prSet/>
      <dgm:spPr/>
      <dgm:t>
        <a:bodyPr/>
        <a:lstStyle/>
        <a:p>
          <a:endParaRPr lang="zh-TW" altLang="en-US"/>
        </a:p>
      </dgm:t>
    </dgm:pt>
    <dgm:pt modelId="{B90BD7FD-A16C-4208-BF5B-0CD49EBBC7E0}" type="sibTrans" cxnId="{F4BEF631-37CC-4411-8DE1-2B86860D69D8}">
      <dgm:prSet/>
      <dgm:spPr/>
      <dgm:t>
        <a:bodyPr/>
        <a:lstStyle/>
        <a:p>
          <a:endParaRPr lang="zh-TW" altLang="en-US"/>
        </a:p>
      </dgm:t>
    </dgm:pt>
    <dgm:pt modelId="{86791AE2-06F3-4783-B0CE-1CF94142D592}">
      <dgm:prSet custT="1"/>
      <dgm:spPr>
        <a:solidFill>
          <a:schemeClr val="accent6"/>
        </a:solidFill>
      </dgm:spPr>
      <dgm:t>
        <a:bodyPr/>
        <a:lstStyle/>
        <a:p>
          <a:pPr>
            <a:lnSpc>
              <a:spcPct val="100000"/>
            </a:lnSpc>
            <a:spcAft>
              <a:spcPts val="0"/>
            </a:spcAft>
          </a:pPr>
          <a:r>
            <a:rPr lang="zh-TW" altLang="en-US" sz="3600" b="1" dirty="0">
              <a:solidFill>
                <a:schemeClr val="tx1"/>
              </a:solidFill>
              <a:effectLst/>
              <a:latin typeface="Microsoft JhengHei" panose="020B0604030504040204" pitchFamily="34" charset="-120"/>
              <a:ea typeface="Microsoft JhengHei" panose="020B0604030504040204" pitchFamily="34" charset="-120"/>
            </a:rPr>
            <a:t>四技二專統一入學測驗</a:t>
          </a:r>
        </a:p>
      </dgm:t>
    </dgm:pt>
    <dgm:pt modelId="{910B3484-6D39-4ADC-A69A-06D53FF9F2D2}" type="parTrans" cxnId="{CB0459A4-7547-472E-B2DA-3AC7EFC3E6FE}">
      <dgm:prSet/>
      <dgm:spPr/>
      <dgm:t>
        <a:bodyPr/>
        <a:lstStyle/>
        <a:p>
          <a:endParaRPr lang="zh-TW" altLang="en-US"/>
        </a:p>
      </dgm:t>
    </dgm:pt>
    <dgm:pt modelId="{7E5986C0-E8B7-457E-AB4D-A590421EE715}" type="sibTrans" cxnId="{CB0459A4-7547-472E-B2DA-3AC7EFC3E6FE}">
      <dgm:prSet/>
      <dgm:spPr/>
      <dgm:t>
        <a:bodyPr/>
        <a:lstStyle/>
        <a:p>
          <a:endParaRPr lang="zh-TW" altLang="en-US"/>
        </a:p>
      </dgm:t>
    </dgm:pt>
    <dgm:pt modelId="{F80F3C21-6740-49FC-9DD9-5AC94274AD79}">
      <dgm:prSet custT="1"/>
      <dgm:spPr/>
      <dgm:t>
        <a:bodyPr/>
        <a:lstStyle/>
        <a:p>
          <a:r>
            <a:rPr lang="zh-TW" altLang="en-US" sz="3600" b="1" dirty="0">
              <a:effectLst/>
              <a:latin typeface="微軟正黑體" panose="020B0604030504040204" pitchFamily="34" charset="-120"/>
              <a:ea typeface="微軟正黑體" panose="020B0604030504040204" pitchFamily="34" charset="-120"/>
            </a:rPr>
            <a:t>登記分發</a:t>
          </a:r>
        </a:p>
      </dgm:t>
    </dgm:pt>
    <dgm:pt modelId="{BCE020D8-B03B-428A-9267-04E4A4DA319C}" type="parTrans" cxnId="{E156DB5C-1C92-46B0-B3C9-BE2ECCBE4D3C}">
      <dgm:prSet/>
      <dgm:spPr/>
      <dgm:t>
        <a:bodyPr/>
        <a:lstStyle/>
        <a:p>
          <a:endParaRPr lang="zh-TW" altLang="en-US"/>
        </a:p>
      </dgm:t>
    </dgm:pt>
    <dgm:pt modelId="{84678F27-A613-417D-B48A-79E3215C2209}" type="sibTrans" cxnId="{E156DB5C-1C92-46B0-B3C9-BE2ECCBE4D3C}">
      <dgm:prSet/>
      <dgm:spPr/>
      <dgm:t>
        <a:bodyPr/>
        <a:lstStyle/>
        <a:p>
          <a:endParaRPr lang="zh-TW" altLang="en-US"/>
        </a:p>
      </dgm:t>
    </dgm:pt>
    <dgm:pt modelId="{F980E748-AA23-4912-A909-4238B5207B3A}" type="pres">
      <dgm:prSet presAssocID="{9A3430DE-3FAF-4FDF-A10E-3D4BC03F354B}" presName="Name0" presStyleCnt="0">
        <dgm:presLayoutVars>
          <dgm:chPref val="1"/>
          <dgm:dir/>
          <dgm:animOne val="branch"/>
          <dgm:animLvl val="lvl"/>
          <dgm:resizeHandles val="exact"/>
        </dgm:presLayoutVars>
      </dgm:prSet>
      <dgm:spPr/>
      <dgm:t>
        <a:bodyPr/>
        <a:lstStyle/>
        <a:p>
          <a:endParaRPr lang="zh-TW" altLang="en-US"/>
        </a:p>
      </dgm:t>
    </dgm:pt>
    <dgm:pt modelId="{164CBBB8-53BD-4D2E-8114-1FE70F9D165C}" type="pres">
      <dgm:prSet presAssocID="{FCF9619F-D0C0-408C-ABD5-8D52E541C0EC}" presName="root1" presStyleCnt="0"/>
      <dgm:spPr/>
    </dgm:pt>
    <dgm:pt modelId="{25E98E48-2C75-41C9-B1B6-6E11429CBEA0}" type="pres">
      <dgm:prSet presAssocID="{FCF9619F-D0C0-408C-ABD5-8D52E541C0EC}" presName="LevelOneTextNode" presStyleLbl="node0" presStyleIdx="0" presStyleCnt="1" custScaleX="113301" custScaleY="71070" custLinFactNeighborX="-24187" custLinFactNeighborY="-8920">
        <dgm:presLayoutVars>
          <dgm:chPref val="3"/>
        </dgm:presLayoutVars>
      </dgm:prSet>
      <dgm:spPr/>
      <dgm:t>
        <a:bodyPr/>
        <a:lstStyle/>
        <a:p>
          <a:endParaRPr lang="zh-TW" altLang="en-US"/>
        </a:p>
      </dgm:t>
    </dgm:pt>
    <dgm:pt modelId="{F87F14E1-8DBB-4551-8D8C-739ED1B0AF02}" type="pres">
      <dgm:prSet presAssocID="{FCF9619F-D0C0-408C-ABD5-8D52E541C0EC}" presName="level2hierChild" presStyleCnt="0"/>
      <dgm:spPr/>
    </dgm:pt>
    <dgm:pt modelId="{9A1FDC3F-6F2C-43F3-B66C-F7EB06A2F97F}" type="pres">
      <dgm:prSet presAssocID="{254674A6-7B9A-4162-B23B-FB5E09BFC206}" presName="conn2-1" presStyleLbl="parChTrans1D2" presStyleIdx="0" presStyleCnt="3"/>
      <dgm:spPr/>
      <dgm:t>
        <a:bodyPr/>
        <a:lstStyle/>
        <a:p>
          <a:endParaRPr lang="zh-TW" altLang="en-US"/>
        </a:p>
      </dgm:t>
    </dgm:pt>
    <dgm:pt modelId="{9362E3A9-7292-4415-9DE4-63680FED3EEA}" type="pres">
      <dgm:prSet presAssocID="{254674A6-7B9A-4162-B23B-FB5E09BFC206}" presName="connTx" presStyleLbl="parChTrans1D2" presStyleIdx="0" presStyleCnt="3"/>
      <dgm:spPr/>
      <dgm:t>
        <a:bodyPr/>
        <a:lstStyle/>
        <a:p>
          <a:endParaRPr lang="zh-TW" altLang="en-US"/>
        </a:p>
      </dgm:t>
    </dgm:pt>
    <dgm:pt modelId="{F8CD165E-2260-4A9C-BD21-F291CA593741}" type="pres">
      <dgm:prSet presAssocID="{C2FE52D4-1D59-45B7-9B74-58AB46CCDD18}" presName="root2" presStyleCnt="0"/>
      <dgm:spPr/>
    </dgm:pt>
    <dgm:pt modelId="{4EE1E24E-14DF-4758-A1F7-5625B1C4093D}" type="pres">
      <dgm:prSet presAssocID="{C2FE52D4-1D59-45B7-9B74-58AB46CCDD18}" presName="LevelTwoTextNode" presStyleLbl="node2" presStyleIdx="0" presStyleCnt="3" custScaleX="86734" custScaleY="102099" custLinFactNeighborX="3656" custLinFactNeighborY="-32084">
        <dgm:presLayoutVars>
          <dgm:chPref val="3"/>
        </dgm:presLayoutVars>
      </dgm:prSet>
      <dgm:spPr/>
      <dgm:t>
        <a:bodyPr/>
        <a:lstStyle/>
        <a:p>
          <a:endParaRPr lang="zh-TW" altLang="en-US"/>
        </a:p>
      </dgm:t>
    </dgm:pt>
    <dgm:pt modelId="{39155D43-0B0C-4F81-B739-1D1C5E077229}" type="pres">
      <dgm:prSet presAssocID="{C2FE52D4-1D59-45B7-9B74-58AB46CCDD18}" presName="level3hierChild" presStyleCnt="0"/>
      <dgm:spPr/>
    </dgm:pt>
    <dgm:pt modelId="{478A30F5-45DD-4E69-AC38-3FE29E1A3612}" type="pres">
      <dgm:prSet presAssocID="{63722071-8DB1-4C93-98EF-640A99D1AEB5}" presName="conn2-1" presStyleLbl="parChTrans1D3" presStyleIdx="0" presStyleCnt="5"/>
      <dgm:spPr/>
      <dgm:t>
        <a:bodyPr/>
        <a:lstStyle/>
        <a:p>
          <a:endParaRPr lang="zh-TW" altLang="en-US"/>
        </a:p>
      </dgm:t>
    </dgm:pt>
    <dgm:pt modelId="{E7199CCF-233F-4BF6-A748-7AF2BB655515}" type="pres">
      <dgm:prSet presAssocID="{63722071-8DB1-4C93-98EF-640A99D1AEB5}" presName="connTx" presStyleLbl="parChTrans1D3" presStyleIdx="0" presStyleCnt="5"/>
      <dgm:spPr/>
      <dgm:t>
        <a:bodyPr/>
        <a:lstStyle/>
        <a:p>
          <a:endParaRPr lang="zh-TW" altLang="en-US"/>
        </a:p>
      </dgm:t>
    </dgm:pt>
    <dgm:pt modelId="{5899CFAB-2BEF-4E86-9437-303848565096}" type="pres">
      <dgm:prSet presAssocID="{4DD7BFF1-9300-43DE-A145-1E331AF7267E}" presName="root2" presStyleCnt="0"/>
      <dgm:spPr/>
    </dgm:pt>
    <dgm:pt modelId="{B7DFACD2-7E8D-4AE3-9ED0-BCD4092BA0EA}" type="pres">
      <dgm:prSet presAssocID="{4DD7BFF1-9300-43DE-A145-1E331AF7267E}" presName="LevelTwoTextNode" presStyleLbl="node3" presStyleIdx="0" presStyleCnt="5" custScaleX="83022" custScaleY="64083" custLinFactNeighborX="166" custLinFactNeighborY="-2860">
        <dgm:presLayoutVars>
          <dgm:chPref val="3"/>
        </dgm:presLayoutVars>
      </dgm:prSet>
      <dgm:spPr/>
      <dgm:t>
        <a:bodyPr/>
        <a:lstStyle/>
        <a:p>
          <a:endParaRPr lang="zh-TW" altLang="en-US"/>
        </a:p>
      </dgm:t>
    </dgm:pt>
    <dgm:pt modelId="{FF6B608D-4075-49F7-93C0-427BBF0FEE9D}" type="pres">
      <dgm:prSet presAssocID="{4DD7BFF1-9300-43DE-A145-1E331AF7267E}" presName="level3hierChild" presStyleCnt="0"/>
      <dgm:spPr/>
    </dgm:pt>
    <dgm:pt modelId="{EAFF688A-69C6-4B08-8051-93CD02A609AA}" type="pres">
      <dgm:prSet presAssocID="{C7A54912-22C2-4969-BEBF-2F3FCF374926}" presName="conn2-1" presStyleLbl="parChTrans1D3" presStyleIdx="1" presStyleCnt="5"/>
      <dgm:spPr/>
      <dgm:t>
        <a:bodyPr/>
        <a:lstStyle/>
        <a:p>
          <a:endParaRPr lang="zh-TW" altLang="en-US"/>
        </a:p>
      </dgm:t>
    </dgm:pt>
    <dgm:pt modelId="{61BE2B73-5455-4331-8C81-44A3DB2D3E12}" type="pres">
      <dgm:prSet presAssocID="{C7A54912-22C2-4969-BEBF-2F3FCF374926}" presName="connTx" presStyleLbl="parChTrans1D3" presStyleIdx="1" presStyleCnt="5"/>
      <dgm:spPr/>
      <dgm:t>
        <a:bodyPr/>
        <a:lstStyle/>
        <a:p>
          <a:endParaRPr lang="zh-TW" altLang="en-US"/>
        </a:p>
      </dgm:t>
    </dgm:pt>
    <dgm:pt modelId="{3EAC2780-64F3-474D-AE94-3C8337321C4E}" type="pres">
      <dgm:prSet presAssocID="{51EFFFEA-1203-4691-9648-7970580E1E3A}" presName="root2" presStyleCnt="0"/>
      <dgm:spPr/>
    </dgm:pt>
    <dgm:pt modelId="{77E062BD-D205-4387-998E-89D64E1D9A19}" type="pres">
      <dgm:prSet presAssocID="{51EFFFEA-1203-4691-9648-7970580E1E3A}" presName="LevelTwoTextNode" presStyleLbl="node3" presStyleIdx="1" presStyleCnt="5" custScaleX="83022" custScaleY="63370" custLinFactNeighborX="415" custLinFactNeighborY="-6532">
        <dgm:presLayoutVars>
          <dgm:chPref val="3"/>
        </dgm:presLayoutVars>
      </dgm:prSet>
      <dgm:spPr/>
      <dgm:t>
        <a:bodyPr/>
        <a:lstStyle/>
        <a:p>
          <a:endParaRPr lang="zh-TW" altLang="en-US"/>
        </a:p>
      </dgm:t>
    </dgm:pt>
    <dgm:pt modelId="{6BA4FCB4-6D3C-4749-8EF3-6AC784AB8D84}" type="pres">
      <dgm:prSet presAssocID="{51EFFFEA-1203-4691-9648-7970580E1E3A}" presName="level3hierChild" presStyleCnt="0"/>
      <dgm:spPr/>
    </dgm:pt>
    <dgm:pt modelId="{3CE8B645-518C-4B0C-A13D-27FE6E57117F}" type="pres">
      <dgm:prSet presAssocID="{0D0A59F7-A6D6-4F5E-B3D3-BED9B15B7A90}" presName="conn2-1" presStyleLbl="parChTrans1D3" presStyleIdx="2" presStyleCnt="5"/>
      <dgm:spPr/>
      <dgm:t>
        <a:bodyPr/>
        <a:lstStyle/>
        <a:p>
          <a:endParaRPr lang="zh-TW" altLang="en-US"/>
        </a:p>
      </dgm:t>
    </dgm:pt>
    <dgm:pt modelId="{537AF240-7347-4018-B179-D2584F9A2B1A}" type="pres">
      <dgm:prSet presAssocID="{0D0A59F7-A6D6-4F5E-B3D3-BED9B15B7A90}" presName="connTx" presStyleLbl="parChTrans1D3" presStyleIdx="2" presStyleCnt="5"/>
      <dgm:spPr/>
      <dgm:t>
        <a:bodyPr/>
        <a:lstStyle/>
        <a:p>
          <a:endParaRPr lang="zh-TW" altLang="en-US"/>
        </a:p>
      </dgm:t>
    </dgm:pt>
    <dgm:pt modelId="{5071EF12-9F9E-494E-9DE9-778726EA4D56}" type="pres">
      <dgm:prSet presAssocID="{68064D5B-84A6-4C2E-8C14-53430CC7EFEC}" presName="root2" presStyleCnt="0"/>
      <dgm:spPr/>
    </dgm:pt>
    <dgm:pt modelId="{6B989DCE-881E-487D-A179-59AF395529E3}" type="pres">
      <dgm:prSet presAssocID="{68064D5B-84A6-4C2E-8C14-53430CC7EFEC}" presName="LevelTwoTextNode" presStyleLbl="node3" presStyleIdx="2" presStyleCnt="5" custScaleX="83110" custScaleY="61046" custLinFactNeighborX="415" custLinFactNeighborY="-14622">
        <dgm:presLayoutVars>
          <dgm:chPref val="3"/>
        </dgm:presLayoutVars>
      </dgm:prSet>
      <dgm:spPr/>
      <dgm:t>
        <a:bodyPr/>
        <a:lstStyle/>
        <a:p>
          <a:endParaRPr lang="zh-TW" altLang="en-US"/>
        </a:p>
      </dgm:t>
    </dgm:pt>
    <dgm:pt modelId="{6EC1D7C9-1647-45A4-A4B9-3AFF2CEE79C4}" type="pres">
      <dgm:prSet presAssocID="{68064D5B-84A6-4C2E-8C14-53430CC7EFEC}" presName="level3hierChild" presStyleCnt="0"/>
      <dgm:spPr/>
    </dgm:pt>
    <dgm:pt modelId="{1ECBEE4A-5FB5-47A3-BC83-279E5B563D53}" type="pres">
      <dgm:prSet presAssocID="{DD947297-3BCD-490F-BD96-B155856916C4}" presName="conn2-1" presStyleLbl="parChTrans1D2" presStyleIdx="1" presStyleCnt="3"/>
      <dgm:spPr/>
      <dgm:t>
        <a:bodyPr/>
        <a:lstStyle/>
        <a:p>
          <a:endParaRPr lang="zh-TW" altLang="en-US"/>
        </a:p>
      </dgm:t>
    </dgm:pt>
    <dgm:pt modelId="{366B88EE-5052-4748-A9A8-C46A5D63FE8C}" type="pres">
      <dgm:prSet presAssocID="{DD947297-3BCD-490F-BD96-B155856916C4}" presName="connTx" presStyleLbl="parChTrans1D2" presStyleIdx="1" presStyleCnt="3"/>
      <dgm:spPr/>
      <dgm:t>
        <a:bodyPr/>
        <a:lstStyle/>
        <a:p>
          <a:endParaRPr lang="zh-TW" altLang="en-US"/>
        </a:p>
      </dgm:t>
    </dgm:pt>
    <dgm:pt modelId="{B61A38BD-8155-4FEC-AAB3-51A864B9DED0}" type="pres">
      <dgm:prSet presAssocID="{69493D46-9AB1-48E6-93D9-D2F36F0D189C}" presName="root2" presStyleCnt="0"/>
      <dgm:spPr/>
    </dgm:pt>
    <dgm:pt modelId="{45FDA541-32F6-4C33-B618-F84586601B24}" type="pres">
      <dgm:prSet presAssocID="{69493D46-9AB1-48E6-93D9-D2F36F0D189C}" presName="LevelTwoTextNode" presStyleLbl="node2" presStyleIdx="1" presStyleCnt="3" custScaleX="86734" custScaleY="93809" custLinFactNeighborX="3656" custLinFactNeighborY="-81334">
        <dgm:presLayoutVars>
          <dgm:chPref val="3"/>
        </dgm:presLayoutVars>
      </dgm:prSet>
      <dgm:spPr/>
      <dgm:t>
        <a:bodyPr/>
        <a:lstStyle/>
        <a:p>
          <a:endParaRPr lang="zh-TW" altLang="en-US"/>
        </a:p>
      </dgm:t>
    </dgm:pt>
    <dgm:pt modelId="{029F6D50-1C8A-43DF-9838-ECEE7063FF9C}" type="pres">
      <dgm:prSet presAssocID="{69493D46-9AB1-48E6-93D9-D2F36F0D189C}" presName="level3hierChild" presStyleCnt="0"/>
      <dgm:spPr/>
    </dgm:pt>
    <dgm:pt modelId="{CD327FAA-A471-47FC-AB35-8BC8FBDEC0F1}" type="pres">
      <dgm:prSet presAssocID="{93D34F00-9F93-4D7A-9FDA-A68EEC8BA526}" presName="conn2-1" presStyleLbl="parChTrans1D3" presStyleIdx="3" presStyleCnt="5"/>
      <dgm:spPr/>
      <dgm:t>
        <a:bodyPr/>
        <a:lstStyle/>
        <a:p>
          <a:endParaRPr lang="zh-TW" altLang="en-US"/>
        </a:p>
      </dgm:t>
    </dgm:pt>
    <dgm:pt modelId="{35050B5A-1AB0-4663-A8F6-3F316FC1A24A}" type="pres">
      <dgm:prSet presAssocID="{93D34F00-9F93-4D7A-9FDA-A68EEC8BA526}" presName="connTx" presStyleLbl="parChTrans1D3" presStyleIdx="3" presStyleCnt="5"/>
      <dgm:spPr/>
      <dgm:t>
        <a:bodyPr/>
        <a:lstStyle/>
        <a:p>
          <a:endParaRPr lang="zh-TW" altLang="en-US"/>
        </a:p>
      </dgm:t>
    </dgm:pt>
    <dgm:pt modelId="{D931BDA6-872B-42F3-9F01-1D2E18804602}" type="pres">
      <dgm:prSet presAssocID="{BE847CCF-283B-4E20-82FC-826B053AB45F}" presName="root2" presStyleCnt="0"/>
      <dgm:spPr/>
    </dgm:pt>
    <dgm:pt modelId="{26592EF3-838F-4F5E-B2BD-F58A270EBD5F}" type="pres">
      <dgm:prSet presAssocID="{BE847CCF-283B-4E20-82FC-826B053AB45F}" presName="LevelTwoTextNode" presStyleLbl="node3" presStyleIdx="3" presStyleCnt="5" custScaleX="83288" custScaleY="58043" custLinFactNeighborX="415" custLinFactNeighborY="-21933">
        <dgm:presLayoutVars>
          <dgm:chPref val="3"/>
        </dgm:presLayoutVars>
      </dgm:prSet>
      <dgm:spPr/>
      <dgm:t>
        <a:bodyPr/>
        <a:lstStyle/>
        <a:p>
          <a:endParaRPr lang="zh-TW" altLang="en-US"/>
        </a:p>
      </dgm:t>
    </dgm:pt>
    <dgm:pt modelId="{B7D25AB5-2F96-4EB4-9908-5399C2214F4C}" type="pres">
      <dgm:prSet presAssocID="{BE847CCF-283B-4E20-82FC-826B053AB45F}" presName="level3hierChild" presStyleCnt="0"/>
      <dgm:spPr/>
    </dgm:pt>
    <dgm:pt modelId="{46359185-52B5-4786-8860-5B2CC13D0CB7}" type="pres">
      <dgm:prSet presAssocID="{910B3484-6D39-4ADC-A69A-06D53FF9F2D2}" presName="conn2-1" presStyleLbl="parChTrans1D2" presStyleIdx="2" presStyleCnt="3"/>
      <dgm:spPr/>
      <dgm:t>
        <a:bodyPr/>
        <a:lstStyle/>
        <a:p>
          <a:endParaRPr lang="zh-TW" altLang="en-US"/>
        </a:p>
      </dgm:t>
    </dgm:pt>
    <dgm:pt modelId="{86E8180D-64B2-458F-9A0D-C2423D352920}" type="pres">
      <dgm:prSet presAssocID="{910B3484-6D39-4ADC-A69A-06D53FF9F2D2}" presName="connTx" presStyleLbl="parChTrans1D2" presStyleIdx="2" presStyleCnt="3"/>
      <dgm:spPr/>
      <dgm:t>
        <a:bodyPr/>
        <a:lstStyle/>
        <a:p>
          <a:endParaRPr lang="zh-TW" altLang="en-US"/>
        </a:p>
      </dgm:t>
    </dgm:pt>
    <dgm:pt modelId="{AB5B0ABD-E9FA-4572-8E27-B52B30B1C6AB}" type="pres">
      <dgm:prSet presAssocID="{86791AE2-06F3-4783-B0CE-1CF94142D592}" presName="root2" presStyleCnt="0"/>
      <dgm:spPr/>
    </dgm:pt>
    <dgm:pt modelId="{8FCA9F13-E4B0-48B0-A6ED-D3B5332FF771}" type="pres">
      <dgm:prSet presAssocID="{86791AE2-06F3-4783-B0CE-1CF94142D592}" presName="LevelTwoTextNode" presStyleLbl="node2" presStyleIdx="2" presStyleCnt="3" custScaleX="88211" custScaleY="80779" custLinFactNeighborX="2918" custLinFactNeighborY="-33483">
        <dgm:presLayoutVars>
          <dgm:chPref val="3"/>
        </dgm:presLayoutVars>
      </dgm:prSet>
      <dgm:spPr/>
      <dgm:t>
        <a:bodyPr/>
        <a:lstStyle/>
        <a:p>
          <a:endParaRPr lang="zh-TW" altLang="en-US"/>
        </a:p>
      </dgm:t>
    </dgm:pt>
    <dgm:pt modelId="{D68EE543-669D-4A7C-B189-8BC7E31BD8B1}" type="pres">
      <dgm:prSet presAssocID="{86791AE2-06F3-4783-B0CE-1CF94142D592}" presName="level3hierChild" presStyleCnt="0"/>
      <dgm:spPr/>
    </dgm:pt>
    <dgm:pt modelId="{4158FF51-452F-4EFA-BB04-5926178579A1}" type="pres">
      <dgm:prSet presAssocID="{BCE020D8-B03B-428A-9267-04E4A4DA319C}" presName="conn2-1" presStyleLbl="parChTrans1D3" presStyleIdx="4" presStyleCnt="5"/>
      <dgm:spPr/>
      <dgm:t>
        <a:bodyPr/>
        <a:lstStyle/>
        <a:p>
          <a:endParaRPr lang="zh-TW" altLang="en-US"/>
        </a:p>
      </dgm:t>
    </dgm:pt>
    <dgm:pt modelId="{9482AFAC-AFBB-4CE4-8208-48419BD41A37}" type="pres">
      <dgm:prSet presAssocID="{BCE020D8-B03B-428A-9267-04E4A4DA319C}" presName="connTx" presStyleLbl="parChTrans1D3" presStyleIdx="4" presStyleCnt="5"/>
      <dgm:spPr/>
      <dgm:t>
        <a:bodyPr/>
        <a:lstStyle/>
        <a:p>
          <a:endParaRPr lang="zh-TW" altLang="en-US"/>
        </a:p>
      </dgm:t>
    </dgm:pt>
    <dgm:pt modelId="{A2EE2002-D11E-429C-8063-D8E13C188F69}" type="pres">
      <dgm:prSet presAssocID="{F80F3C21-6740-49FC-9DD9-5AC94274AD79}" presName="root2" presStyleCnt="0"/>
      <dgm:spPr/>
    </dgm:pt>
    <dgm:pt modelId="{DD19F4B7-FFF1-477A-993C-1CF47FBCC180}" type="pres">
      <dgm:prSet presAssocID="{F80F3C21-6740-49FC-9DD9-5AC94274AD79}" presName="LevelTwoTextNode" presStyleLbl="node3" presStyleIdx="4" presStyleCnt="5" custScaleX="83466" custScaleY="64849" custLinFactNeighborX="-1010" custLinFactNeighborY="-33283">
        <dgm:presLayoutVars>
          <dgm:chPref val="3"/>
        </dgm:presLayoutVars>
      </dgm:prSet>
      <dgm:spPr/>
      <dgm:t>
        <a:bodyPr/>
        <a:lstStyle/>
        <a:p>
          <a:endParaRPr lang="zh-TW" altLang="en-US"/>
        </a:p>
      </dgm:t>
    </dgm:pt>
    <dgm:pt modelId="{9B29657C-6412-4536-B401-73A85664FC45}" type="pres">
      <dgm:prSet presAssocID="{F80F3C21-6740-49FC-9DD9-5AC94274AD79}" presName="level3hierChild" presStyleCnt="0"/>
      <dgm:spPr/>
    </dgm:pt>
  </dgm:ptLst>
  <dgm:cxnLst>
    <dgm:cxn modelId="{84160F7A-AF51-421E-A803-29DBD8118F74}" type="presOf" srcId="{4DD7BFF1-9300-43DE-A145-1E331AF7267E}" destId="{B7DFACD2-7E8D-4AE3-9ED0-BCD4092BA0EA}" srcOrd="0" destOrd="0" presId="urn:microsoft.com/office/officeart/2008/layout/HorizontalMultiLevelHierarchy"/>
    <dgm:cxn modelId="{B97A790F-1139-4438-904F-8D286DEEEB69}" type="presOf" srcId="{C7A54912-22C2-4969-BEBF-2F3FCF374926}" destId="{61BE2B73-5455-4331-8C81-44A3DB2D3E12}" srcOrd="1" destOrd="0" presId="urn:microsoft.com/office/officeart/2008/layout/HorizontalMultiLevelHierarchy"/>
    <dgm:cxn modelId="{DF085147-784C-40F2-B15F-AEC27D9E4940}" type="presOf" srcId="{86791AE2-06F3-4783-B0CE-1CF94142D592}" destId="{8FCA9F13-E4B0-48B0-A6ED-D3B5332FF771}" srcOrd="0" destOrd="0" presId="urn:microsoft.com/office/officeart/2008/layout/HorizontalMultiLevelHierarchy"/>
    <dgm:cxn modelId="{EFCA39EE-4967-4A92-9D72-82393B9ED94A}" srcId="{FCF9619F-D0C0-408C-ABD5-8D52E541C0EC}" destId="{C2FE52D4-1D59-45B7-9B74-58AB46CCDD18}" srcOrd="0" destOrd="0" parTransId="{254674A6-7B9A-4162-B23B-FB5E09BFC206}" sibTransId="{953B766B-04E8-465F-88F7-54F4B98BFA81}"/>
    <dgm:cxn modelId="{FA5FEBC5-DFE7-49F5-ABDE-F9AF7D099B47}" type="presOf" srcId="{0D0A59F7-A6D6-4F5E-B3D3-BED9B15B7A90}" destId="{3CE8B645-518C-4B0C-A13D-27FE6E57117F}" srcOrd="0" destOrd="0" presId="urn:microsoft.com/office/officeart/2008/layout/HorizontalMultiLevelHierarchy"/>
    <dgm:cxn modelId="{B5C29CE2-98A2-4E1A-B1C5-5C6B6900CB4F}" type="presOf" srcId="{BCE020D8-B03B-428A-9267-04E4A4DA319C}" destId="{9482AFAC-AFBB-4CE4-8208-48419BD41A37}" srcOrd="1" destOrd="0" presId="urn:microsoft.com/office/officeart/2008/layout/HorizontalMultiLevelHierarchy"/>
    <dgm:cxn modelId="{E156DB5C-1C92-46B0-B3C9-BE2ECCBE4D3C}" srcId="{86791AE2-06F3-4783-B0CE-1CF94142D592}" destId="{F80F3C21-6740-49FC-9DD9-5AC94274AD79}" srcOrd="0" destOrd="0" parTransId="{BCE020D8-B03B-428A-9267-04E4A4DA319C}" sibTransId="{84678F27-A613-417D-B48A-79E3215C2209}"/>
    <dgm:cxn modelId="{160BFF4B-D2FE-4AE0-BD15-756C837AC239}" type="presOf" srcId="{63722071-8DB1-4C93-98EF-640A99D1AEB5}" destId="{478A30F5-45DD-4E69-AC38-3FE29E1A3612}" srcOrd="0" destOrd="0" presId="urn:microsoft.com/office/officeart/2008/layout/HorizontalMultiLevelHierarchy"/>
    <dgm:cxn modelId="{48D342E9-983F-4E8B-8E84-0E26E64F1A6B}" type="presOf" srcId="{910B3484-6D39-4ADC-A69A-06D53FF9F2D2}" destId="{86E8180D-64B2-458F-9A0D-C2423D352920}" srcOrd="1" destOrd="0" presId="urn:microsoft.com/office/officeart/2008/layout/HorizontalMultiLevelHierarchy"/>
    <dgm:cxn modelId="{007AF484-4C28-4113-BBF0-48B62F1153A0}" type="presOf" srcId="{254674A6-7B9A-4162-B23B-FB5E09BFC206}" destId="{9362E3A9-7292-4415-9DE4-63680FED3EEA}" srcOrd="1" destOrd="0" presId="urn:microsoft.com/office/officeart/2008/layout/HorizontalMultiLevelHierarchy"/>
    <dgm:cxn modelId="{9F28053A-FB35-46AF-8A0A-20D6F31DC660}" type="presOf" srcId="{BE847CCF-283B-4E20-82FC-826B053AB45F}" destId="{26592EF3-838F-4F5E-B2BD-F58A270EBD5F}" srcOrd="0" destOrd="0" presId="urn:microsoft.com/office/officeart/2008/layout/HorizontalMultiLevelHierarchy"/>
    <dgm:cxn modelId="{CA066F55-DD44-4610-9F59-FD278DBDF461}" type="presOf" srcId="{9A3430DE-3FAF-4FDF-A10E-3D4BC03F354B}" destId="{F980E748-AA23-4912-A909-4238B5207B3A}" srcOrd="0" destOrd="0" presId="urn:microsoft.com/office/officeart/2008/layout/HorizontalMultiLevelHierarchy"/>
    <dgm:cxn modelId="{5959CA83-2065-4B74-B5F1-6060EF674EC3}" type="presOf" srcId="{BCE020D8-B03B-428A-9267-04E4A4DA319C}" destId="{4158FF51-452F-4EFA-BB04-5926178579A1}" srcOrd="0" destOrd="0" presId="urn:microsoft.com/office/officeart/2008/layout/HorizontalMultiLevelHierarchy"/>
    <dgm:cxn modelId="{DFE04339-7930-466D-93CA-0A805B07B2EF}" type="presOf" srcId="{C7A54912-22C2-4969-BEBF-2F3FCF374926}" destId="{EAFF688A-69C6-4B08-8051-93CD02A609AA}" srcOrd="0" destOrd="0" presId="urn:microsoft.com/office/officeart/2008/layout/HorizontalMultiLevelHierarchy"/>
    <dgm:cxn modelId="{4865E62E-5BC2-4FAA-8E51-3594783871AB}" type="presOf" srcId="{910B3484-6D39-4ADC-A69A-06D53FF9F2D2}" destId="{46359185-52B5-4786-8860-5B2CC13D0CB7}" srcOrd="0" destOrd="0" presId="urn:microsoft.com/office/officeart/2008/layout/HorizontalMultiLevelHierarchy"/>
    <dgm:cxn modelId="{5ED851D7-7F85-46F8-9A92-979042AD2B44}" srcId="{C2FE52D4-1D59-45B7-9B74-58AB46CCDD18}" destId="{51EFFFEA-1203-4691-9648-7970580E1E3A}" srcOrd="1" destOrd="0" parTransId="{C7A54912-22C2-4969-BEBF-2F3FCF374926}" sibTransId="{1DB1E242-FE9F-4FFE-A512-A1F126BCEEF4}"/>
    <dgm:cxn modelId="{E733E9EE-1C61-4848-B1BB-2AD2625BE0F4}" srcId="{9A3430DE-3FAF-4FDF-A10E-3D4BC03F354B}" destId="{FCF9619F-D0C0-408C-ABD5-8D52E541C0EC}" srcOrd="0" destOrd="0" parTransId="{CD219780-73A5-4C66-82C8-7C5AD45703B3}" sibTransId="{6F3DDF8E-5C89-4A31-AD8D-C5FA72F1F14D}"/>
    <dgm:cxn modelId="{EC2B17A0-C0C5-4400-AD66-5E4C077C859A}" type="presOf" srcId="{254674A6-7B9A-4162-B23B-FB5E09BFC206}" destId="{9A1FDC3F-6F2C-43F3-B66C-F7EB06A2F97F}" srcOrd="0" destOrd="0" presId="urn:microsoft.com/office/officeart/2008/layout/HorizontalMultiLevelHierarchy"/>
    <dgm:cxn modelId="{63253CF2-E3E0-44B6-8FCB-D12603C6CF23}" type="presOf" srcId="{63722071-8DB1-4C93-98EF-640A99D1AEB5}" destId="{E7199CCF-233F-4BF6-A748-7AF2BB655515}" srcOrd="1" destOrd="0" presId="urn:microsoft.com/office/officeart/2008/layout/HorizontalMultiLevelHierarchy"/>
    <dgm:cxn modelId="{5E704B03-CBAE-4CF6-8A48-326BB15332E5}" srcId="{C2FE52D4-1D59-45B7-9B74-58AB46CCDD18}" destId="{4DD7BFF1-9300-43DE-A145-1E331AF7267E}" srcOrd="0" destOrd="0" parTransId="{63722071-8DB1-4C93-98EF-640A99D1AEB5}" sibTransId="{D5A2D109-655B-4546-B0DC-14B071929ECF}"/>
    <dgm:cxn modelId="{F4F212A6-A2FD-41A0-B330-4DFCE6A73A30}" type="presOf" srcId="{93D34F00-9F93-4D7A-9FDA-A68EEC8BA526}" destId="{CD327FAA-A471-47FC-AB35-8BC8FBDEC0F1}" srcOrd="0" destOrd="0" presId="urn:microsoft.com/office/officeart/2008/layout/HorizontalMultiLevelHierarchy"/>
    <dgm:cxn modelId="{2B5E0016-9FCF-44C4-91D1-E869BEB309AE}" type="presOf" srcId="{68064D5B-84A6-4C2E-8C14-53430CC7EFEC}" destId="{6B989DCE-881E-487D-A179-59AF395529E3}" srcOrd="0" destOrd="0" presId="urn:microsoft.com/office/officeart/2008/layout/HorizontalMultiLevelHierarchy"/>
    <dgm:cxn modelId="{BBC1D80B-DA7A-422D-B3ED-8B5F14DEFC84}" type="presOf" srcId="{F80F3C21-6740-49FC-9DD9-5AC94274AD79}" destId="{DD19F4B7-FFF1-477A-993C-1CF47FBCC180}" srcOrd="0" destOrd="0" presId="urn:microsoft.com/office/officeart/2008/layout/HorizontalMultiLevelHierarchy"/>
    <dgm:cxn modelId="{F4BEF631-37CC-4411-8DE1-2B86860D69D8}" srcId="{C2FE52D4-1D59-45B7-9B74-58AB46CCDD18}" destId="{68064D5B-84A6-4C2E-8C14-53430CC7EFEC}" srcOrd="2" destOrd="0" parTransId="{0D0A59F7-A6D6-4F5E-B3D3-BED9B15B7A90}" sibTransId="{B90BD7FD-A16C-4208-BF5B-0CD49EBBC7E0}"/>
    <dgm:cxn modelId="{7AB2C4E3-D7FE-4E53-AD4B-77C7C6F4BCE5}" type="presOf" srcId="{0D0A59F7-A6D6-4F5E-B3D3-BED9B15B7A90}" destId="{537AF240-7347-4018-B179-D2584F9A2B1A}" srcOrd="1" destOrd="0" presId="urn:microsoft.com/office/officeart/2008/layout/HorizontalMultiLevelHierarchy"/>
    <dgm:cxn modelId="{5EFA7D39-41D0-4680-A77B-2F99C69E1CB8}" type="presOf" srcId="{93D34F00-9F93-4D7A-9FDA-A68EEC8BA526}" destId="{35050B5A-1AB0-4663-A8F6-3F316FC1A24A}" srcOrd="1" destOrd="0" presId="urn:microsoft.com/office/officeart/2008/layout/HorizontalMultiLevelHierarchy"/>
    <dgm:cxn modelId="{427552B1-A81F-4B82-A6F5-7AD23DDEC429}" type="presOf" srcId="{69493D46-9AB1-48E6-93D9-D2F36F0D189C}" destId="{45FDA541-32F6-4C33-B618-F84586601B24}" srcOrd="0" destOrd="0" presId="urn:microsoft.com/office/officeart/2008/layout/HorizontalMultiLevelHierarchy"/>
    <dgm:cxn modelId="{F09C5856-0BC2-4012-98DC-DB60ABCCAD0F}" srcId="{FCF9619F-D0C0-408C-ABD5-8D52E541C0EC}" destId="{69493D46-9AB1-48E6-93D9-D2F36F0D189C}" srcOrd="1" destOrd="0" parTransId="{DD947297-3BCD-490F-BD96-B155856916C4}" sibTransId="{25A2C8A5-92B7-45CD-A7BC-68CFC54A2CB2}"/>
    <dgm:cxn modelId="{7F073DF4-12AF-44F1-8571-6399C6E3D5D7}" type="presOf" srcId="{FCF9619F-D0C0-408C-ABD5-8D52E541C0EC}" destId="{25E98E48-2C75-41C9-B1B6-6E11429CBEA0}" srcOrd="0" destOrd="0" presId="urn:microsoft.com/office/officeart/2008/layout/HorizontalMultiLevelHierarchy"/>
    <dgm:cxn modelId="{FF8BAA4E-C337-4158-961D-50BF35D56AB9}" srcId="{69493D46-9AB1-48E6-93D9-D2F36F0D189C}" destId="{BE847CCF-283B-4E20-82FC-826B053AB45F}" srcOrd="0" destOrd="0" parTransId="{93D34F00-9F93-4D7A-9FDA-A68EEC8BA526}" sibTransId="{AA00B1D5-2E9F-45EA-AEC6-8D8323CEC970}"/>
    <dgm:cxn modelId="{CB0459A4-7547-472E-B2DA-3AC7EFC3E6FE}" srcId="{FCF9619F-D0C0-408C-ABD5-8D52E541C0EC}" destId="{86791AE2-06F3-4783-B0CE-1CF94142D592}" srcOrd="2" destOrd="0" parTransId="{910B3484-6D39-4ADC-A69A-06D53FF9F2D2}" sibTransId="{7E5986C0-E8B7-457E-AB4D-A590421EE715}"/>
    <dgm:cxn modelId="{1FFF27CD-354D-41A6-AC25-47205D064ACA}" type="presOf" srcId="{DD947297-3BCD-490F-BD96-B155856916C4}" destId="{366B88EE-5052-4748-A9A8-C46A5D63FE8C}" srcOrd="1" destOrd="0" presId="urn:microsoft.com/office/officeart/2008/layout/HorizontalMultiLevelHierarchy"/>
    <dgm:cxn modelId="{564D94D9-2AF1-4E2B-B5BA-F2C80DA7A1B9}" type="presOf" srcId="{DD947297-3BCD-490F-BD96-B155856916C4}" destId="{1ECBEE4A-5FB5-47A3-BC83-279E5B563D53}" srcOrd="0" destOrd="0" presId="urn:microsoft.com/office/officeart/2008/layout/HorizontalMultiLevelHierarchy"/>
    <dgm:cxn modelId="{7813D125-84C9-4306-BDB4-69F4B46F7508}" type="presOf" srcId="{51EFFFEA-1203-4691-9648-7970580E1E3A}" destId="{77E062BD-D205-4387-998E-89D64E1D9A19}" srcOrd="0" destOrd="0" presId="urn:microsoft.com/office/officeart/2008/layout/HorizontalMultiLevelHierarchy"/>
    <dgm:cxn modelId="{3C6D479D-5E10-45F6-8466-A153FB37F419}" type="presOf" srcId="{C2FE52D4-1D59-45B7-9B74-58AB46CCDD18}" destId="{4EE1E24E-14DF-4758-A1F7-5625B1C4093D}" srcOrd="0" destOrd="0" presId="urn:microsoft.com/office/officeart/2008/layout/HorizontalMultiLevelHierarchy"/>
    <dgm:cxn modelId="{D3D6C5D4-527D-4E25-80FB-C4398F5749FB}" type="presParOf" srcId="{F980E748-AA23-4912-A909-4238B5207B3A}" destId="{164CBBB8-53BD-4D2E-8114-1FE70F9D165C}" srcOrd="0" destOrd="0" presId="urn:microsoft.com/office/officeart/2008/layout/HorizontalMultiLevelHierarchy"/>
    <dgm:cxn modelId="{EEF66A1A-F6D4-4961-97B6-362921FFD24E}" type="presParOf" srcId="{164CBBB8-53BD-4D2E-8114-1FE70F9D165C}" destId="{25E98E48-2C75-41C9-B1B6-6E11429CBEA0}" srcOrd="0" destOrd="0" presId="urn:microsoft.com/office/officeart/2008/layout/HorizontalMultiLevelHierarchy"/>
    <dgm:cxn modelId="{1618058C-43E4-492C-B106-6CB61BF62D90}" type="presParOf" srcId="{164CBBB8-53BD-4D2E-8114-1FE70F9D165C}" destId="{F87F14E1-8DBB-4551-8D8C-739ED1B0AF02}" srcOrd="1" destOrd="0" presId="urn:microsoft.com/office/officeart/2008/layout/HorizontalMultiLevelHierarchy"/>
    <dgm:cxn modelId="{BB797CF6-20A6-4A1C-9001-AD5C8ED63744}" type="presParOf" srcId="{F87F14E1-8DBB-4551-8D8C-739ED1B0AF02}" destId="{9A1FDC3F-6F2C-43F3-B66C-F7EB06A2F97F}" srcOrd="0" destOrd="0" presId="urn:microsoft.com/office/officeart/2008/layout/HorizontalMultiLevelHierarchy"/>
    <dgm:cxn modelId="{AF1A76C2-1D86-4FBA-B7B5-ED405767B1CB}" type="presParOf" srcId="{9A1FDC3F-6F2C-43F3-B66C-F7EB06A2F97F}" destId="{9362E3A9-7292-4415-9DE4-63680FED3EEA}" srcOrd="0" destOrd="0" presId="urn:microsoft.com/office/officeart/2008/layout/HorizontalMultiLevelHierarchy"/>
    <dgm:cxn modelId="{F2BF101E-86F1-4437-A841-7AF91AEA8D86}" type="presParOf" srcId="{F87F14E1-8DBB-4551-8D8C-739ED1B0AF02}" destId="{F8CD165E-2260-4A9C-BD21-F291CA593741}" srcOrd="1" destOrd="0" presId="urn:microsoft.com/office/officeart/2008/layout/HorizontalMultiLevelHierarchy"/>
    <dgm:cxn modelId="{DDD058B8-98AF-44A9-97DC-AA0868AAAD47}" type="presParOf" srcId="{F8CD165E-2260-4A9C-BD21-F291CA593741}" destId="{4EE1E24E-14DF-4758-A1F7-5625B1C4093D}" srcOrd="0" destOrd="0" presId="urn:microsoft.com/office/officeart/2008/layout/HorizontalMultiLevelHierarchy"/>
    <dgm:cxn modelId="{9B4AEAAD-B119-4110-9F05-D5256B34DA5B}" type="presParOf" srcId="{F8CD165E-2260-4A9C-BD21-F291CA593741}" destId="{39155D43-0B0C-4F81-B739-1D1C5E077229}" srcOrd="1" destOrd="0" presId="urn:microsoft.com/office/officeart/2008/layout/HorizontalMultiLevelHierarchy"/>
    <dgm:cxn modelId="{9C1AE122-F526-48CE-B12A-B1AB9AC6A1EE}" type="presParOf" srcId="{39155D43-0B0C-4F81-B739-1D1C5E077229}" destId="{478A30F5-45DD-4E69-AC38-3FE29E1A3612}" srcOrd="0" destOrd="0" presId="urn:microsoft.com/office/officeart/2008/layout/HorizontalMultiLevelHierarchy"/>
    <dgm:cxn modelId="{44F6F945-5197-4C5B-BAE1-04E5FFB7E01E}" type="presParOf" srcId="{478A30F5-45DD-4E69-AC38-3FE29E1A3612}" destId="{E7199CCF-233F-4BF6-A748-7AF2BB655515}" srcOrd="0" destOrd="0" presId="urn:microsoft.com/office/officeart/2008/layout/HorizontalMultiLevelHierarchy"/>
    <dgm:cxn modelId="{A8259151-3EF2-49EC-A83D-E9812BA9D999}" type="presParOf" srcId="{39155D43-0B0C-4F81-B739-1D1C5E077229}" destId="{5899CFAB-2BEF-4E86-9437-303848565096}" srcOrd="1" destOrd="0" presId="urn:microsoft.com/office/officeart/2008/layout/HorizontalMultiLevelHierarchy"/>
    <dgm:cxn modelId="{3A83EBF4-A581-4783-8466-EF2BDB059B33}" type="presParOf" srcId="{5899CFAB-2BEF-4E86-9437-303848565096}" destId="{B7DFACD2-7E8D-4AE3-9ED0-BCD4092BA0EA}" srcOrd="0" destOrd="0" presId="urn:microsoft.com/office/officeart/2008/layout/HorizontalMultiLevelHierarchy"/>
    <dgm:cxn modelId="{196607A2-994A-4498-A837-04FB1B55034A}" type="presParOf" srcId="{5899CFAB-2BEF-4E86-9437-303848565096}" destId="{FF6B608D-4075-49F7-93C0-427BBF0FEE9D}" srcOrd="1" destOrd="0" presId="urn:microsoft.com/office/officeart/2008/layout/HorizontalMultiLevelHierarchy"/>
    <dgm:cxn modelId="{E23D58ED-5D25-4596-B737-C4A053053E2C}" type="presParOf" srcId="{39155D43-0B0C-4F81-B739-1D1C5E077229}" destId="{EAFF688A-69C6-4B08-8051-93CD02A609AA}" srcOrd="2" destOrd="0" presId="urn:microsoft.com/office/officeart/2008/layout/HorizontalMultiLevelHierarchy"/>
    <dgm:cxn modelId="{8F1791C7-97FB-41F7-AC45-BD255C6151B4}" type="presParOf" srcId="{EAFF688A-69C6-4B08-8051-93CD02A609AA}" destId="{61BE2B73-5455-4331-8C81-44A3DB2D3E12}" srcOrd="0" destOrd="0" presId="urn:microsoft.com/office/officeart/2008/layout/HorizontalMultiLevelHierarchy"/>
    <dgm:cxn modelId="{7A6E3057-254E-41E5-89B7-04F3E0D09011}" type="presParOf" srcId="{39155D43-0B0C-4F81-B739-1D1C5E077229}" destId="{3EAC2780-64F3-474D-AE94-3C8337321C4E}" srcOrd="3" destOrd="0" presId="urn:microsoft.com/office/officeart/2008/layout/HorizontalMultiLevelHierarchy"/>
    <dgm:cxn modelId="{1EF1AC5C-1C29-44D2-BFA8-0461FA3C3980}" type="presParOf" srcId="{3EAC2780-64F3-474D-AE94-3C8337321C4E}" destId="{77E062BD-D205-4387-998E-89D64E1D9A19}" srcOrd="0" destOrd="0" presId="urn:microsoft.com/office/officeart/2008/layout/HorizontalMultiLevelHierarchy"/>
    <dgm:cxn modelId="{E067CE60-2EA1-46FD-A92E-E34A04C3C32C}" type="presParOf" srcId="{3EAC2780-64F3-474D-AE94-3C8337321C4E}" destId="{6BA4FCB4-6D3C-4749-8EF3-6AC784AB8D84}" srcOrd="1" destOrd="0" presId="urn:microsoft.com/office/officeart/2008/layout/HorizontalMultiLevelHierarchy"/>
    <dgm:cxn modelId="{5DB4B383-6739-47E1-AB36-7E04452EE076}" type="presParOf" srcId="{39155D43-0B0C-4F81-B739-1D1C5E077229}" destId="{3CE8B645-518C-4B0C-A13D-27FE6E57117F}" srcOrd="4" destOrd="0" presId="urn:microsoft.com/office/officeart/2008/layout/HorizontalMultiLevelHierarchy"/>
    <dgm:cxn modelId="{BE32C0E6-8E03-4875-9BFD-9C06CA9B9CF5}" type="presParOf" srcId="{3CE8B645-518C-4B0C-A13D-27FE6E57117F}" destId="{537AF240-7347-4018-B179-D2584F9A2B1A}" srcOrd="0" destOrd="0" presId="urn:microsoft.com/office/officeart/2008/layout/HorizontalMultiLevelHierarchy"/>
    <dgm:cxn modelId="{7165A17D-496F-4D9B-9BA7-2C2A8D082527}" type="presParOf" srcId="{39155D43-0B0C-4F81-B739-1D1C5E077229}" destId="{5071EF12-9F9E-494E-9DE9-778726EA4D56}" srcOrd="5" destOrd="0" presId="urn:microsoft.com/office/officeart/2008/layout/HorizontalMultiLevelHierarchy"/>
    <dgm:cxn modelId="{0A165A21-647F-4881-9160-6463F2B7622A}" type="presParOf" srcId="{5071EF12-9F9E-494E-9DE9-778726EA4D56}" destId="{6B989DCE-881E-487D-A179-59AF395529E3}" srcOrd="0" destOrd="0" presId="urn:microsoft.com/office/officeart/2008/layout/HorizontalMultiLevelHierarchy"/>
    <dgm:cxn modelId="{D9DD1B42-A6D5-4B8B-A6C7-CC76819A7D8C}" type="presParOf" srcId="{5071EF12-9F9E-494E-9DE9-778726EA4D56}" destId="{6EC1D7C9-1647-45A4-A4B9-3AFF2CEE79C4}" srcOrd="1" destOrd="0" presId="urn:microsoft.com/office/officeart/2008/layout/HorizontalMultiLevelHierarchy"/>
    <dgm:cxn modelId="{D96285F7-2226-415C-A5F0-7653D4145712}" type="presParOf" srcId="{F87F14E1-8DBB-4551-8D8C-739ED1B0AF02}" destId="{1ECBEE4A-5FB5-47A3-BC83-279E5B563D53}" srcOrd="2" destOrd="0" presId="urn:microsoft.com/office/officeart/2008/layout/HorizontalMultiLevelHierarchy"/>
    <dgm:cxn modelId="{C6BF2B3A-81BD-4ABB-A4A7-8DB13D716B64}" type="presParOf" srcId="{1ECBEE4A-5FB5-47A3-BC83-279E5B563D53}" destId="{366B88EE-5052-4748-A9A8-C46A5D63FE8C}" srcOrd="0" destOrd="0" presId="urn:microsoft.com/office/officeart/2008/layout/HorizontalMultiLevelHierarchy"/>
    <dgm:cxn modelId="{D5E6ED95-35E7-4C51-ADA3-096B291961E1}" type="presParOf" srcId="{F87F14E1-8DBB-4551-8D8C-739ED1B0AF02}" destId="{B61A38BD-8155-4FEC-AAB3-51A864B9DED0}" srcOrd="3" destOrd="0" presId="urn:microsoft.com/office/officeart/2008/layout/HorizontalMultiLevelHierarchy"/>
    <dgm:cxn modelId="{67551ECE-505F-45FB-8867-B167A97B442F}" type="presParOf" srcId="{B61A38BD-8155-4FEC-AAB3-51A864B9DED0}" destId="{45FDA541-32F6-4C33-B618-F84586601B24}" srcOrd="0" destOrd="0" presId="urn:microsoft.com/office/officeart/2008/layout/HorizontalMultiLevelHierarchy"/>
    <dgm:cxn modelId="{4444AB07-DDEA-4D71-B2BF-A86A8866A5D6}" type="presParOf" srcId="{B61A38BD-8155-4FEC-AAB3-51A864B9DED0}" destId="{029F6D50-1C8A-43DF-9838-ECEE7063FF9C}" srcOrd="1" destOrd="0" presId="urn:microsoft.com/office/officeart/2008/layout/HorizontalMultiLevelHierarchy"/>
    <dgm:cxn modelId="{519D0E16-FA0C-46CD-BEF6-BE9D782A729A}" type="presParOf" srcId="{029F6D50-1C8A-43DF-9838-ECEE7063FF9C}" destId="{CD327FAA-A471-47FC-AB35-8BC8FBDEC0F1}" srcOrd="0" destOrd="0" presId="urn:microsoft.com/office/officeart/2008/layout/HorizontalMultiLevelHierarchy"/>
    <dgm:cxn modelId="{339CABD4-428C-4D23-93E5-43E4594953B9}" type="presParOf" srcId="{CD327FAA-A471-47FC-AB35-8BC8FBDEC0F1}" destId="{35050B5A-1AB0-4663-A8F6-3F316FC1A24A}" srcOrd="0" destOrd="0" presId="urn:microsoft.com/office/officeart/2008/layout/HorizontalMultiLevelHierarchy"/>
    <dgm:cxn modelId="{FE9F31B6-75C8-4DA8-B270-4E7591D57777}" type="presParOf" srcId="{029F6D50-1C8A-43DF-9838-ECEE7063FF9C}" destId="{D931BDA6-872B-42F3-9F01-1D2E18804602}" srcOrd="1" destOrd="0" presId="urn:microsoft.com/office/officeart/2008/layout/HorizontalMultiLevelHierarchy"/>
    <dgm:cxn modelId="{23DD770F-FDB1-4CC5-87A3-0AE088AF6C62}" type="presParOf" srcId="{D931BDA6-872B-42F3-9F01-1D2E18804602}" destId="{26592EF3-838F-4F5E-B2BD-F58A270EBD5F}" srcOrd="0" destOrd="0" presId="urn:microsoft.com/office/officeart/2008/layout/HorizontalMultiLevelHierarchy"/>
    <dgm:cxn modelId="{610174A0-F2AB-40BF-935C-7480284363BC}" type="presParOf" srcId="{D931BDA6-872B-42F3-9F01-1D2E18804602}" destId="{B7D25AB5-2F96-4EB4-9908-5399C2214F4C}" srcOrd="1" destOrd="0" presId="urn:microsoft.com/office/officeart/2008/layout/HorizontalMultiLevelHierarchy"/>
    <dgm:cxn modelId="{C2124D80-1DDB-4312-8EAD-843D38C89E7F}" type="presParOf" srcId="{F87F14E1-8DBB-4551-8D8C-739ED1B0AF02}" destId="{46359185-52B5-4786-8860-5B2CC13D0CB7}" srcOrd="4" destOrd="0" presId="urn:microsoft.com/office/officeart/2008/layout/HorizontalMultiLevelHierarchy"/>
    <dgm:cxn modelId="{CEB64048-A1F2-49ED-8C3D-BDBA2002D2F1}" type="presParOf" srcId="{46359185-52B5-4786-8860-5B2CC13D0CB7}" destId="{86E8180D-64B2-458F-9A0D-C2423D352920}" srcOrd="0" destOrd="0" presId="urn:microsoft.com/office/officeart/2008/layout/HorizontalMultiLevelHierarchy"/>
    <dgm:cxn modelId="{02908FE0-EC66-437A-8689-24762A190A95}" type="presParOf" srcId="{F87F14E1-8DBB-4551-8D8C-739ED1B0AF02}" destId="{AB5B0ABD-E9FA-4572-8E27-B52B30B1C6AB}" srcOrd="5" destOrd="0" presId="urn:microsoft.com/office/officeart/2008/layout/HorizontalMultiLevelHierarchy"/>
    <dgm:cxn modelId="{9F69FF02-3962-4A26-8AAF-CF546170FAF1}" type="presParOf" srcId="{AB5B0ABD-E9FA-4572-8E27-B52B30B1C6AB}" destId="{8FCA9F13-E4B0-48B0-A6ED-D3B5332FF771}" srcOrd="0" destOrd="0" presId="urn:microsoft.com/office/officeart/2008/layout/HorizontalMultiLevelHierarchy"/>
    <dgm:cxn modelId="{EB58AEBF-311B-4D1C-9E7D-BE342A16FEC0}" type="presParOf" srcId="{AB5B0ABD-E9FA-4572-8E27-B52B30B1C6AB}" destId="{D68EE543-669D-4A7C-B189-8BC7E31BD8B1}" srcOrd="1" destOrd="0" presId="urn:microsoft.com/office/officeart/2008/layout/HorizontalMultiLevelHierarchy"/>
    <dgm:cxn modelId="{1AD3F7E6-5399-46D8-BE64-923F18EBD553}" type="presParOf" srcId="{D68EE543-669D-4A7C-B189-8BC7E31BD8B1}" destId="{4158FF51-452F-4EFA-BB04-5926178579A1}" srcOrd="0" destOrd="0" presId="urn:microsoft.com/office/officeart/2008/layout/HorizontalMultiLevelHierarchy"/>
    <dgm:cxn modelId="{17EAC38D-6023-4077-ACB5-601035FC2ADC}" type="presParOf" srcId="{4158FF51-452F-4EFA-BB04-5926178579A1}" destId="{9482AFAC-AFBB-4CE4-8208-48419BD41A37}" srcOrd="0" destOrd="0" presId="urn:microsoft.com/office/officeart/2008/layout/HorizontalMultiLevelHierarchy"/>
    <dgm:cxn modelId="{9E3D9137-E199-41A1-8185-9826848E7743}" type="presParOf" srcId="{D68EE543-669D-4A7C-B189-8BC7E31BD8B1}" destId="{A2EE2002-D11E-429C-8063-D8E13C188F69}" srcOrd="1" destOrd="0" presId="urn:microsoft.com/office/officeart/2008/layout/HorizontalMultiLevelHierarchy"/>
    <dgm:cxn modelId="{E68C8B12-1174-4CDD-97B0-118C2F24DCE4}" type="presParOf" srcId="{A2EE2002-D11E-429C-8063-D8E13C188F69}" destId="{DD19F4B7-FFF1-477A-993C-1CF47FBCC180}" srcOrd="0" destOrd="0" presId="urn:microsoft.com/office/officeart/2008/layout/HorizontalMultiLevelHierarchy"/>
    <dgm:cxn modelId="{1E80D0B0-EAF1-455A-98D2-5B35E64428BF}" type="presParOf" srcId="{A2EE2002-D11E-429C-8063-D8E13C188F69}" destId="{9B29657C-6412-4536-B401-73A85664FC4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8C5E82-76C5-4AF1-95B7-1155D1E94AC4}"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zh-TW" altLang="en-US"/>
        </a:p>
      </dgm:t>
    </dgm:pt>
    <dgm:pt modelId="{543C61AD-6113-454C-B79A-26D2135A36D2}">
      <dgm:prSet phldrT="[文字]" custT="1"/>
      <dgm:spPr/>
      <dgm:t>
        <a:bodyPr/>
        <a:lstStyle/>
        <a:p>
          <a:pPr algn="l">
            <a:lnSpc>
              <a:spcPct val="100000"/>
            </a:lnSpc>
          </a:pPr>
          <a:r>
            <a:rPr lang="zh-TW" altLang="en-US" sz="4400" b="1" dirty="0" smtClean="0">
              <a:solidFill>
                <a:schemeClr val="bg1"/>
              </a:solidFill>
            </a:rPr>
            <a:t>第一至第七類學群分發錄取生，無論放棄與否，一律不得報名「申請入學」及參加「科技校院日間部四年制申請入學」第一階段篩選。</a:t>
          </a:r>
          <a:endParaRPr lang="zh-TW" altLang="en-US" sz="4400" b="1" dirty="0">
            <a:solidFill>
              <a:schemeClr val="bg1"/>
            </a:solidFill>
          </a:endParaRPr>
        </a:p>
      </dgm:t>
    </dgm:pt>
    <dgm:pt modelId="{CECFDC3F-A260-4AEA-B00D-1EF07F201DFC}" type="parTrans" cxnId="{958CC3DD-FF02-41AC-A6F6-295004E5D083}">
      <dgm:prSet/>
      <dgm:spPr/>
      <dgm:t>
        <a:bodyPr/>
        <a:lstStyle/>
        <a:p>
          <a:endParaRPr lang="zh-TW" altLang="en-US"/>
        </a:p>
      </dgm:t>
    </dgm:pt>
    <dgm:pt modelId="{FF1E8B2B-3FBE-49AE-B8FC-7CE95A893F82}" type="sibTrans" cxnId="{958CC3DD-FF02-41AC-A6F6-295004E5D083}">
      <dgm:prSet/>
      <dgm:spPr/>
      <dgm:t>
        <a:bodyPr/>
        <a:lstStyle/>
        <a:p>
          <a:endParaRPr lang="zh-TW" altLang="en-US"/>
        </a:p>
      </dgm:t>
    </dgm:pt>
    <dgm:pt modelId="{7FA83A61-1603-449B-AAEC-F98BCD9BF56D}">
      <dgm:prSet phldrT="[文字]" custT="1"/>
      <dgm:spPr/>
      <dgm:t>
        <a:bodyPr/>
        <a:lstStyle/>
        <a:p>
          <a:pPr algn="just">
            <a:lnSpc>
              <a:spcPct val="100000"/>
            </a:lnSpc>
          </a:pPr>
          <a:r>
            <a:rPr lang="zh-TW" altLang="en-US" sz="4400" b="1" dirty="0" smtClean="0">
              <a:solidFill>
                <a:schemeClr val="bg1"/>
              </a:solidFill>
              <a:latin typeface="+mn-ea"/>
              <a:ea typeface="+mn-ea"/>
            </a:rPr>
            <a:t>放棄入學資格需依規定期限辦理，否則一律不得參加「大學考試入學分發招生」及「四技二專各聯合登記分發入學招生」。</a:t>
          </a:r>
          <a:endParaRPr lang="zh-TW" altLang="en-US" sz="4400" dirty="0">
            <a:solidFill>
              <a:schemeClr val="bg1"/>
            </a:solidFill>
            <a:latin typeface="+mn-ea"/>
            <a:ea typeface="+mn-ea"/>
          </a:endParaRPr>
        </a:p>
      </dgm:t>
    </dgm:pt>
    <dgm:pt modelId="{06C4D4EA-2A4A-4A5D-AB22-4589398A12C2}" type="parTrans" cxnId="{C9E5AA5C-F831-4BBA-B487-79447C5B3F18}">
      <dgm:prSet/>
      <dgm:spPr/>
      <dgm:t>
        <a:bodyPr/>
        <a:lstStyle/>
        <a:p>
          <a:endParaRPr lang="zh-TW" altLang="en-US"/>
        </a:p>
      </dgm:t>
    </dgm:pt>
    <dgm:pt modelId="{B0A8AA19-40AF-4FD1-BD08-F911AFB91831}" type="sibTrans" cxnId="{C9E5AA5C-F831-4BBA-B487-79447C5B3F18}">
      <dgm:prSet/>
      <dgm:spPr/>
      <dgm:t>
        <a:bodyPr/>
        <a:lstStyle/>
        <a:p>
          <a:endParaRPr lang="zh-TW" altLang="en-US"/>
        </a:p>
      </dgm:t>
    </dgm:pt>
    <dgm:pt modelId="{E9F42C1F-AB09-493D-A71A-59AAE827E96C}">
      <dgm:prSet phldrT="[文字]" custT="1"/>
      <dgm:spPr/>
      <dgm:t>
        <a:bodyPr/>
        <a:lstStyle/>
        <a:p>
          <a:pPr algn="l"/>
          <a:r>
            <a:rPr lang="zh-TW" altLang="en-US" sz="4400" b="1" dirty="0" smtClean="0">
              <a:solidFill>
                <a:schemeClr val="bg1"/>
              </a:solidFill>
              <a:latin typeface="+mn-ea"/>
              <a:ea typeface="+mn-ea"/>
            </a:rPr>
            <a:t>入學後可否轉系，由各大學自訂。</a:t>
          </a:r>
          <a:endParaRPr lang="zh-TW" altLang="en-US" sz="4400" dirty="0">
            <a:solidFill>
              <a:schemeClr val="bg1"/>
            </a:solidFill>
            <a:latin typeface="+mn-ea"/>
            <a:ea typeface="+mn-ea"/>
          </a:endParaRPr>
        </a:p>
      </dgm:t>
    </dgm:pt>
    <dgm:pt modelId="{77F9EDBF-FA27-48FA-8BA4-1B421A4EF7BD}" type="parTrans" cxnId="{9F12BC40-5B6B-46B5-B6EF-0656913DA6BC}">
      <dgm:prSet/>
      <dgm:spPr/>
      <dgm:t>
        <a:bodyPr/>
        <a:lstStyle/>
        <a:p>
          <a:endParaRPr lang="zh-TW" altLang="en-US"/>
        </a:p>
      </dgm:t>
    </dgm:pt>
    <dgm:pt modelId="{4C878361-1443-4F52-9613-DD221F00B6AD}" type="sibTrans" cxnId="{9F12BC40-5B6B-46B5-B6EF-0656913DA6BC}">
      <dgm:prSet/>
      <dgm:spPr/>
      <dgm:t>
        <a:bodyPr/>
        <a:lstStyle/>
        <a:p>
          <a:endParaRPr lang="zh-TW" altLang="en-US"/>
        </a:p>
      </dgm:t>
    </dgm:pt>
    <dgm:pt modelId="{4F15206B-02D3-4416-A443-75AB99B66972}" type="pres">
      <dgm:prSet presAssocID="{F78C5E82-76C5-4AF1-95B7-1155D1E94AC4}" presName="linearFlow" presStyleCnt="0">
        <dgm:presLayoutVars>
          <dgm:dir/>
          <dgm:resizeHandles val="exact"/>
        </dgm:presLayoutVars>
      </dgm:prSet>
      <dgm:spPr/>
      <dgm:t>
        <a:bodyPr/>
        <a:lstStyle/>
        <a:p>
          <a:endParaRPr lang="zh-TW" altLang="en-US"/>
        </a:p>
      </dgm:t>
    </dgm:pt>
    <dgm:pt modelId="{C13FFF2F-524F-4C00-ADDA-91D877900D6E}" type="pres">
      <dgm:prSet presAssocID="{543C61AD-6113-454C-B79A-26D2135A36D2}" presName="composite" presStyleCnt="0"/>
      <dgm:spPr/>
    </dgm:pt>
    <dgm:pt modelId="{BB9476A4-5F88-46E8-8DEF-B76E8973B4ED}" type="pres">
      <dgm:prSet presAssocID="{543C61AD-6113-454C-B79A-26D2135A36D2}" presName="imgShp" presStyleLbl="fgImgPlace1" presStyleIdx="0" presStyleCnt="3" custLinFactNeighborX="-89189"/>
      <dgm:spPr/>
    </dgm:pt>
    <dgm:pt modelId="{402AF7C9-0189-4F0E-A1FA-264505B459F6}" type="pres">
      <dgm:prSet presAssocID="{543C61AD-6113-454C-B79A-26D2135A36D2}" presName="txShp" presStyleLbl="node1" presStyleIdx="0" presStyleCnt="3" custScaleX="135104" custLinFactNeighborX="2871" custLinFactNeighborY="-149">
        <dgm:presLayoutVars>
          <dgm:bulletEnabled val="1"/>
        </dgm:presLayoutVars>
      </dgm:prSet>
      <dgm:spPr/>
      <dgm:t>
        <a:bodyPr/>
        <a:lstStyle/>
        <a:p>
          <a:endParaRPr lang="zh-TW" altLang="en-US"/>
        </a:p>
      </dgm:t>
    </dgm:pt>
    <dgm:pt modelId="{5C47A921-C03D-4E24-BA37-F6DFBBCE211E}" type="pres">
      <dgm:prSet presAssocID="{FF1E8B2B-3FBE-49AE-B8FC-7CE95A893F82}" presName="spacing" presStyleCnt="0"/>
      <dgm:spPr/>
    </dgm:pt>
    <dgm:pt modelId="{814BC8EB-E480-4564-90A5-82BAD464271F}" type="pres">
      <dgm:prSet presAssocID="{7FA83A61-1603-449B-AAEC-F98BCD9BF56D}" presName="composite" presStyleCnt="0"/>
      <dgm:spPr/>
    </dgm:pt>
    <dgm:pt modelId="{03ACAB3C-45CB-4F4C-B587-748DF30D5EE7}" type="pres">
      <dgm:prSet presAssocID="{7FA83A61-1603-449B-AAEC-F98BCD9BF56D}" presName="imgShp" presStyleLbl="fgImgPlace1" presStyleIdx="1" presStyleCnt="3" custLinFactNeighborX="-89189"/>
      <dgm:spPr/>
    </dgm:pt>
    <dgm:pt modelId="{27FFAF3B-1297-43DC-B811-0FEA0D4B52B3}" type="pres">
      <dgm:prSet presAssocID="{7FA83A61-1603-449B-AAEC-F98BCD9BF56D}" presName="txShp" presStyleLbl="node1" presStyleIdx="1" presStyleCnt="3" custScaleX="135107" custLinFactNeighborX="2872" custLinFactNeighborY="-1750">
        <dgm:presLayoutVars>
          <dgm:bulletEnabled val="1"/>
        </dgm:presLayoutVars>
      </dgm:prSet>
      <dgm:spPr/>
      <dgm:t>
        <a:bodyPr/>
        <a:lstStyle/>
        <a:p>
          <a:endParaRPr lang="zh-TW" altLang="en-US"/>
        </a:p>
      </dgm:t>
    </dgm:pt>
    <dgm:pt modelId="{E5E84BB6-7D19-4F3D-9D13-C7FAF2C56E69}" type="pres">
      <dgm:prSet presAssocID="{B0A8AA19-40AF-4FD1-BD08-F911AFB91831}" presName="spacing" presStyleCnt="0"/>
      <dgm:spPr/>
    </dgm:pt>
    <dgm:pt modelId="{DFA19E86-2024-4D6F-A680-FED368855D6E}" type="pres">
      <dgm:prSet presAssocID="{E9F42C1F-AB09-493D-A71A-59AAE827E96C}" presName="composite" presStyleCnt="0"/>
      <dgm:spPr/>
    </dgm:pt>
    <dgm:pt modelId="{9B98E5D8-774D-4514-A13A-639B333A6803}" type="pres">
      <dgm:prSet presAssocID="{E9F42C1F-AB09-493D-A71A-59AAE827E96C}" presName="imgShp" presStyleLbl="fgImgPlace1" presStyleIdx="2" presStyleCnt="3" custLinFactNeighborX="-89189"/>
      <dgm:spPr/>
    </dgm:pt>
    <dgm:pt modelId="{5920576F-C449-4613-9B09-E11B7FF6C5D7}" type="pres">
      <dgm:prSet presAssocID="{E9F42C1F-AB09-493D-A71A-59AAE827E96C}" presName="txShp" presStyleLbl="node1" presStyleIdx="2" presStyleCnt="3" custScaleX="135107" custLinFactNeighborX="3529" custLinFactNeighborY="-2902">
        <dgm:presLayoutVars>
          <dgm:bulletEnabled val="1"/>
        </dgm:presLayoutVars>
      </dgm:prSet>
      <dgm:spPr/>
      <dgm:t>
        <a:bodyPr/>
        <a:lstStyle/>
        <a:p>
          <a:endParaRPr lang="zh-TW" altLang="en-US"/>
        </a:p>
      </dgm:t>
    </dgm:pt>
  </dgm:ptLst>
  <dgm:cxnLst>
    <dgm:cxn modelId="{FFF33C48-5F99-47F1-90EC-A41440CC422A}" type="presOf" srcId="{7FA83A61-1603-449B-AAEC-F98BCD9BF56D}" destId="{27FFAF3B-1297-43DC-B811-0FEA0D4B52B3}" srcOrd="0" destOrd="0" presId="urn:microsoft.com/office/officeart/2005/8/layout/vList3"/>
    <dgm:cxn modelId="{C9E5AA5C-F831-4BBA-B487-79447C5B3F18}" srcId="{F78C5E82-76C5-4AF1-95B7-1155D1E94AC4}" destId="{7FA83A61-1603-449B-AAEC-F98BCD9BF56D}" srcOrd="1" destOrd="0" parTransId="{06C4D4EA-2A4A-4A5D-AB22-4589398A12C2}" sibTransId="{B0A8AA19-40AF-4FD1-BD08-F911AFB91831}"/>
    <dgm:cxn modelId="{78925BDF-A060-4150-B87D-8028C4379F78}" type="presOf" srcId="{543C61AD-6113-454C-B79A-26D2135A36D2}" destId="{402AF7C9-0189-4F0E-A1FA-264505B459F6}" srcOrd="0" destOrd="0" presId="urn:microsoft.com/office/officeart/2005/8/layout/vList3"/>
    <dgm:cxn modelId="{958CC3DD-FF02-41AC-A6F6-295004E5D083}" srcId="{F78C5E82-76C5-4AF1-95B7-1155D1E94AC4}" destId="{543C61AD-6113-454C-B79A-26D2135A36D2}" srcOrd="0" destOrd="0" parTransId="{CECFDC3F-A260-4AEA-B00D-1EF07F201DFC}" sibTransId="{FF1E8B2B-3FBE-49AE-B8FC-7CE95A893F82}"/>
    <dgm:cxn modelId="{151B8105-9E81-45BC-8186-B2E799A599D7}" type="presOf" srcId="{F78C5E82-76C5-4AF1-95B7-1155D1E94AC4}" destId="{4F15206B-02D3-4416-A443-75AB99B66972}" srcOrd="0" destOrd="0" presId="urn:microsoft.com/office/officeart/2005/8/layout/vList3"/>
    <dgm:cxn modelId="{9F12BC40-5B6B-46B5-B6EF-0656913DA6BC}" srcId="{F78C5E82-76C5-4AF1-95B7-1155D1E94AC4}" destId="{E9F42C1F-AB09-493D-A71A-59AAE827E96C}" srcOrd="2" destOrd="0" parTransId="{77F9EDBF-FA27-48FA-8BA4-1B421A4EF7BD}" sibTransId="{4C878361-1443-4F52-9613-DD221F00B6AD}"/>
    <dgm:cxn modelId="{E95A8787-A1C2-4F0E-9B2B-85245AAB0600}" type="presOf" srcId="{E9F42C1F-AB09-493D-A71A-59AAE827E96C}" destId="{5920576F-C449-4613-9B09-E11B7FF6C5D7}" srcOrd="0" destOrd="0" presId="urn:microsoft.com/office/officeart/2005/8/layout/vList3"/>
    <dgm:cxn modelId="{FB29BACA-FC60-483E-8FA3-6EAAE9ED8F4F}" type="presParOf" srcId="{4F15206B-02D3-4416-A443-75AB99B66972}" destId="{C13FFF2F-524F-4C00-ADDA-91D877900D6E}" srcOrd="0" destOrd="0" presId="urn:microsoft.com/office/officeart/2005/8/layout/vList3"/>
    <dgm:cxn modelId="{E89231C2-C8CE-4249-922C-7320FAF28233}" type="presParOf" srcId="{C13FFF2F-524F-4C00-ADDA-91D877900D6E}" destId="{BB9476A4-5F88-46E8-8DEF-B76E8973B4ED}" srcOrd="0" destOrd="0" presId="urn:microsoft.com/office/officeart/2005/8/layout/vList3"/>
    <dgm:cxn modelId="{119D7993-A352-4FC0-A056-7A423674763A}" type="presParOf" srcId="{C13FFF2F-524F-4C00-ADDA-91D877900D6E}" destId="{402AF7C9-0189-4F0E-A1FA-264505B459F6}" srcOrd="1" destOrd="0" presId="urn:microsoft.com/office/officeart/2005/8/layout/vList3"/>
    <dgm:cxn modelId="{23DFF334-D2FE-45F6-8F73-10EB2E06F392}" type="presParOf" srcId="{4F15206B-02D3-4416-A443-75AB99B66972}" destId="{5C47A921-C03D-4E24-BA37-F6DFBBCE211E}" srcOrd="1" destOrd="0" presId="urn:microsoft.com/office/officeart/2005/8/layout/vList3"/>
    <dgm:cxn modelId="{C1C38602-7D60-40D1-903F-A8AFA816E0C0}" type="presParOf" srcId="{4F15206B-02D3-4416-A443-75AB99B66972}" destId="{814BC8EB-E480-4564-90A5-82BAD464271F}" srcOrd="2" destOrd="0" presId="urn:microsoft.com/office/officeart/2005/8/layout/vList3"/>
    <dgm:cxn modelId="{A6B8AE54-622E-4E31-9C92-28F4345E56D9}" type="presParOf" srcId="{814BC8EB-E480-4564-90A5-82BAD464271F}" destId="{03ACAB3C-45CB-4F4C-B587-748DF30D5EE7}" srcOrd="0" destOrd="0" presId="urn:microsoft.com/office/officeart/2005/8/layout/vList3"/>
    <dgm:cxn modelId="{2352104E-7741-4E2E-869E-28C90257369A}" type="presParOf" srcId="{814BC8EB-E480-4564-90A5-82BAD464271F}" destId="{27FFAF3B-1297-43DC-B811-0FEA0D4B52B3}" srcOrd="1" destOrd="0" presId="urn:microsoft.com/office/officeart/2005/8/layout/vList3"/>
    <dgm:cxn modelId="{8874DE3D-0138-455F-BF85-35161E7FDA30}" type="presParOf" srcId="{4F15206B-02D3-4416-A443-75AB99B66972}" destId="{E5E84BB6-7D19-4F3D-9D13-C7FAF2C56E69}" srcOrd="3" destOrd="0" presId="urn:microsoft.com/office/officeart/2005/8/layout/vList3"/>
    <dgm:cxn modelId="{E445C564-F4BE-45C0-9B7A-3177BF29289E}" type="presParOf" srcId="{4F15206B-02D3-4416-A443-75AB99B66972}" destId="{DFA19E86-2024-4D6F-A680-FED368855D6E}" srcOrd="4" destOrd="0" presId="urn:microsoft.com/office/officeart/2005/8/layout/vList3"/>
    <dgm:cxn modelId="{AE1BDCC1-E0A4-460E-9702-3284CC3DD648}" type="presParOf" srcId="{DFA19E86-2024-4D6F-A680-FED368855D6E}" destId="{9B98E5D8-774D-4514-A13A-639B333A6803}" srcOrd="0" destOrd="0" presId="urn:microsoft.com/office/officeart/2005/8/layout/vList3"/>
    <dgm:cxn modelId="{2C672F36-947B-49FE-AAB2-FB474A94E2D2}" type="presParOf" srcId="{DFA19E86-2024-4D6F-A680-FED368855D6E}" destId="{5920576F-C449-4613-9B09-E11B7FF6C5D7}"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050C8-EDDB-EE42-8ED4-84C429227479}">
      <dsp:nvSpPr>
        <dsp:cNvPr id="0" name=""/>
        <dsp:cNvSpPr/>
      </dsp:nvSpPr>
      <dsp:spPr>
        <a:xfrm>
          <a:off x="3886803" y="1966569"/>
          <a:ext cx="1892270" cy="900548"/>
        </a:xfrm>
        <a:custGeom>
          <a:avLst/>
          <a:gdLst/>
          <a:ahLst/>
          <a:cxnLst/>
          <a:rect l="0" t="0" r="0" b="0"/>
          <a:pathLst>
            <a:path>
              <a:moveTo>
                <a:pt x="0" y="0"/>
              </a:moveTo>
              <a:lnTo>
                <a:pt x="0" y="613697"/>
              </a:lnTo>
              <a:lnTo>
                <a:pt x="1892270" y="613697"/>
              </a:lnTo>
              <a:lnTo>
                <a:pt x="1892270" y="9005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FB5854-0145-C34C-BE80-E0F811EDE249}">
      <dsp:nvSpPr>
        <dsp:cNvPr id="0" name=""/>
        <dsp:cNvSpPr/>
      </dsp:nvSpPr>
      <dsp:spPr>
        <a:xfrm>
          <a:off x="1994533" y="1966569"/>
          <a:ext cx="1892270" cy="900548"/>
        </a:xfrm>
        <a:custGeom>
          <a:avLst/>
          <a:gdLst/>
          <a:ahLst/>
          <a:cxnLst/>
          <a:rect l="0" t="0" r="0" b="0"/>
          <a:pathLst>
            <a:path>
              <a:moveTo>
                <a:pt x="1892270" y="0"/>
              </a:moveTo>
              <a:lnTo>
                <a:pt x="1892270" y="613697"/>
              </a:lnTo>
              <a:lnTo>
                <a:pt x="0" y="613697"/>
              </a:lnTo>
              <a:lnTo>
                <a:pt x="0" y="9005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46E5AC-752A-5444-A449-3FA94A25A9F0}">
      <dsp:nvSpPr>
        <dsp:cNvPr id="0" name=""/>
        <dsp:cNvSpPr/>
      </dsp:nvSpPr>
      <dsp:spPr>
        <a:xfrm>
          <a:off x="2338582" y="328"/>
          <a:ext cx="3096441" cy="1966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97E10-CBAE-E04E-BE80-A0BAC91CDD06}">
      <dsp:nvSpPr>
        <dsp:cNvPr id="0" name=""/>
        <dsp:cNvSpPr/>
      </dsp:nvSpPr>
      <dsp:spPr>
        <a:xfrm>
          <a:off x="2682631" y="327175"/>
          <a:ext cx="3096441" cy="19662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zh-TW" altLang="en-US" sz="4100" kern="1200" dirty="0"/>
            <a:t>大學招生委員會聯合會</a:t>
          </a:r>
        </a:p>
      </dsp:txBody>
      <dsp:txXfrm>
        <a:off x="2740220" y="384764"/>
        <a:ext cx="2981263" cy="1851062"/>
      </dsp:txXfrm>
    </dsp:sp>
    <dsp:sp modelId="{1D5496D9-AB64-3542-BEF3-13A758C8282E}">
      <dsp:nvSpPr>
        <dsp:cNvPr id="0" name=""/>
        <dsp:cNvSpPr/>
      </dsp:nvSpPr>
      <dsp:spPr>
        <a:xfrm>
          <a:off x="446312" y="2867117"/>
          <a:ext cx="3096441" cy="1966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9363E-259B-BD4E-9E06-F7307DA45C64}">
      <dsp:nvSpPr>
        <dsp:cNvPr id="0" name=""/>
        <dsp:cNvSpPr/>
      </dsp:nvSpPr>
      <dsp:spPr>
        <a:xfrm>
          <a:off x="790361" y="3193964"/>
          <a:ext cx="3096441" cy="19662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zh-TW" altLang="en-US" sz="4100" kern="1200" dirty="0"/>
            <a:t>考試入學分發委員會</a:t>
          </a:r>
        </a:p>
      </dsp:txBody>
      <dsp:txXfrm>
        <a:off x="847950" y="3251553"/>
        <a:ext cx="2981263" cy="1851062"/>
      </dsp:txXfrm>
    </dsp:sp>
    <dsp:sp modelId="{A8082409-B782-F740-AE12-5AAA38E107DE}">
      <dsp:nvSpPr>
        <dsp:cNvPr id="0" name=""/>
        <dsp:cNvSpPr/>
      </dsp:nvSpPr>
      <dsp:spPr>
        <a:xfrm>
          <a:off x="4230852" y="2867117"/>
          <a:ext cx="3096441" cy="1966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30F90-F086-F248-BB8E-AB9357E10ECB}">
      <dsp:nvSpPr>
        <dsp:cNvPr id="0" name=""/>
        <dsp:cNvSpPr/>
      </dsp:nvSpPr>
      <dsp:spPr>
        <a:xfrm>
          <a:off x="4574901" y="3193964"/>
          <a:ext cx="3096441" cy="19662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zh-TW" altLang="en-US" sz="4100" kern="1200" dirty="0"/>
            <a:t>甄選入學委員會</a:t>
          </a:r>
        </a:p>
      </dsp:txBody>
      <dsp:txXfrm>
        <a:off x="4632490" y="3251553"/>
        <a:ext cx="2981263" cy="1851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FEA47-1E3D-F640-9D63-2F0FF8BAEE28}">
      <dsp:nvSpPr>
        <dsp:cNvPr id="0" name=""/>
        <dsp:cNvSpPr/>
      </dsp:nvSpPr>
      <dsp:spPr>
        <a:xfrm>
          <a:off x="-377039" y="-358187"/>
          <a:ext cx="3393358" cy="21547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E370FD-8DA7-3E43-A587-722E1CAAC817}">
      <dsp:nvSpPr>
        <dsp:cNvPr id="0" name=""/>
        <dsp:cNvSpPr/>
      </dsp:nvSpPr>
      <dsp:spPr>
        <a:xfrm>
          <a:off x="0" y="0"/>
          <a:ext cx="3393358" cy="21547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b="0" i="0" kern="1200" dirty="0">
              <a:latin typeface="微軟正黑體" panose="020B0604030504040204" pitchFamily="34" charset="-120"/>
              <a:ea typeface="微軟正黑體" panose="020B0604030504040204" pitchFamily="34" charset="-120"/>
            </a:rPr>
            <a:t>財團法人大學入學考試中心基金會</a:t>
          </a:r>
          <a:endParaRPr lang="zh-TW" altLang="en-US" sz="3000" kern="1200" dirty="0">
            <a:latin typeface="微軟正黑體" panose="020B0604030504040204" pitchFamily="34" charset="-120"/>
            <a:ea typeface="微軟正黑體" panose="020B0604030504040204" pitchFamily="34" charset="-120"/>
          </a:endParaRPr>
        </a:p>
      </dsp:txBody>
      <dsp:txXfrm>
        <a:off x="63111" y="63111"/>
        <a:ext cx="3267136" cy="2028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45E3C-258A-B846-821A-F611FF5B1302}">
      <dsp:nvSpPr>
        <dsp:cNvPr id="0" name=""/>
        <dsp:cNvSpPr/>
      </dsp:nvSpPr>
      <dsp:spPr>
        <a:xfrm>
          <a:off x="762575" y="170"/>
          <a:ext cx="2297504" cy="97038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489EC-23A7-6340-83BE-2A199946B9BF}">
      <dsp:nvSpPr>
        <dsp:cNvPr id="0" name=""/>
        <dsp:cNvSpPr/>
      </dsp:nvSpPr>
      <dsp:spPr>
        <a:xfrm>
          <a:off x="932371" y="161476"/>
          <a:ext cx="2297504" cy="970384"/>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t>各校招生委員會</a:t>
          </a:r>
        </a:p>
      </dsp:txBody>
      <dsp:txXfrm>
        <a:off x="960793" y="189898"/>
        <a:ext cx="2240660" cy="913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6ECF7-739C-3C49-B76D-AD245A39E907}">
      <dsp:nvSpPr>
        <dsp:cNvPr id="0" name=""/>
        <dsp:cNvSpPr/>
      </dsp:nvSpPr>
      <dsp:spPr>
        <a:xfrm>
          <a:off x="424786" y="1674"/>
          <a:ext cx="2652446" cy="1684303"/>
        </a:xfrm>
        <a:prstGeom prst="roundRect">
          <a:avLst>
            <a:gd name="adj" fmla="val 10000"/>
          </a:avLst>
        </a:prstGeom>
        <a:solidFill>
          <a:srgbClr val="76A1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8C1C6-BDFB-BA48-91FF-FAF922573A0A}">
      <dsp:nvSpPr>
        <dsp:cNvPr id="0" name=""/>
        <dsp:cNvSpPr/>
      </dsp:nvSpPr>
      <dsp:spPr>
        <a:xfrm>
          <a:off x="719502" y="281654"/>
          <a:ext cx="2652446" cy="1684303"/>
        </a:xfrm>
        <a:prstGeom prst="roundRect">
          <a:avLst>
            <a:gd name="adj" fmla="val 10000"/>
          </a:avLst>
        </a:prstGeom>
        <a:solidFill>
          <a:schemeClr val="lt1">
            <a:alpha val="90000"/>
            <a:hueOff val="0"/>
            <a:satOff val="0"/>
            <a:lumOff val="0"/>
            <a:alphaOff val="0"/>
          </a:schemeClr>
        </a:solidFill>
        <a:ln w="25400" cap="flat" cmpd="sng" algn="ctr">
          <a:solidFill>
            <a:srgbClr val="76A11A"/>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a:t>技專校院招生委員會聯合會</a:t>
          </a:r>
        </a:p>
      </dsp:txBody>
      <dsp:txXfrm>
        <a:off x="768834" y="330986"/>
        <a:ext cx="2553782" cy="1585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8FF51-452F-4EFA-BB04-5926178579A1}">
      <dsp:nvSpPr>
        <dsp:cNvPr id="0" name=""/>
        <dsp:cNvSpPr/>
      </dsp:nvSpPr>
      <dsp:spPr>
        <a:xfrm>
          <a:off x="9808397" y="7337678"/>
          <a:ext cx="944977" cy="91440"/>
        </a:xfrm>
        <a:custGeom>
          <a:avLst/>
          <a:gdLst/>
          <a:ahLst/>
          <a:cxnLst/>
          <a:rect l="0" t="0" r="0" b="0"/>
          <a:pathLst>
            <a:path>
              <a:moveTo>
                <a:pt x="0" y="45720"/>
              </a:moveTo>
              <a:lnTo>
                <a:pt x="472488" y="45720"/>
              </a:lnTo>
              <a:lnTo>
                <a:pt x="472488" y="49305"/>
              </a:lnTo>
              <a:lnTo>
                <a:pt x="944977" y="4930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0257262" y="7359774"/>
        <a:ext cx="47249" cy="47249"/>
      </dsp:txXfrm>
    </dsp:sp>
    <dsp:sp modelId="{46359185-52B5-4786-8860-5B2CC13D0CB7}">
      <dsp:nvSpPr>
        <dsp:cNvPr id="0" name=""/>
        <dsp:cNvSpPr/>
      </dsp:nvSpPr>
      <dsp:spPr>
        <a:xfrm>
          <a:off x="2840828" y="4487009"/>
          <a:ext cx="1781069" cy="2896389"/>
        </a:xfrm>
        <a:custGeom>
          <a:avLst/>
          <a:gdLst/>
          <a:ahLst/>
          <a:cxnLst/>
          <a:rect l="0" t="0" r="0" b="0"/>
          <a:pathLst>
            <a:path>
              <a:moveTo>
                <a:pt x="0" y="0"/>
              </a:moveTo>
              <a:lnTo>
                <a:pt x="890534" y="0"/>
              </a:lnTo>
              <a:lnTo>
                <a:pt x="890534" y="2896389"/>
              </a:lnTo>
              <a:lnTo>
                <a:pt x="1781069" y="28963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TW" altLang="en-US" sz="1200" kern="1200"/>
        </a:p>
      </dsp:txBody>
      <dsp:txXfrm>
        <a:off x="3646358" y="5850199"/>
        <a:ext cx="170009" cy="170009"/>
      </dsp:txXfrm>
    </dsp:sp>
    <dsp:sp modelId="{CD327FAA-A471-47FC-AB35-8BC8FBDEC0F1}">
      <dsp:nvSpPr>
        <dsp:cNvPr id="0" name=""/>
        <dsp:cNvSpPr/>
      </dsp:nvSpPr>
      <dsp:spPr>
        <a:xfrm>
          <a:off x="9764947" y="4512676"/>
          <a:ext cx="985370" cy="1064808"/>
        </a:xfrm>
        <a:custGeom>
          <a:avLst/>
          <a:gdLst/>
          <a:ahLst/>
          <a:cxnLst/>
          <a:rect l="0" t="0" r="0" b="0"/>
          <a:pathLst>
            <a:path>
              <a:moveTo>
                <a:pt x="0" y="0"/>
              </a:moveTo>
              <a:lnTo>
                <a:pt x="492685" y="0"/>
              </a:lnTo>
              <a:lnTo>
                <a:pt x="492685" y="1064808"/>
              </a:lnTo>
              <a:lnTo>
                <a:pt x="985370" y="106480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0221363" y="5008811"/>
        <a:ext cx="72539" cy="72539"/>
      </dsp:txXfrm>
    </dsp:sp>
    <dsp:sp modelId="{1ECBEE4A-5FB5-47A3-BC83-279E5B563D53}">
      <dsp:nvSpPr>
        <dsp:cNvPr id="0" name=""/>
        <dsp:cNvSpPr/>
      </dsp:nvSpPr>
      <dsp:spPr>
        <a:xfrm>
          <a:off x="2840828" y="4441289"/>
          <a:ext cx="1824461" cy="91440"/>
        </a:xfrm>
        <a:custGeom>
          <a:avLst/>
          <a:gdLst/>
          <a:ahLst/>
          <a:cxnLst/>
          <a:rect l="0" t="0" r="0" b="0"/>
          <a:pathLst>
            <a:path>
              <a:moveTo>
                <a:pt x="0" y="45720"/>
              </a:moveTo>
              <a:lnTo>
                <a:pt x="912230" y="45720"/>
              </a:lnTo>
              <a:lnTo>
                <a:pt x="912230" y="71387"/>
              </a:lnTo>
              <a:lnTo>
                <a:pt x="1824461" y="7138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3707442" y="4441392"/>
        <a:ext cx="91232" cy="91232"/>
      </dsp:txXfrm>
    </dsp:sp>
    <dsp:sp modelId="{3CE8B645-518C-4B0C-A13D-27FE6E57117F}">
      <dsp:nvSpPr>
        <dsp:cNvPr id="0" name=""/>
        <dsp:cNvSpPr/>
      </dsp:nvSpPr>
      <dsp:spPr>
        <a:xfrm>
          <a:off x="9764947" y="2289504"/>
          <a:ext cx="985370" cy="1903510"/>
        </a:xfrm>
        <a:custGeom>
          <a:avLst/>
          <a:gdLst/>
          <a:ahLst/>
          <a:cxnLst/>
          <a:rect l="0" t="0" r="0" b="0"/>
          <a:pathLst>
            <a:path>
              <a:moveTo>
                <a:pt x="0" y="0"/>
              </a:moveTo>
              <a:lnTo>
                <a:pt x="492685" y="0"/>
              </a:lnTo>
              <a:lnTo>
                <a:pt x="492685" y="1903510"/>
              </a:lnTo>
              <a:lnTo>
                <a:pt x="985370" y="190351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10204046" y="3187673"/>
        <a:ext cx="107171" cy="107171"/>
      </dsp:txXfrm>
    </dsp:sp>
    <dsp:sp modelId="{EAFF688A-69C6-4B08-8051-93CD02A609AA}">
      <dsp:nvSpPr>
        <dsp:cNvPr id="0" name=""/>
        <dsp:cNvSpPr/>
      </dsp:nvSpPr>
      <dsp:spPr>
        <a:xfrm>
          <a:off x="9764947" y="2289504"/>
          <a:ext cx="985370" cy="485259"/>
        </a:xfrm>
        <a:custGeom>
          <a:avLst/>
          <a:gdLst/>
          <a:ahLst/>
          <a:cxnLst/>
          <a:rect l="0" t="0" r="0" b="0"/>
          <a:pathLst>
            <a:path>
              <a:moveTo>
                <a:pt x="0" y="0"/>
              </a:moveTo>
              <a:lnTo>
                <a:pt x="492685" y="0"/>
              </a:lnTo>
              <a:lnTo>
                <a:pt x="492685" y="485259"/>
              </a:lnTo>
              <a:lnTo>
                <a:pt x="985370" y="4852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0230173" y="2504674"/>
        <a:ext cx="54918" cy="54918"/>
      </dsp:txXfrm>
    </dsp:sp>
    <dsp:sp modelId="{478A30F5-45DD-4E69-AC38-3FE29E1A3612}">
      <dsp:nvSpPr>
        <dsp:cNvPr id="0" name=""/>
        <dsp:cNvSpPr/>
      </dsp:nvSpPr>
      <dsp:spPr>
        <a:xfrm>
          <a:off x="9764947" y="1250096"/>
          <a:ext cx="970730" cy="1039407"/>
        </a:xfrm>
        <a:custGeom>
          <a:avLst/>
          <a:gdLst/>
          <a:ahLst/>
          <a:cxnLst/>
          <a:rect l="0" t="0" r="0" b="0"/>
          <a:pathLst>
            <a:path>
              <a:moveTo>
                <a:pt x="0" y="1039407"/>
              </a:moveTo>
              <a:lnTo>
                <a:pt x="485365" y="1039407"/>
              </a:lnTo>
              <a:lnTo>
                <a:pt x="485365" y="0"/>
              </a:lnTo>
              <a:lnTo>
                <a:pt x="97073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0214757" y="1734245"/>
        <a:ext cx="71110" cy="71110"/>
      </dsp:txXfrm>
    </dsp:sp>
    <dsp:sp modelId="{9A1FDC3F-6F2C-43F3-B66C-F7EB06A2F97F}">
      <dsp:nvSpPr>
        <dsp:cNvPr id="0" name=""/>
        <dsp:cNvSpPr/>
      </dsp:nvSpPr>
      <dsp:spPr>
        <a:xfrm>
          <a:off x="2840828" y="2289504"/>
          <a:ext cx="1824461" cy="2197504"/>
        </a:xfrm>
        <a:custGeom>
          <a:avLst/>
          <a:gdLst/>
          <a:ahLst/>
          <a:cxnLst/>
          <a:rect l="0" t="0" r="0" b="0"/>
          <a:pathLst>
            <a:path>
              <a:moveTo>
                <a:pt x="0" y="2197504"/>
              </a:moveTo>
              <a:lnTo>
                <a:pt x="912230" y="2197504"/>
              </a:lnTo>
              <a:lnTo>
                <a:pt x="912230" y="0"/>
              </a:lnTo>
              <a:lnTo>
                <a:pt x="182446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681654" y="3316852"/>
        <a:ext cx="142808" cy="142808"/>
      </dsp:txXfrm>
    </dsp:sp>
    <dsp:sp modelId="{25E98E48-2C75-41C9-B1B6-6E11429CBEA0}">
      <dsp:nvSpPr>
        <dsp:cNvPr id="0" name=""/>
        <dsp:cNvSpPr/>
      </dsp:nvSpPr>
      <dsp:spPr>
        <a:xfrm rot="16200000">
          <a:off x="-1527266" y="3471505"/>
          <a:ext cx="6705181" cy="20310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vert" wrap="square" lIns="25400" tIns="25400" rIns="25400" bIns="25400" numCol="1" spcCol="1270" anchor="ctr" anchorCtr="0">
          <a:noAutofit/>
        </a:bodyPr>
        <a:lstStyle/>
        <a:p>
          <a:pPr lvl="0" algn="ctr" defTabSz="1778000">
            <a:lnSpc>
              <a:spcPct val="50000"/>
            </a:lnSpc>
            <a:spcBef>
              <a:spcPct val="0"/>
            </a:spcBef>
            <a:spcAft>
              <a:spcPct val="35000"/>
            </a:spcAft>
          </a:pPr>
          <a:r>
            <a:rPr lang="zh-TW" altLang="en-US" sz="4000" b="1" kern="1200" dirty="0">
              <a:effectLst/>
              <a:latin typeface="微軟正黑體" panose="020B0604030504040204" pitchFamily="34" charset="-120"/>
              <a:ea typeface="微軟正黑體" panose="020B0604030504040204" pitchFamily="34" charset="-120"/>
            </a:rPr>
            <a:t>學</a:t>
          </a:r>
          <a:endParaRPr lang="en-US" altLang="zh-TW" sz="4000" b="1" kern="1200" dirty="0">
            <a:effectLst/>
            <a:latin typeface="微軟正黑體" panose="020B0604030504040204" pitchFamily="34" charset="-120"/>
            <a:ea typeface="微軟正黑體" panose="020B0604030504040204" pitchFamily="34" charset="-120"/>
          </a:endParaRPr>
        </a:p>
        <a:p>
          <a:pPr lvl="0" algn="ctr" defTabSz="1778000">
            <a:lnSpc>
              <a:spcPct val="50000"/>
            </a:lnSpc>
            <a:spcBef>
              <a:spcPct val="0"/>
            </a:spcBef>
            <a:spcAft>
              <a:spcPct val="35000"/>
            </a:spcAft>
          </a:pPr>
          <a:r>
            <a:rPr lang="zh-TW" altLang="en-US" sz="4000" b="1" kern="1200" dirty="0">
              <a:effectLst/>
              <a:latin typeface="微軟正黑體" panose="020B0604030504040204" pitchFamily="34" charset="-120"/>
              <a:ea typeface="微軟正黑體" panose="020B0604030504040204" pitchFamily="34" charset="-120"/>
            </a:rPr>
            <a:t>術</a:t>
          </a:r>
          <a:endParaRPr lang="en-US" altLang="zh-TW" sz="4000" b="1" kern="1200" dirty="0">
            <a:effectLst/>
            <a:latin typeface="微軟正黑體" panose="020B0604030504040204" pitchFamily="34" charset="-120"/>
            <a:ea typeface="微軟正黑體" panose="020B0604030504040204" pitchFamily="34" charset="-120"/>
          </a:endParaRPr>
        </a:p>
        <a:p>
          <a:pPr lvl="0" algn="ctr" defTabSz="1778000">
            <a:lnSpc>
              <a:spcPct val="50000"/>
            </a:lnSpc>
            <a:spcBef>
              <a:spcPct val="0"/>
            </a:spcBef>
            <a:spcAft>
              <a:spcPct val="35000"/>
            </a:spcAft>
          </a:pPr>
          <a:r>
            <a:rPr lang="zh-TW" altLang="en-US" sz="4000" b="1" kern="1200" dirty="0">
              <a:effectLst/>
              <a:latin typeface="微軟正黑體" panose="020B0604030504040204" pitchFamily="34" charset="-120"/>
              <a:ea typeface="微軟正黑體" panose="020B0604030504040204" pitchFamily="34" charset="-120"/>
            </a:rPr>
            <a:t>學</a:t>
          </a:r>
          <a:endParaRPr lang="en-US" altLang="zh-TW" sz="4000" b="1" kern="1200" dirty="0">
            <a:effectLst/>
            <a:latin typeface="微軟正黑體" panose="020B0604030504040204" pitchFamily="34" charset="-120"/>
            <a:ea typeface="微軟正黑體" panose="020B0604030504040204" pitchFamily="34" charset="-120"/>
          </a:endParaRPr>
        </a:p>
        <a:p>
          <a:pPr lvl="0" algn="ctr" defTabSz="1778000">
            <a:lnSpc>
              <a:spcPct val="50000"/>
            </a:lnSpc>
            <a:spcBef>
              <a:spcPct val="0"/>
            </a:spcBef>
            <a:spcAft>
              <a:spcPct val="35000"/>
            </a:spcAft>
          </a:pPr>
          <a:r>
            <a:rPr lang="zh-TW" altLang="en-US" sz="4000" b="1" kern="1200" dirty="0">
              <a:effectLst/>
              <a:latin typeface="微軟正黑體" panose="020B0604030504040204" pitchFamily="34" charset="-120"/>
              <a:ea typeface="微軟正黑體" panose="020B0604030504040204" pitchFamily="34" charset="-120"/>
            </a:rPr>
            <a:t>程</a:t>
          </a:r>
        </a:p>
      </dsp:txBody>
      <dsp:txXfrm>
        <a:off x="-1527266" y="3471505"/>
        <a:ext cx="6705181" cy="2031007"/>
      </dsp:txXfrm>
    </dsp:sp>
    <dsp:sp modelId="{4EE1E24E-14DF-4758-A1F7-5625B1C4093D}">
      <dsp:nvSpPr>
        <dsp:cNvPr id="0" name=""/>
        <dsp:cNvSpPr/>
      </dsp:nvSpPr>
      <dsp:spPr>
        <a:xfrm>
          <a:off x="4665289" y="1374402"/>
          <a:ext cx="5099657" cy="1830203"/>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100000"/>
            </a:lnSpc>
            <a:spcBef>
              <a:spcPct val="0"/>
            </a:spcBef>
            <a:spcAft>
              <a:spcPts val="0"/>
            </a:spcAft>
          </a:pPr>
          <a:r>
            <a:rPr lang="zh-TW" altLang="en-US" sz="3600" b="1" kern="1200" dirty="0">
              <a:solidFill>
                <a:schemeClr val="tx1"/>
              </a:solidFill>
              <a:effectLst/>
              <a:latin typeface="Microsoft JhengHei" panose="020B0604030504040204" pitchFamily="34" charset="-120"/>
              <a:ea typeface="Microsoft JhengHei" panose="020B0604030504040204" pitchFamily="34" charset="-120"/>
            </a:rPr>
            <a:t> 大學學科能力測驗</a:t>
          </a:r>
        </a:p>
      </dsp:txBody>
      <dsp:txXfrm>
        <a:off x="4665289" y="1374402"/>
        <a:ext cx="5099657" cy="1830203"/>
      </dsp:txXfrm>
    </dsp:sp>
    <dsp:sp modelId="{B7DFACD2-7E8D-4AE3-9ED0-BCD4092BA0EA}">
      <dsp:nvSpPr>
        <dsp:cNvPr id="0" name=""/>
        <dsp:cNvSpPr/>
      </dsp:nvSpPr>
      <dsp:spPr>
        <a:xfrm>
          <a:off x="10735677" y="675727"/>
          <a:ext cx="4881405" cy="114873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a:effectLst/>
              <a:latin typeface="微軟正黑體" panose="020B0604030504040204" pitchFamily="34" charset="-120"/>
              <a:ea typeface="微軟正黑體" panose="020B0604030504040204" pitchFamily="34" charset="-120"/>
            </a:rPr>
            <a:t>大學繁星</a:t>
          </a:r>
          <a:endParaRPr lang="zh-TW" altLang="en-US" sz="3600" b="1" kern="1200" dirty="0">
            <a:effectLst/>
            <a:latin typeface="微軟正黑體" panose="020B0604030504040204" pitchFamily="34" charset="-120"/>
            <a:ea typeface="微軟正黑體" panose="020B0604030504040204" pitchFamily="34" charset="-120"/>
          </a:endParaRPr>
        </a:p>
      </dsp:txBody>
      <dsp:txXfrm>
        <a:off x="10735677" y="675727"/>
        <a:ext cx="4881405" cy="1148737"/>
      </dsp:txXfrm>
    </dsp:sp>
    <dsp:sp modelId="{77E062BD-D205-4387-998E-89D64E1D9A19}">
      <dsp:nvSpPr>
        <dsp:cNvPr id="0" name=""/>
        <dsp:cNvSpPr/>
      </dsp:nvSpPr>
      <dsp:spPr>
        <a:xfrm>
          <a:off x="10750318" y="2206785"/>
          <a:ext cx="4881405" cy="11359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a:effectLst/>
              <a:latin typeface="微軟正黑體" panose="020B0604030504040204" pitchFamily="34" charset="-120"/>
              <a:ea typeface="微軟正黑體" panose="020B0604030504040204" pitchFamily="34" charset="-120"/>
            </a:rPr>
            <a:t>大學個人申請</a:t>
          </a:r>
        </a:p>
      </dsp:txBody>
      <dsp:txXfrm>
        <a:off x="10750318" y="2206785"/>
        <a:ext cx="4881405" cy="1135956"/>
      </dsp:txXfrm>
    </dsp:sp>
    <dsp:sp modelId="{6B989DCE-881E-487D-A179-59AF395529E3}">
      <dsp:nvSpPr>
        <dsp:cNvPr id="0" name=""/>
        <dsp:cNvSpPr/>
      </dsp:nvSpPr>
      <dsp:spPr>
        <a:xfrm>
          <a:off x="10750318" y="3645866"/>
          <a:ext cx="4886579" cy="10942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a:effectLst/>
              <a:latin typeface="微軟正黑體" panose="020B0604030504040204" pitchFamily="34" charset="-120"/>
              <a:ea typeface="微軟正黑體" panose="020B0604030504040204" pitchFamily="34" charset="-120"/>
            </a:rPr>
            <a:t>四技申請入學</a:t>
          </a:r>
        </a:p>
      </dsp:txBody>
      <dsp:txXfrm>
        <a:off x="10750318" y="3645866"/>
        <a:ext cx="4886579" cy="1094296"/>
      </dsp:txXfrm>
    </dsp:sp>
    <dsp:sp modelId="{45FDA541-32F6-4C33-B618-F84586601B24}">
      <dsp:nvSpPr>
        <dsp:cNvPr id="0" name=""/>
        <dsp:cNvSpPr/>
      </dsp:nvSpPr>
      <dsp:spPr>
        <a:xfrm>
          <a:off x="4665289" y="3671877"/>
          <a:ext cx="5099657" cy="1681598"/>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100000"/>
            </a:lnSpc>
            <a:spcBef>
              <a:spcPct val="0"/>
            </a:spcBef>
            <a:spcAft>
              <a:spcPts val="0"/>
            </a:spcAft>
          </a:pPr>
          <a:r>
            <a:rPr lang="zh-TW" altLang="en-US" sz="3600" b="1" kern="1200" dirty="0">
              <a:solidFill>
                <a:schemeClr val="tx1"/>
              </a:solidFill>
              <a:effectLst/>
              <a:latin typeface="Microsoft JhengHei" panose="020B0604030504040204" pitchFamily="34" charset="-120"/>
              <a:ea typeface="Microsoft JhengHei" panose="020B0604030504040204" pitchFamily="34" charset="-120"/>
            </a:rPr>
            <a:t>大學分科測驗</a:t>
          </a:r>
          <a:endParaRPr lang="en-US" altLang="zh-TW" sz="3600" b="1" kern="1200" dirty="0">
            <a:solidFill>
              <a:schemeClr val="tx1"/>
            </a:solidFill>
            <a:effectLst/>
            <a:latin typeface="Microsoft JhengHei" panose="020B0604030504040204" pitchFamily="34" charset="-120"/>
            <a:ea typeface="Microsoft JhengHei" panose="020B0604030504040204" pitchFamily="34" charset="-120"/>
          </a:endParaRPr>
        </a:p>
      </dsp:txBody>
      <dsp:txXfrm>
        <a:off x="4665289" y="3671877"/>
        <a:ext cx="5099657" cy="1681598"/>
      </dsp:txXfrm>
    </dsp:sp>
    <dsp:sp modelId="{26592EF3-838F-4F5E-B2BD-F58A270EBD5F}">
      <dsp:nvSpPr>
        <dsp:cNvPr id="0" name=""/>
        <dsp:cNvSpPr/>
      </dsp:nvSpPr>
      <dsp:spPr>
        <a:xfrm>
          <a:off x="10750318" y="5057252"/>
          <a:ext cx="4897045" cy="104046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a:effectLst/>
              <a:latin typeface="微軟正黑體" panose="020B0604030504040204" pitchFamily="34" charset="-120"/>
              <a:ea typeface="微軟正黑體" panose="020B0604030504040204" pitchFamily="34" charset="-120"/>
            </a:rPr>
            <a:t>考試入學分發</a:t>
          </a:r>
        </a:p>
      </dsp:txBody>
      <dsp:txXfrm>
        <a:off x="10750318" y="5057252"/>
        <a:ext cx="4897045" cy="1040465"/>
      </dsp:txXfrm>
    </dsp:sp>
    <dsp:sp modelId="{8FCA9F13-E4B0-48B0-A6ED-D3B5332FF771}">
      <dsp:nvSpPr>
        <dsp:cNvPr id="0" name=""/>
        <dsp:cNvSpPr/>
      </dsp:nvSpPr>
      <dsp:spPr>
        <a:xfrm>
          <a:off x="4621897" y="6659385"/>
          <a:ext cx="5186500" cy="1448025"/>
        </a:xfrm>
        <a:prstGeom prst="rect">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100000"/>
            </a:lnSpc>
            <a:spcBef>
              <a:spcPct val="0"/>
            </a:spcBef>
            <a:spcAft>
              <a:spcPts val="0"/>
            </a:spcAft>
          </a:pPr>
          <a:r>
            <a:rPr lang="zh-TW" altLang="en-US" sz="3600" b="1" kern="1200" dirty="0">
              <a:solidFill>
                <a:schemeClr val="tx1"/>
              </a:solidFill>
              <a:effectLst/>
              <a:latin typeface="Microsoft JhengHei" panose="020B0604030504040204" pitchFamily="34" charset="-120"/>
              <a:ea typeface="Microsoft JhengHei" panose="020B0604030504040204" pitchFamily="34" charset="-120"/>
            </a:rPr>
            <a:t>四技二專統一入學測驗</a:t>
          </a:r>
        </a:p>
      </dsp:txBody>
      <dsp:txXfrm>
        <a:off x="4621897" y="6659385"/>
        <a:ext cx="5186500" cy="1448025"/>
      </dsp:txXfrm>
    </dsp:sp>
    <dsp:sp modelId="{DD19F4B7-FFF1-477A-993C-1CF47FBCC180}">
      <dsp:nvSpPr>
        <dsp:cNvPr id="0" name=""/>
        <dsp:cNvSpPr/>
      </dsp:nvSpPr>
      <dsp:spPr>
        <a:xfrm>
          <a:off x="10753375" y="6805749"/>
          <a:ext cx="4907510" cy="11624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a:effectLst/>
              <a:latin typeface="微軟正黑體" panose="020B0604030504040204" pitchFamily="34" charset="-120"/>
              <a:ea typeface="微軟正黑體" panose="020B0604030504040204" pitchFamily="34" charset="-120"/>
            </a:rPr>
            <a:t>登記分發</a:t>
          </a:r>
        </a:p>
      </dsp:txBody>
      <dsp:txXfrm>
        <a:off x="10753375" y="6805749"/>
        <a:ext cx="4907510" cy="1162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AF7C9-0189-4F0E-A1FA-264505B459F6}">
      <dsp:nvSpPr>
        <dsp:cNvPr id="0" name=""/>
        <dsp:cNvSpPr/>
      </dsp:nvSpPr>
      <dsp:spPr>
        <a:xfrm rot="10800000">
          <a:off x="1219241" y="0"/>
          <a:ext cx="15677626" cy="225778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19" tIns="167640" rIns="312928" bIns="167640" numCol="1" spcCol="1270" anchor="ctr" anchorCtr="0">
          <a:noAutofit/>
        </a:bodyPr>
        <a:lstStyle/>
        <a:p>
          <a:pPr lvl="0" algn="l" defTabSz="1955800">
            <a:lnSpc>
              <a:spcPct val="100000"/>
            </a:lnSpc>
            <a:spcBef>
              <a:spcPct val="0"/>
            </a:spcBef>
            <a:spcAft>
              <a:spcPct val="35000"/>
            </a:spcAft>
          </a:pPr>
          <a:r>
            <a:rPr lang="zh-TW" altLang="en-US" sz="4400" b="1" kern="1200" dirty="0" smtClean="0">
              <a:solidFill>
                <a:schemeClr val="bg1"/>
              </a:solidFill>
            </a:rPr>
            <a:t>第一至第七類學群分發錄取生，無論放棄與否，一律不得報名「申請入學」及參加「科技校院日間部四年制申請入學」第一階段篩選。</a:t>
          </a:r>
          <a:endParaRPr lang="zh-TW" altLang="en-US" sz="4400" b="1" kern="1200" dirty="0">
            <a:solidFill>
              <a:schemeClr val="bg1"/>
            </a:solidFill>
          </a:endParaRPr>
        </a:p>
      </dsp:txBody>
      <dsp:txXfrm rot="10800000">
        <a:off x="1783686" y="0"/>
        <a:ext cx="15113181" cy="2257780"/>
      </dsp:txXfrm>
    </dsp:sp>
    <dsp:sp modelId="{BB9476A4-5F88-46E8-8DEF-B76E8973B4ED}">
      <dsp:nvSpPr>
        <dsp:cNvPr id="0" name=""/>
        <dsp:cNvSpPr/>
      </dsp:nvSpPr>
      <dsp:spPr>
        <a:xfrm>
          <a:off x="0" y="3364"/>
          <a:ext cx="2257780" cy="2257780"/>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FAF3B-1297-43DC-B811-0FEA0D4B52B3}">
      <dsp:nvSpPr>
        <dsp:cNvPr id="0" name=""/>
        <dsp:cNvSpPr/>
      </dsp:nvSpPr>
      <dsp:spPr>
        <a:xfrm rot="10800000">
          <a:off x="1219183" y="2895598"/>
          <a:ext cx="15677974" cy="2257780"/>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19" tIns="167640" rIns="312928" bIns="167640" numCol="1" spcCol="1270" anchor="ctr" anchorCtr="0">
          <a:noAutofit/>
        </a:bodyPr>
        <a:lstStyle/>
        <a:p>
          <a:pPr lvl="0" algn="just" defTabSz="1955800">
            <a:lnSpc>
              <a:spcPct val="100000"/>
            </a:lnSpc>
            <a:spcBef>
              <a:spcPct val="0"/>
            </a:spcBef>
            <a:spcAft>
              <a:spcPct val="35000"/>
            </a:spcAft>
          </a:pPr>
          <a:r>
            <a:rPr lang="zh-TW" altLang="en-US" sz="4400" b="1" kern="1200" dirty="0" smtClean="0">
              <a:solidFill>
                <a:schemeClr val="bg1"/>
              </a:solidFill>
              <a:latin typeface="+mn-ea"/>
              <a:ea typeface="+mn-ea"/>
            </a:rPr>
            <a:t>放棄入學資格需依規定期限辦理，否則一律不得參加「大學考試入學分發招生」及「四技二專各聯合登記分發入學招生」。</a:t>
          </a:r>
          <a:endParaRPr lang="zh-TW" altLang="en-US" sz="4400" kern="1200" dirty="0">
            <a:solidFill>
              <a:schemeClr val="bg1"/>
            </a:solidFill>
            <a:latin typeface="+mn-ea"/>
            <a:ea typeface="+mn-ea"/>
          </a:endParaRPr>
        </a:p>
      </dsp:txBody>
      <dsp:txXfrm rot="10800000">
        <a:off x="1783628" y="2895598"/>
        <a:ext cx="15113529" cy="2257780"/>
      </dsp:txXfrm>
    </dsp:sp>
    <dsp:sp modelId="{03ACAB3C-45CB-4F4C-B587-748DF30D5EE7}">
      <dsp:nvSpPr>
        <dsp:cNvPr id="0" name=""/>
        <dsp:cNvSpPr/>
      </dsp:nvSpPr>
      <dsp:spPr>
        <a:xfrm>
          <a:off x="0" y="2935109"/>
          <a:ext cx="2257780" cy="2257780"/>
        </a:xfrm>
        <a:prstGeom prst="ellipse">
          <a:avLst/>
        </a:prstGeom>
        <a:solidFill>
          <a:schemeClr val="accent5">
            <a:tint val="50000"/>
            <a:hueOff val="-5341183"/>
            <a:satOff val="23809"/>
            <a:lumOff val="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0576F-C449-4613-9B09-E11B7FF6C5D7}">
      <dsp:nvSpPr>
        <dsp:cNvPr id="0" name=""/>
        <dsp:cNvSpPr/>
      </dsp:nvSpPr>
      <dsp:spPr>
        <a:xfrm rot="10800000">
          <a:off x="1295422" y="5801334"/>
          <a:ext cx="15677974" cy="2257780"/>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19" tIns="167640" rIns="312928" bIns="167640" numCol="1" spcCol="1270" anchor="ctr" anchorCtr="0">
          <a:noAutofit/>
        </a:bodyPr>
        <a:lstStyle/>
        <a:p>
          <a:pPr lvl="0" algn="l" defTabSz="1955800">
            <a:lnSpc>
              <a:spcPct val="90000"/>
            </a:lnSpc>
            <a:spcBef>
              <a:spcPct val="0"/>
            </a:spcBef>
            <a:spcAft>
              <a:spcPct val="35000"/>
            </a:spcAft>
          </a:pPr>
          <a:r>
            <a:rPr lang="zh-TW" altLang="en-US" sz="4400" b="1" kern="1200" dirty="0" smtClean="0">
              <a:solidFill>
                <a:schemeClr val="bg1"/>
              </a:solidFill>
              <a:latin typeface="+mn-ea"/>
              <a:ea typeface="+mn-ea"/>
            </a:rPr>
            <a:t>入學後可否轉系，由各大學自訂。</a:t>
          </a:r>
          <a:endParaRPr lang="zh-TW" altLang="en-US" sz="4400" kern="1200" dirty="0">
            <a:solidFill>
              <a:schemeClr val="bg1"/>
            </a:solidFill>
            <a:latin typeface="+mn-ea"/>
            <a:ea typeface="+mn-ea"/>
          </a:endParaRPr>
        </a:p>
      </dsp:txBody>
      <dsp:txXfrm rot="10800000">
        <a:off x="1859867" y="5801334"/>
        <a:ext cx="15113529" cy="2257780"/>
      </dsp:txXfrm>
    </dsp:sp>
    <dsp:sp modelId="{9B98E5D8-774D-4514-A13A-639B333A6803}">
      <dsp:nvSpPr>
        <dsp:cNvPr id="0" name=""/>
        <dsp:cNvSpPr/>
      </dsp:nvSpPr>
      <dsp:spPr>
        <a:xfrm>
          <a:off x="0" y="5866854"/>
          <a:ext cx="2257780" cy="2257780"/>
        </a:xfrm>
        <a:prstGeom prst="ellipse">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A889B-ABBC-41A0-AF14-5AFCE809E38F}" type="datetimeFigureOut">
              <a:rPr lang="zh-TW" altLang="en-US" smtClean="0"/>
              <a:t>2023/9/8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CC54F-EAFE-4711-8D58-C021770930DA}" type="slidenum">
              <a:rPr lang="zh-TW" altLang="en-US" smtClean="0"/>
              <a:t>‹#›</a:t>
            </a:fld>
            <a:endParaRPr lang="zh-TW" altLang="en-US"/>
          </a:p>
        </p:txBody>
      </p:sp>
    </p:spTree>
    <p:extLst>
      <p:ext uri="{BB962C8B-B14F-4D97-AF65-F5344CB8AC3E}">
        <p14:creationId xmlns:p14="http://schemas.microsoft.com/office/powerpoint/2010/main" val="20029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字魂35号-经典雅黑" panose="02000000000000000000" pitchFamily="2" charset="-122"/>
                <a:ea typeface="+mn-ea"/>
                <a:cs typeface="+mn-cs"/>
              </a:rPr>
              <a:t>1. </a:t>
            </a:r>
            <a:r>
              <a:rPr lang="zh-TW" altLang="en-US" sz="1200" b="0" i="0" kern="1200" dirty="0" smtClean="0">
                <a:solidFill>
                  <a:schemeClr val="tx1"/>
                </a:solidFill>
                <a:effectLst/>
                <a:latin typeface="字魂35号-经典雅黑" panose="02000000000000000000" pitchFamily="2" charset="-122"/>
                <a:ea typeface="+mn-ea"/>
                <a:cs typeface="+mn-cs"/>
              </a:rPr>
              <a:t>單一學科的能力出眾：特定科目全校名列前茅者或具備相關能力證明者（例如：托福、雅思等語文能力證明）。</a:t>
            </a:r>
          </a:p>
          <a:p>
            <a:r>
              <a:rPr lang="en-US" altLang="zh-TW" sz="1200" b="0" i="0" kern="1200" dirty="0" smtClean="0">
                <a:solidFill>
                  <a:schemeClr val="tx1"/>
                </a:solidFill>
                <a:effectLst/>
                <a:latin typeface="字魂35号-经典雅黑" panose="02000000000000000000" pitchFamily="2" charset="-122"/>
                <a:ea typeface="+mn-ea"/>
                <a:cs typeface="+mn-cs"/>
              </a:rPr>
              <a:t>2. </a:t>
            </a:r>
            <a:r>
              <a:rPr lang="zh-TW" altLang="en-US" sz="1200" b="0" i="0" kern="1200" dirty="0" smtClean="0">
                <a:solidFill>
                  <a:schemeClr val="tx1"/>
                </a:solidFill>
                <a:effectLst/>
                <a:latin typeface="字魂35号-经典雅黑" panose="02000000000000000000" pitchFamily="2" charset="-122"/>
                <a:ea typeface="+mn-ea"/>
                <a:cs typeface="+mn-cs"/>
              </a:rPr>
              <a:t>具備特殊才藝：具有藝能類的才藝專長，如體育績優或音樂、舞蹈專業等等。</a:t>
            </a:r>
          </a:p>
          <a:p>
            <a:r>
              <a:rPr lang="en-US" altLang="zh-TW" sz="1200" b="0" i="0" kern="1200" dirty="0" smtClean="0">
                <a:solidFill>
                  <a:schemeClr val="tx1"/>
                </a:solidFill>
                <a:effectLst/>
                <a:latin typeface="字魂35号-经典雅黑" panose="02000000000000000000" pitchFamily="2" charset="-122"/>
                <a:ea typeface="+mn-ea"/>
                <a:cs typeface="+mn-cs"/>
              </a:rPr>
              <a:t>3. </a:t>
            </a:r>
            <a:r>
              <a:rPr lang="zh-TW" altLang="en-US" sz="1200" b="0" i="0" kern="1200" dirty="0" smtClean="0">
                <a:solidFill>
                  <a:schemeClr val="tx1"/>
                </a:solidFill>
                <a:effectLst/>
                <a:latin typeface="字魂35号-经典雅黑" panose="02000000000000000000" pitchFamily="2" charset="-122"/>
                <a:ea typeface="+mn-ea"/>
                <a:cs typeface="+mn-cs"/>
              </a:rPr>
              <a:t>擁有相關 </a:t>
            </a:r>
            <a:r>
              <a:rPr lang="en-US" altLang="zh-TW" sz="1200" b="0" i="0" kern="1200" dirty="0" smtClean="0">
                <a:solidFill>
                  <a:schemeClr val="tx1"/>
                </a:solidFill>
                <a:effectLst/>
                <a:latin typeface="字魂35号-经典雅黑" panose="02000000000000000000" pitchFamily="2" charset="-122"/>
                <a:ea typeface="+mn-ea"/>
                <a:cs typeface="+mn-cs"/>
              </a:rPr>
              <a:t>/ </a:t>
            </a:r>
            <a:r>
              <a:rPr lang="zh-TW" altLang="en-US" sz="1200" b="0" i="0" kern="1200" dirty="0" smtClean="0">
                <a:solidFill>
                  <a:schemeClr val="tx1"/>
                </a:solidFill>
                <a:effectLst/>
                <a:latin typeface="字魂35号-经典雅黑" panose="02000000000000000000" pitchFamily="2" charset="-122"/>
                <a:ea typeface="+mn-ea"/>
                <a:cs typeface="+mn-cs"/>
              </a:rPr>
              <a:t>特殊經驗：國內外競賽獲獎者、具備國內外志工經驗、曾申請過專利或是創業、參與國際活動等等⋯⋯</a:t>
            </a:r>
          </a:p>
          <a:p>
            <a:endParaRPr lang="en-US" altLang="zh-CN" dirty="0" smtClean="0"/>
          </a:p>
          <a:p>
            <a:r>
              <a:rPr lang="zh-TW" altLang="en-US" sz="1200" b="1" i="0" kern="1200" dirty="0" smtClean="0">
                <a:solidFill>
                  <a:schemeClr val="tx1"/>
                </a:solidFill>
                <a:effectLst/>
                <a:latin typeface="字魂35号-经典雅黑" panose="02000000000000000000" pitchFamily="2" charset="-122"/>
                <a:ea typeface="+mn-ea"/>
                <a:cs typeface="+mn-cs"/>
              </a:rPr>
              <a:t>不同教育資歷</a:t>
            </a:r>
          </a:p>
          <a:p>
            <a:r>
              <a:rPr lang="en-US" altLang="zh-TW" sz="1200" b="0" i="0" kern="1200" dirty="0" smtClean="0">
                <a:solidFill>
                  <a:schemeClr val="tx1"/>
                </a:solidFill>
                <a:effectLst/>
                <a:latin typeface="字魂35号-经典雅黑" panose="02000000000000000000" pitchFamily="2" charset="-122"/>
                <a:ea typeface="+mn-ea"/>
                <a:cs typeface="+mn-cs"/>
              </a:rPr>
              <a:t>1. </a:t>
            </a:r>
            <a:r>
              <a:rPr lang="zh-TW" altLang="en-US" sz="1200" b="0" i="0" kern="1200" dirty="0" smtClean="0">
                <a:solidFill>
                  <a:schemeClr val="tx1"/>
                </a:solidFill>
                <a:effectLst/>
                <a:latin typeface="字魂35号-经典雅黑" panose="02000000000000000000" pitchFamily="2" charset="-122"/>
                <a:ea typeface="+mn-ea"/>
                <a:cs typeface="+mn-cs"/>
              </a:rPr>
              <a:t>特殊身分：境外臺生、新住民及其子女、經濟弱勢學生、實驗教育學生，目前許多學校都會保障弱勢學生名額，像是中山大學有超過七成的科系，至少優先錄取弱勢學生一名。</a:t>
            </a:r>
          </a:p>
          <a:p>
            <a:r>
              <a:rPr lang="en-US" altLang="zh-TW" sz="1200" b="0" i="0" kern="1200" dirty="0" smtClean="0">
                <a:solidFill>
                  <a:schemeClr val="tx1"/>
                </a:solidFill>
                <a:effectLst/>
                <a:latin typeface="字魂35号-经典雅黑" panose="02000000000000000000" pitchFamily="2" charset="-122"/>
                <a:ea typeface="+mn-ea"/>
                <a:cs typeface="+mn-cs"/>
              </a:rPr>
              <a:t>2. </a:t>
            </a:r>
            <a:r>
              <a:rPr lang="zh-TW" altLang="en-US" sz="1200" b="0" i="0" kern="1200" dirty="0" smtClean="0">
                <a:solidFill>
                  <a:schemeClr val="tx1"/>
                </a:solidFill>
                <a:effectLst/>
                <a:latin typeface="字魂35号-经典雅黑" panose="02000000000000000000" pitchFamily="2" charset="-122"/>
                <a:ea typeface="+mn-ea"/>
                <a:cs typeface="+mn-cs"/>
              </a:rPr>
              <a:t>考過國外入學能力測驗：持 </a:t>
            </a:r>
            <a:r>
              <a:rPr lang="en" altLang="zh-TW" sz="1200" b="0" i="0" kern="1200" dirty="0" smtClean="0">
                <a:solidFill>
                  <a:schemeClr val="tx1"/>
                </a:solidFill>
                <a:effectLst/>
                <a:latin typeface="字魂35号-经典雅黑" panose="02000000000000000000" pitchFamily="2" charset="-122"/>
                <a:ea typeface="+mn-ea"/>
                <a:cs typeface="+mn-cs"/>
              </a:rPr>
              <a:t>ACT ( </a:t>
            </a:r>
            <a:r>
              <a:rPr lang="zh-TW" altLang="en-US" sz="1200" b="0" i="0" kern="1200" dirty="0" smtClean="0">
                <a:solidFill>
                  <a:schemeClr val="tx1"/>
                </a:solidFill>
                <a:effectLst/>
                <a:latin typeface="字魂35号-经典雅黑" panose="02000000000000000000" pitchFamily="2" charset="-122"/>
                <a:ea typeface="+mn-ea"/>
                <a:cs typeface="+mn-cs"/>
              </a:rPr>
              <a:t>美國大學入學考試 </a:t>
            </a:r>
            <a:r>
              <a:rPr lang="en-US" altLang="zh-TW" sz="1200" b="0" i="0" kern="1200" dirty="0" smtClean="0">
                <a:solidFill>
                  <a:schemeClr val="tx1"/>
                </a:solidFill>
                <a:effectLst/>
                <a:latin typeface="字魂35号-经典雅黑" panose="02000000000000000000" pitchFamily="2" charset="-122"/>
                <a:ea typeface="+mn-ea"/>
                <a:cs typeface="+mn-cs"/>
              </a:rPr>
              <a:t>) </a:t>
            </a:r>
            <a:r>
              <a:rPr lang="zh-TW" altLang="en-US" sz="1200" b="0" i="0" kern="1200" dirty="0" smtClean="0">
                <a:solidFill>
                  <a:schemeClr val="tx1"/>
                </a:solidFill>
                <a:effectLst/>
                <a:latin typeface="字魂35号-经典雅黑" panose="02000000000000000000" pitchFamily="2" charset="-122"/>
                <a:ea typeface="+mn-ea"/>
                <a:cs typeface="+mn-cs"/>
              </a:rPr>
              <a:t>或 </a:t>
            </a:r>
            <a:r>
              <a:rPr lang="en" altLang="zh-TW" sz="1200" b="0" i="0" kern="1200" dirty="0" smtClean="0">
                <a:solidFill>
                  <a:schemeClr val="tx1"/>
                </a:solidFill>
                <a:effectLst/>
                <a:latin typeface="字魂35号-经典雅黑" panose="02000000000000000000" pitchFamily="2" charset="-122"/>
                <a:ea typeface="+mn-ea"/>
                <a:cs typeface="+mn-cs"/>
              </a:rPr>
              <a:t>SAT ( </a:t>
            </a:r>
            <a:r>
              <a:rPr lang="zh-TW" altLang="en-US" sz="1200" b="0" i="0" kern="1200" dirty="0" smtClean="0">
                <a:solidFill>
                  <a:schemeClr val="tx1"/>
                </a:solidFill>
                <a:effectLst/>
                <a:latin typeface="字魂35号-经典雅黑" panose="02000000000000000000" pitchFamily="2" charset="-122"/>
                <a:ea typeface="+mn-ea"/>
                <a:cs typeface="+mn-cs"/>
              </a:rPr>
              <a:t>學術能力測驗 </a:t>
            </a:r>
            <a:r>
              <a:rPr lang="en-US" altLang="zh-TW" sz="1200" b="0" i="0" kern="1200" dirty="0" smtClean="0">
                <a:solidFill>
                  <a:schemeClr val="tx1"/>
                </a:solidFill>
                <a:effectLst/>
                <a:latin typeface="字魂35号-经典雅黑" panose="02000000000000000000" pitchFamily="2" charset="-122"/>
                <a:ea typeface="+mn-ea"/>
                <a:cs typeface="+mn-cs"/>
              </a:rPr>
              <a:t>)</a:t>
            </a:r>
            <a:r>
              <a:rPr lang="zh-TW" altLang="en-US" sz="1200" b="0" i="0" kern="1200" smtClean="0">
                <a:solidFill>
                  <a:schemeClr val="tx1"/>
                </a:solidFill>
                <a:effectLst/>
                <a:latin typeface="字魂35号-经典雅黑" panose="02000000000000000000" pitchFamily="2" charset="-122"/>
                <a:ea typeface="+mn-ea"/>
                <a:cs typeface="+mn-cs"/>
              </a:rPr>
              <a:t>成績的同學。</a:t>
            </a:r>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17</a:t>
            </a:fld>
            <a:endParaRPr lang="zh-TW" altLang="en-US"/>
          </a:p>
        </p:txBody>
      </p:sp>
    </p:spTree>
    <p:extLst>
      <p:ext uri="{BB962C8B-B14F-4D97-AF65-F5344CB8AC3E}">
        <p14:creationId xmlns:p14="http://schemas.microsoft.com/office/powerpoint/2010/main" val="310876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四技申請入學聯合招生簡章</a:t>
            </a:r>
            <a:r>
              <a:rPr lang="en-US" altLang="zh-TW" dirty="0" smtClean="0"/>
              <a:t>-</a:t>
            </a:r>
            <a:r>
              <a:rPr lang="zh-TW" altLang="en-US" dirty="0" smtClean="0"/>
              <a:t>網路公告 </a:t>
            </a:r>
            <a:r>
              <a:rPr lang="en-US" altLang="zh-TW" dirty="0" smtClean="0"/>
              <a:t>111 </a:t>
            </a:r>
            <a:r>
              <a:rPr lang="zh-TW" altLang="en-US" dirty="0" smtClean="0"/>
              <a:t>年 </a:t>
            </a:r>
            <a:r>
              <a:rPr lang="en-US" altLang="zh-TW" dirty="0" smtClean="0"/>
              <a:t>12 </a:t>
            </a:r>
            <a:r>
              <a:rPr lang="zh-TW" altLang="en-US" dirty="0" smtClean="0"/>
              <a:t>月 </a:t>
            </a:r>
            <a:r>
              <a:rPr lang="en-US" altLang="zh-TW" dirty="0" smtClean="0"/>
              <a:t>8 </a:t>
            </a:r>
            <a:r>
              <a:rPr lang="zh-TW" altLang="en-US" dirty="0" smtClean="0"/>
              <a:t>日</a:t>
            </a:r>
            <a:r>
              <a:rPr lang="en-US" altLang="zh-TW" dirty="0" smtClean="0"/>
              <a:t>(</a:t>
            </a:r>
            <a:r>
              <a:rPr lang="zh-TW" altLang="en-US" dirty="0" smtClean="0"/>
              <a:t>星期四</a:t>
            </a:r>
            <a:r>
              <a:rPr lang="en-US" altLang="zh-TW" dirty="0" smtClean="0"/>
              <a:t>)</a:t>
            </a:r>
            <a:r>
              <a:rPr lang="zh-TW" altLang="en-US" dirty="0" smtClean="0"/>
              <a:t>起</a:t>
            </a:r>
            <a:endParaRPr lang="en-US" altLang="zh-TW" dirty="0" smtClean="0"/>
          </a:p>
          <a:p>
            <a:r>
              <a:rPr lang="zh-TW" altLang="en-US" dirty="0" smtClean="0"/>
              <a:t>四技申請入學聯合招生簡章</a:t>
            </a:r>
            <a:r>
              <a:rPr lang="en-US" altLang="zh-TW" dirty="0" smtClean="0"/>
              <a:t>-</a:t>
            </a:r>
            <a:r>
              <a:rPr lang="zh-TW" altLang="en-US" dirty="0" smtClean="0"/>
              <a:t>紙本發售 </a:t>
            </a:r>
            <a:r>
              <a:rPr lang="en-US" altLang="zh-TW" dirty="0" smtClean="0"/>
              <a:t>111 </a:t>
            </a:r>
            <a:r>
              <a:rPr lang="zh-TW" altLang="en-US" dirty="0" smtClean="0"/>
              <a:t>年 </a:t>
            </a:r>
            <a:r>
              <a:rPr lang="en-US" altLang="zh-TW" dirty="0" smtClean="0"/>
              <a:t>12 </a:t>
            </a:r>
            <a:r>
              <a:rPr lang="zh-TW" altLang="en-US" dirty="0" smtClean="0"/>
              <a:t>月 </a:t>
            </a:r>
            <a:r>
              <a:rPr lang="en-US" altLang="zh-TW" dirty="0" smtClean="0"/>
              <a:t>15 </a:t>
            </a:r>
            <a:r>
              <a:rPr lang="zh-TW" altLang="en-US" dirty="0" smtClean="0"/>
              <a:t>日</a:t>
            </a:r>
            <a:r>
              <a:rPr lang="en-US" altLang="zh-TW" dirty="0" smtClean="0"/>
              <a:t>(</a:t>
            </a:r>
            <a:r>
              <a:rPr lang="zh-TW" altLang="en-US" dirty="0" smtClean="0"/>
              <a:t>星期四</a:t>
            </a:r>
            <a:r>
              <a:rPr lang="en-US" altLang="zh-TW" dirty="0" smtClean="0"/>
              <a:t>)</a:t>
            </a:r>
            <a:r>
              <a:rPr lang="zh-TW" altLang="en-US" dirty="0" smtClean="0"/>
              <a:t>起</a:t>
            </a:r>
            <a:endParaRPr lang="zh-TW" altLang="en-US" dirty="0"/>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33</a:t>
            </a:fld>
            <a:endParaRPr lang="zh-TW" altLang="en-US"/>
          </a:p>
        </p:txBody>
      </p:sp>
    </p:spTree>
    <p:extLst>
      <p:ext uri="{BB962C8B-B14F-4D97-AF65-F5344CB8AC3E}">
        <p14:creationId xmlns:p14="http://schemas.microsoft.com/office/powerpoint/2010/main" val="278130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34</a:t>
            </a:fld>
            <a:endParaRPr lang="zh-TW" altLang="en-US"/>
          </a:p>
        </p:txBody>
      </p:sp>
    </p:spTree>
    <p:extLst>
      <p:ext uri="{BB962C8B-B14F-4D97-AF65-F5344CB8AC3E}">
        <p14:creationId xmlns:p14="http://schemas.microsoft.com/office/powerpoint/2010/main" val="60112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35</a:t>
            </a:fld>
            <a:endParaRPr lang="zh-TW" altLang="en-US"/>
          </a:p>
        </p:txBody>
      </p:sp>
    </p:spTree>
    <p:extLst>
      <p:ext uri="{BB962C8B-B14F-4D97-AF65-F5344CB8AC3E}">
        <p14:creationId xmlns:p14="http://schemas.microsoft.com/office/powerpoint/2010/main" val="145751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36</a:t>
            </a:fld>
            <a:endParaRPr lang="zh-TW" altLang="en-US"/>
          </a:p>
        </p:txBody>
      </p:sp>
    </p:spTree>
    <p:extLst>
      <p:ext uri="{BB962C8B-B14F-4D97-AF65-F5344CB8AC3E}">
        <p14:creationId xmlns:p14="http://schemas.microsoft.com/office/powerpoint/2010/main" val="4225699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37</a:t>
            </a:fld>
            <a:endParaRPr lang="zh-TW" altLang="en-US"/>
          </a:p>
        </p:txBody>
      </p:sp>
    </p:spTree>
    <p:extLst>
      <p:ext uri="{BB962C8B-B14F-4D97-AF65-F5344CB8AC3E}">
        <p14:creationId xmlns:p14="http://schemas.microsoft.com/office/powerpoint/2010/main" val="2742561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38</a:t>
            </a:fld>
            <a:endParaRPr lang="zh-TW" altLang="en-US"/>
          </a:p>
        </p:txBody>
      </p:sp>
    </p:spTree>
    <p:extLst>
      <p:ext uri="{BB962C8B-B14F-4D97-AF65-F5344CB8AC3E}">
        <p14:creationId xmlns:p14="http://schemas.microsoft.com/office/powerpoint/2010/main" val="333248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39</a:t>
            </a:fld>
            <a:endParaRPr lang="zh-TW" altLang="en-US"/>
          </a:p>
        </p:txBody>
      </p:sp>
    </p:spTree>
    <p:extLst>
      <p:ext uri="{BB962C8B-B14F-4D97-AF65-F5344CB8AC3E}">
        <p14:creationId xmlns:p14="http://schemas.microsoft.com/office/powerpoint/2010/main" val="991832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40</a:t>
            </a:fld>
            <a:endParaRPr lang="zh-TW" altLang="en-US"/>
          </a:p>
        </p:txBody>
      </p:sp>
    </p:spTree>
    <p:extLst>
      <p:ext uri="{BB962C8B-B14F-4D97-AF65-F5344CB8AC3E}">
        <p14:creationId xmlns:p14="http://schemas.microsoft.com/office/powerpoint/2010/main" val="417977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字魂35号-经典雅黑" panose="02000000000000000000" pitchFamily="2" charset="-122"/>
                <a:ea typeface="+mn-ea"/>
                <a:cs typeface="+mn-cs"/>
              </a:rPr>
              <a:t>1. </a:t>
            </a:r>
            <a:r>
              <a:rPr lang="zh-TW" altLang="en-US" sz="1200" b="0" i="0" kern="1200" dirty="0" smtClean="0">
                <a:solidFill>
                  <a:schemeClr val="tx1"/>
                </a:solidFill>
                <a:effectLst/>
                <a:latin typeface="字魂35号-经典雅黑" panose="02000000000000000000" pitchFamily="2" charset="-122"/>
                <a:ea typeface="+mn-ea"/>
                <a:cs typeface="+mn-cs"/>
              </a:rPr>
              <a:t>單一學科的能力出眾：特定科目全校名列前茅者或具備相關能力證明者（例如：托福、雅思等語文能力證明）。</a:t>
            </a:r>
          </a:p>
          <a:p>
            <a:r>
              <a:rPr lang="en-US" altLang="zh-TW" sz="1200" b="0" i="0" kern="1200" dirty="0" smtClean="0">
                <a:solidFill>
                  <a:schemeClr val="tx1"/>
                </a:solidFill>
                <a:effectLst/>
                <a:latin typeface="字魂35号-经典雅黑" panose="02000000000000000000" pitchFamily="2" charset="-122"/>
                <a:ea typeface="+mn-ea"/>
                <a:cs typeface="+mn-cs"/>
              </a:rPr>
              <a:t>2. </a:t>
            </a:r>
            <a:r>
              <a:rPr lang="zh-TW" altLang="en-US" sz="1200" b="0" i="0" kern="1200" dirty="0" smtClean="0">
                <a:solidFill>
                  <a:schemeClr val="tx1"/>
                </a:solidFill>
                <a:effectLst/>
                <a:latin typeface="字魂35号-经典雅黑" panose="02000000000000000000" pitchFamily="2" charset="-122"/>
                <a:ea typeface="+mn-ea"/>
                <a:cs typeface="+mn-cs"/>
              </a:rPr>
              <a:t>具備特殊才藝：具有藝能類的才藝專長，如體育績優或音樂、舞蹈專業等等。</a:t>
            </a:r>
          </a:p>
          <a:p>
            <a:r>
              <a:rPr lang="en-US" altLang="zh-TW" sz="1200" b="0" i="0" kern="1200" dirty="0" smtClean="0">
                <a:solidFill>
                  <a:schemeClr val="tx1"/>
                </a:solidFill>
                <a:effectLst/>
                <a:latin typeface="字魂35号-经典雅黑" panose="02000000000000000000" pitchFamily="2" charset="-122"/>
                <a:ea typeface="+mn-ea"/>
                <a:cs typeface="+mn-cs"/>
              </a:rPr>
              <a:t>3. </a:t>
            </a:r>
            <a:r>
              <a:rPr lang="zh-TW" altLang="en-US" sz="1200" b="0" i="0" kern="1200" dirty="0" smtClean="0">
                <a:solidFill>
                  <a:schemeClr val="tx1"/>
                </a:solidFill>
                <a:effectLst/>
                <a:latin typeface="字魂35号-经典雅黑" panose="02000000000000000000" pitchFamily="2" charset="-122"/>
                <a:ea typeface="+mn-ea"/>
                <a:cs typeface="+mn-cs"/>
              </a:rPr>
              <a:t>擁有相關 </a:t>
            </a:r>
            <a:r>
              <a:rPr lang="en-US" altLang="zh-TW" sz="1200" b="0" i="0" kern="1200" dirty="0" smtClean="0">
                <a:solidFill>
                  <a:schemeClr val="tx1"/>
                </a:solidFill>
                <a:effectLst/>
                <a:latin typeface="字魂35号-经典雅黑" panose="02000000000000000000" pitchFamily="2" charset="-122"/>
                <a:ea typeface="+mn-ea"/>
                <a:cs typeface="+mn-cs"/>
              </a:rPr>
              <a:t>/ </a:t>
            </a:r>
            <a:r>
              <a:rPr lang="zh-TW" altLang="en-US" sz="1200" b="0" i="0" kern="1200" dirty="0" smtClean="0">
                <a:solidFill>
                  <a:schemeClr val="tx1"/>
                </a:solidFill>
                <a:effectLst/>
                <a:latin typeface="字魂35号-经典雅黑" panose="02000000000000000000" pitchFamily="2" charset="-122"/>
                <a:ea typeface="+mn-ea"/>
                <a:cs typeface="+mn-cs"/>
              </a:rPr>
              <a:t>特殊經驗：國內外競賽獲獎者、具備國內外志工經驗、曾申請過專利或是創業、參與國際活動等等⋯⋯</a:t>
            </a:r>
          </a:p>
          <a:p>
            <a:endParaRPr lang="en-US" altLang="zh-CN" dirty="0" smtClean="0"/>
          </a:p>
          <a:p>
            <a:r>
              <a:rPr lang="zh-TW" altLang="en-US" sz="1200" b="1" i="0" kern="1200" dirty="0" smtClean="0">
                <a:solidFill>
                  <a:schemeClr val="tx1"/>
                </a:solidFill>
                <a:effectLst/>
                <a:latin typeface="字魂35号-经典雅黑" panose="02000000000000000000" pitchFamily="2" charset="-122"/>
                <a:ea typeface="+mn-ea"/>
                <a:cs typeface="+mn-cs"/>
              </a:rPr>
              <a:t>不同教育資歷</a:t>
            </a:r>
          </a:p>
          <a:p>
            <a:r>
              <a:rPr lang="en-US" altLang="zh-TW" sz="1200" b="0" i="0" kern="1200" dirty="0" smtClean="0">
                <a:solidFill>
                  <a:schemeClr val="tx1"/>
                </a:solidFill>
                <a:effectLst/>
                <a:latin typeface="字魂35号-经典雅黑" panose="02000000000000000000" pitchFamily="2" charset="-122"/>
                <a:ea typeface="+mn-ea"/>
                <a:cs typeface="+mn-cs"/>
              </a:rPr>
              <a:t>1. </a:t>
            </a:r>
            <a:r>
              <a:rPr lang="zh-TW" altLang="en-US" sz="1200" b="0" i="0" kern="1200" dirty="0" smtClean="0">
                <a:solidFill>
                  <a:schemeClr val="tx1"/>
                </a:solidFill>
                <a:effectLst/>
                <a:latin typeface="字魂35号-经典雅黑" panose="02000000000000000000" pitchFamily="2" charset="-122"/>
                <a:ea typeface="+mn-ea"/>
                <a:cs typeface="+mn-cs"/>
              </a:rPr>
              <a:t>特殊身分：境外臺生、新住民及其子女、經濟弱勢學生、實驗教育學生，目前許多學校都會保障弱勢學生名額，像是中山大學有超過七成的科系，至少優先錄取弱勢學生一名。</a:t>
            </a:r>
          </a:p>
          <a:p>
            <a:r>
              <a:rPr lang="en-US" altLang="zh-TW" sz="1200" b="0" i="0" kern="1200" dirty="0" smtClean="0">
                <a:solidFill>
                  <a:schemeClr val="tx1"/>
                </a:solidFill>
                <a:effectLst/>
                <a:latin typeface="字魂35号-经典雅黑" panose="02000000000000000000" pitchFamily="2" charset="-122"/>
                <a:ea typeface="+mn-ea"/>
                <a:cs typeface="+mn-cs"/>
              </a:rPr>
              <a:t>2. </a:t>
            </a:r>
            <a:r>
              <a:rPr lang="zh-TW" altLang="en-US" sz="1200" b="0" i="0" kern="1200" dirty="0" smtClean="0">
                <a:solidFill>
                  <a:schemeClr val="tx1"/>
                </a:solidFill>
                <a:effectLst/>
                <a:latin typeface="字魂35号-经典雅黑" panose="02000000000000000000" pitchFamily="2" charset="-122"/>
                <a:ea typeface="+mn-ea"/>
                <a:cs typeface="+mn-cs"/>
              </a:rPr>
              <a:t>考過國外入學能力測驗：持 </a:t>
            </a:r>
            <a:r>
              <a:rPr lang="en" altLang="zh-TW" sz="1200" b="0" i="0" kern="1200" dirty="0" smtClean="0">
                <a:solidFill>
                  <a:schemeClr val="tx1"/>
                </a:solidFill>
                <a:effectLst/>
                <a:latin typeface="字魂35号-经典雅黑" panose="02000000000000000000" pitchFamily="2" charset="-122"/>
                <a:ea typeface="+mn-ea"/>
                <a:cs typeface="+mn-cs"/>
              </a:rPr>
              <a:t>ACT ( </a:t>
            </a:r>
            <a:r>
              <a:rPr lang="zh-TW" altLang="en-US" sz="1200" b="0" i="0" kern="1200" dirty="0" smtClean="0">
                <a:solidFill>
                  <a:schemeClr val="tx1"/>
                </a:solidFill>
                <a:effectLst/>
                <a:latin typeface="字魂35号-经典雅黑" panose="02000000000000000000" pitchFamily="2" charset="-122"/>
                <a:ea typeface="+mn-ea"/>
                <a:cs typeface="+mn-cs"/>
              </a:rPr>
              <a:t>美國大學入學考試 </a:t>
            </a:r>
            <a:r>
              <a:rPr lang="en-US" altLang="zh-TW" sz="1200" b="0" i="0" kern="1200" dirty="0" smtClean="0">
                <a:solidFill>
                  <a:schemeClr val="tx1"/>
                </a:solidFill>
                <a:effectLst/>
                <a:latin typeface="字魂35号-经典雅黑" panose="02000000000000000000" pitchFamily="2" charset="-122"/>
                <a:ea typeface="+mn-ea"/>
                <a:cs typeface="+mn-cs"/>
              </a:rPr>
              <a:t>) </a:t>
            </a:r>
            <a:r>
              <a:rPr lang="zh-TW" altLang="en-US" sz="1200" b="0" i="0" kern="1200" dirty="0" smtClean="0">
                <a:solidFill>
                  <a:schemeClr val="tx1"/>
                </a:solidFill>
                <a:effectLst/>
                <a:latin typeface="字魂35号-经典雅黑" panose="02000000000000000000" pitchFamily="2" charset="-122"/>
                <a:ea typeface="+mn-ea"/>
                <a:cs typeface="+mn-cs"/>
              </a:rPr>
              <a:t>或 </a:t>
            </a:r>
            <a:r>
              <a:rPr lang="en" altLang="zh-TW" sz="1200" b="0" i="0" kern="1200" dirty="0" smtClean="0">
                <a:solidFill>
                  <a:schemeClr val="tx1"/>
                </a:solidFill>
                <a:effectLst/>
                <a:latin typeface="字魂35号-经典雅黑" panose="02000000000000000000" pitchFamily="2" charset="-122"/>
                <a:ea typeface="+mn-ea"/>
                <a:cs typeface="+mn-cs"/>
              </a:rPr>
              <a:t>SAT ( </a:t>
            </a:r>
            <a:r>
              <a:rPr lang="zh-TW" altLang="en-US" sz="1200" b="0" i="0" kern="1200" dirty="0" smtClean="0">
                <a:solidFill>
                  <a:schemeClr val="tx1"/>
                </a:solidFill>
                <a:effectLst/>
                <a:latin typeface="字魂35号-经典雅黑" panose="02000000000000000000" pitchFamily="2" charset="-122"/>
                <a:ea typeface="+mn-ea"/>
                <a:cs typeface="+mn-cs"/>
              </a:rPr>
              <a:t>學術能力測驗 </a:t>
            </a:r>
            <a:r>
              <a:rPr lang="en-US" altLang="zh-TW" sz="1200" b="0" i="0" kern="1200" dirty="0" smtClean="0">
                <a:solidFill>
                  <a:schemeClr val="tx1"/>
                </a:solidFill>
                <a:effectLst/>
                <a:latin typeface="字魂35号-经典雅黑" panose="02000000000000000000" pitchFamily="2" charset="-122"/>
                <a:ea typeface="+mn-ea"/>
                <a:cs typeface="+mn-cs"/>
              </a:rPr>
              <a:t>)</a:t>
            </a:r>
            <a:r>
              <a:rPr lang="zh-TW" altLang="en-US" sz="1200" b="0" i="0" kern="1200" dirty="0" smtClean="0">
                <a:solidFill>
                  <a:schemeClr val="tx1"/>
                </a:solidFill>
                <a:effectLst/>
                <a:latin typeface="字魂35号-经典雅黑" panose="02000000000000000000" pitchFamily="2" charset="-122"/>
                <a:ea typeface="+mn-ea"/>
                <a:cs typeface="+mn-cs"/>
              </a:rPr>
              <a:t>成績的同學。</a:t>
            </a:r>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18</a:t>
            </a:fld>
            <a:endParaRPr lang="zh-TW" altLang="en-US"/>
          </a:p>
        </p:txBody>
      </p:sp>
    </p:spTree>
    <p:extLst>
      <p:ext uri="{BB962C8B-B14F-4D97-AF65-F5344CB8AC3E}">
        <p14:creationId xmlns:p14="http://schemas.microsoft.com/office/powerpoint/2010/main" val="324545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r>
              <a:rPr lang="en-US" altLang="zh-CN"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(1)</a:t>
            </a:r>
            <a:r>
              <a:rPr lang="zh-CN" altLang="en-US"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全程就讀國內同一所高中之應屆畢業生</a:t>
            </a:r>
            <a:r>
              <a:rPr lang="en-US" altLang="zh-CN"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zh-CN" altLang="en-US"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排除轉學生、轉科生、跳級生、交換學生</a:t>
            </a:r>
            <a:r>
              <a:rPr lang="en-US" altLang="zh-CN"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p>
          <a:p>
            <a:pPr>
              <a:defRPr/>
            </a:pPr>
            <a:r>
              <a:rPr lang="en-US" altLang="zh-CN"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  </a:t>
            </a:r>
            <a:r>
              <a:rPr lang="zh-CN" altLang="en-US"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說明：本校綜高全程選讀學術學程的學生符合</a:t>
            </a:r>
            <a:r>
              <a:rPr lang="en-US" altLang="zh-CN"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zh-CN" altLang="en-US"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社自互轉可</a:t>
            </a:r>
            <a:r>
              <a:rPr lang="en-US" altLang="zh-CN"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p>
          <a:p>
            <a:pPr>
              <a:defRPr/>
            </a:pPr>
            <a:r>
              <a:rPr lang="en-US" altLang="zh-CN"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(2)</a:t>
            </a:r>
            <a:r>
              <a:rPr lang="zh-CN" altLang="en-US"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高中前四學期學業成績之總平均符合全校排名前</a:t>
            </a:r>
            <a:r>
              <a:rPr lang="en-US" altLang="zh-CN"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50% </a:t>
            </a:r>
          </a:p>
          <a:p>
            <a:pPr>
              <a:defRPr/>
            </a:pPr>
            <a:r>
              <a:rPr lang="zh-CN" altLang="en-US" sz="12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說明：如有重修或補考之科目應以原成績辦理</a:t>
            </a:r>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21</a:t>
            </a:fld>
            <a:endParaRPr lang="zh-TW" altLang="en-US"/>
          </a:p>
        </p:txBody>
      </p:sp>
    </p:spTree>
    <p:extLst>
      <p:ext uri="{BB962C8B-B14F-4D97-AF65-F5344CB8AC3E}">
        <p14:creationId xmlns:p14="http://schemas.microsoft.com/office/powerpoint/2010/main" val="121283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(1)</a:t>
            </a:r>
            <a:r>
              <a:rPr lang="zh-CN" altLang="en-US" sz="1200" b="1" kern="0" dirty="0" smtClean="0">
                <a:solidFill>
                  <a:srgbClr val="017E6F"/>
                </a:solidFill>
                <a:latin typeface="Microsoft JhengHei" panose="020B0604030504040204" pitchFamily="34" charset="-120"/>
                <a:ea typeface="Microsoft JhengHei" panose="020B0604030504040204" pitchFamily="34" charset="-120"/>
              </a:rPr>
              <a:t>本校繁星推薦委員會辦理校內審核</a:t>
            </a: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(3</a:t>
            </a:r>
            <a:r>
              <a:rPr lang="zh-CN" altLang="en-US" sz="1200" b="1" kern="0" dirty="0" smtClean="0">
                <a:solidFill>
                  <a:srgbClr val="017E6F"/>
                </a:solidFill>
                <a:latin typeface="Microsoft JhengHei" panose="020B0604030504040204" pitchFamily="34" charset="-120"/>
                <a:ea typeface="Microsoft JhengHei" panose="020B0604030504040204" pitchFamily="34" charset="-120"/>
              </a:rPr>
              <a:t>月初</a:t>
            </a: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a:t>
            </a:r>
          </a:p>
          <a:p>
            <a:pPr>
              <a:defRPr/>
            </a:pP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(2)*</a:t>
            </a:r>
            <a:r>
              <a:rPr lang="zh-CN" altLang="en-US" sz="1200" b="1" kern="0" dirty="0" smtClean="0">
                <a:solidFill>
                  <a:srgbClr val="017E6F"/>
                </a:solidFill>
                <a:latin typeface="Microsoft JhengHei" panose="020B0604030504040204" pitchFamily="34" charset="-120"/>
                <a:ea typeface="Microsoft JhengHei" panose="020B0604030504040204" pitchFamily="34" charset="-120"/>
              </a:rPr>
              <a:t>高中對同一所大學「各學群至多推薦二名學生」，並排定推薦至同所大學學生之優先順序</a:t>
            </a: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a:t>
            </a:r>
            <a:r>
              <a:rPr lang="zh-CN" altLang="en-US" sz="1200" b="1" kern="0" dirty="0" smtClean="0">
                <a:solidFill>
                  <a:srgbClr val="017E6F"/>
                </a:solidFill>
                <a:latin typeface="Microsoft JhengHei" panose="020B0604030504040204" pitchFamily="34" charset="-120"/>
                <a:ea typeface="Microsoft JhengHei" panose="020B0604030504040204" pitchFamily="34" charset="-120"/>
              </a:rPr>
              <a:t>順位</a:t>
            </a: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1,2,3,…)</a:t>
            </a:r>
          </a:p>
          <a:p>
            <a:pPr>
              <a:defRPr/>
            </a:pP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(3)*</a:t>
            </a:r>
            <a:r>
              <a:rPr lang="zh-CN" altLang="en-US" sz="1200" b="1" kern="0" dirty="0" smtClean="0">
                <a:solidFill>
                  <a:srgbClr val="017E6F"/>
                </a:solidFill>
                <a:latin typeface="Microsoft JhengHei" panose="020B0604030504040204" pitchFamily="34" charset="-120"/>
                <a:ea typeface="Microsoft JhengHei" panose="020B0604030504040204" pitchFamily="34" charset="-120"/>
              </a:rPr>
              <a:t>同一名學生僅限推薦至「一所大學之一個學群」</a:t>
            </a: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a:t>
            </a:r>
            <a:r>
              <a:rPr lang="zh-CN" altLang="en-US" sz="1200" b="1" kern="0" dirty="0" smtClean="0">
                <a:solidFill>
                  <a:srgbClr val="017E6F"/>
                </a:solidFill>
                <a:latin typeface="Microsoft JhengHei" panose="020B0604030504040204" pitchFamily="34" charset="-120"/>
                <a:ea typeface="Microsoft JhengHei" panose="020B0604030504040204" pitchFamily="34" charset="-120"/>
              </a:rPr>
              <a:t>依照繁星簡章內容可填系組數量各校不一</a:t>
            </a: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 </a:t>
            </a:r>
          </a:p>
          <a:p>
            <a:pPr>
              <a:defRPr/>
            </a:pP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(4)</a:t>
            </a:r>
            <a:r>
              <a:rPr lang="zh-CN" altLang="en-US" sz="1200" b="1" kern="0" dirty="0" smtClean="0">
                <a:solidFill>
                  <a:srgbClr val="017E6F"/>
                </a:solidFill>
                <a:latin typeface="Microsoft JhengHei" panose="020B0604030504040204" pitchFamily="34" charset="-120"/>
                <a:ea typeface="Microsoft JhengHei" panose="020B0604030504040204" pitchFamily="34" charset="-120"/>
              </a:rPr>
              <a:t>在校學業成績遇有同分之比序，依序以 「高二下」「 高二上 」「高一下」「高一上」 總平均之順序辦理</a:t>
            </a:r>
            <a:endParaRPr lang="en-US" altLang="zh-CN" sz="1200" b="1" kern="0" dirty="0" smtClean="0">
              <a:solidFill>
                <a:srgbClr val="017E6F"/>
              </a:solidFill>
              <a:latin typeface="Microsoft JhengHei" panose="020B0604030504040204" pitchFamily="34" charset="-120"/>
              <a:ea typeface="Microsoft JhengHei" panose="020B0604030504040204" pitchFamily="34" charset="-120"/>
            </a:endParaRPr>
          </a:p>
          <a:p>
            <a:pPr>
              <a:defRPr/>
            </a:pP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(5)</a:t>
            </a:r>
            <a:r>
              <a:rPr lang="zh-CN" altLang="en-US" sz="1200" b="1" kern="0" dirty="0" smtClean="0">
                <a:solidFill>
                  <a:srgbClr val="017E6F"/>
                </a:solidFill>
                <a:latin typeface="Microsoft JhengHei" panose="020B0604030504040204" pitchFamily="34" charset="-120"/>
                <a:ea typeface="Microsoft JhengHei" panose="020B0604030504040204" pitchFamily="34" charset="-120"/>
              </a:rPr>
              <a:t>公布校內推薦名單，學生繳交正式報名表報名費</a:t>
            </a:r>
            <a:r>
              <a:rPr lang="en-US" altLang="zh-CN" sz="1200" b="1" kern="0" dirty="0" smtClean="0">
                <a:solidFill>
                  <a:srgbClr val="017E6F"/>
                </a:solidFill>
                <a:latin typeface="Microsoft JhengHei" panose="020B0604030504040204" pitchFamily="34" charset="-120"/>
                <a:ea typeface="Microsoft JhengHei" panose="020B0604030504040204" pitchFamily="34" charset="-120"/>
              </a:rPr>
              <a:t>200</a:t>
            </a:r>
            <a:r>
              <a:rPr lang="zh-CN" altLang="en-US" sz="1200" b="1" kern="0" dirty="0" smtClean="0">
                <a:solidFill>
                  <a:srgbClr val="017E6F"/>
                </a:solidFill>
                <a:latin typeface="Microsoft JhengHei" panose="020B0604030504040204" pitchFamily="34" charset="-120"/>
                <a:ea typeface="Microsoft JhengHei" panose="020B0604030504040204" pitchFamily="34" charset="-120"/>
              </a:rPr>
              <a:t>元。</a:t>
            </a:r>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22</a:t>
            </a:fld>
            <a:endParaRPr lang="zh-TW" altLang="en-US"/>
          </a:p>
        </p:txBody>
      </p:sp>
    </p:spTree>
    <p:extLst>
      <p:ext uri="{BB962C8B-B14F-4D97-AF65-F5344CB8AC3E}">
        <p14:creationId xmlns:p14="http://schemas.microsoft.com/office/powerpoint/2010/main" val="234166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endParaRPr lang="zh-CN" altLang="en-US" sz="1200" b="1" kern="0" dirty="0" smtClean="0">
              <a:solidFill>
                <a:srgbClr val="017E6F"/>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23</a:t>
            </a:fld>
            <a:endParaRPr lang="zh-TW" altLang="en-US"/>
          </a:p>
        </p:txBody>
      </p:sp>
    </p:spTree>
    <p:extLst>
      <p:ext uri="{BB962C8B-B14F-4D97-AF65-F5344CB8AC3E}">
        <p14:creationId xmlns:p14="http://schemas.microsoft.com/office/powerpoint/2010/main" val="200136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endParaRPr lang="zh-CN" altLang="en-US" sz="1200" b="1" kern="0" dirty="0" smtClean="0">
              <a:solidFill>
                <a:srgbClr val="017E6F"/>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24</a:t>
            </a:fld>
            <a:endParaRPr lang="zh-TW" altLang="en-US"/>
          </a:p>
        </p:txBody>
      </p:sp>
    </p:spTree>
    <p:extLst>
      <p:ext uri="{BB962C8B-B14F-4D97-AF65-F5344CB8AC3E}">
        <p14:creationId xmlns:p14="http://schemas.microsoft.com/office/powerpoint/2010/main" val="225687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endParaRPr lang="zh-CN" altLang="en-US" sz="1200" b="1" kern="0" dirty="0" smtClean="0">
              <a:solidFill>
                <a:srgbClr val="017E6F"/>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25</a:t>
            </a:fld>
            <a:endParaRPr lang="zh-TW" altLang="en-US"/>
          </a:p>
        </p:txBody>
      </p:sp>
    </p:spTree>
    <p:extLst>
      <p:ext uri="{BB962C8B-B14F-4D97-AF65-F5344CB8AC3E}">
        <p14:creationId xmlns:p14="http://schemas.microsoft.com/office/powerpoint/2010/main" val="328847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u="none" strike="noStrike" kern="1200" baseline="0" dirty="0" smtClean="0">
                <a:solidFill>
                  <a:schemeClr val="tx1"/>
                </a:solidFill>
                <a:latin typeface="+mn-lt"/>
                <a:ea typeface="+mn-ea"/>
                <a:cs typeface="+mn-cs"/>
              </a:rPr>
              <a:t>學生學習歷程（</a:t>
            </a:r>
            <a:r>
              <a:rPr lang="en-US" altLang="zh-TW" sz="1200" b="1" i="0" u="none" strike="noStrike" kern="1200" baseline="0" dirty="0" smtClean="0">
                <a:solidFill>
                  <a:schemeClr val="tx1"/>
                </a:solidFill>
                <a:latin typeface="+mn-lt"/>
                <a:ea typeface="+mn-ea"/>
                <a:cs typeface="+mn-cs"/>
              </a:rPr>
              <a:t>P1</a:t>
            </a:r>
            <a:r>
              <a:rPr lang="zh-TW" altLang="en-US" sz="1200" b="1"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包括</a:t>
            </a:r>
            <a:r>
              <a:rPr lang="zh-TW" altLang="en-US" sz="1200" b="1" i="0" u="none" strike="noStrike" kern="1200" baseline="0" dirty="0" smtClean="0">
                <a:solidFill>
                  <a:schemeClr val="tx1"/>
                </a:solidFill>
                <a:latin typeface="+mn-lt"/>
                <a:ea typeface="+mn-ea"/>
                <a:cs typeface="+mn-cs"/>
              </a:rPr>
              <a:t>學生基本資料</a:t>
            </a:r>
            <a:r>
              <a:rPr lang="zh-TW" altLang="en-US" sz="1200" b="0" i="0" u="none" strike="noStrike" kern="1200" baseline="0" dirty="0" smtClean="0">
                <a:solidFill>
                  <a:schemeClr val="tx1"/>
                </a:solidFill>
                <a:latin typeface="+mn-lt"/>
                <a:ea typeface="+mn-ea"/>
                <a:cs typeface="+mn-cs"/>
              </a:rPr>
              <a:t>、</a:t>
            </a:r>
            <a:r>
              <a:rPr lang="zh-TW" altLang="en-US" sz="1200" b="1" i="0" u="none" strike="noStrike" kern="1200" baseline="0" dirty="0" smtClean="0">
                <a:solidFill>
                  <a:schemeClr val="tx1"/>
                </a:solidFill>
                <a:latin typeface="+mn-lt"/>
                <a:ea typeface="+mn-ea"/>
                <a:cs typeface="+mn-cs"/>
              </a:rPr>
              <a:t>修課紀錄</a:t>
            </a:r>
            <a:r>
              <a:rPr lang="zh-TW" altLang="en-US" sz="1200" b="0" i="0" u="none" strike="noStrike" kern="1200" baseline="0" dirty="0" smtClean="0">
                <a:solidFill>
                  <a:schemeClr val="tx1"/>
                </a:solidFill>
                <a:latin typeface="+mn-lt"/>
                <a:ea typeface="+mn-ea"/>
                <a:cs typeface="+mn-cs"/>
              </a:rPr>
              <a:t>、</a:t>
            </a:r>
            <a:r>
              <a:rPr lang="zh-TW" altLang="en-US" sz="1200" b="1" i="0" u="none" strike="noStrike" kern="1200" baseline="0" dirty="0" smtClean="0">
                <a:solidFill>
                  <a:schemeClr val="tx1"/>
                </a:solidFill>
                <a:latin typeface="+mn-lt"/>
                <a:ea typeface="+mn-ea"/>
                <a:cs typeface="+mn-cs"/>
              </a:rPr>
              <a:t>課程學習成果</a:t>
            </a:r>
            <a:r>
              <a:rPr lang="zh-TW" altLang="en-US" sz="1200" b="0" i="0" u="none" strike="noStrike" kern="1200" baseline="0" dirty="0" smtClean="0">
                <a:solidFill>
                  <a:schemeClr val="tx1"/>
                </a:solidFill>
                <a:latin typeface="+mn-lt"/>
                <a:ea typeface="+mn-ea"/>
                <a:cs typeface="+mn-cs"/>
              </a:rPr>
              <a:t>、</a:t>
            </a:r>
            <a:r>
              <a:rPr lang="zh-TW" altLang="en-US" sz="1200" b="1" i="0" u="none" strike="noStrike" kern="1200" baseline="0" dirty="0" smtClean="0">
                <a:solidFill>
                  <a:schemeClr val="tx1"/>
                </a:solidFill>
                <a:latin typeface="+mn-lt"/>
                <a:ea typeface="+mn-ea"/>
                <a:cs typeface="+mn-cs"/>
              </a:rPr>
              <a:t>多元表現</a:t>
            </a:r>
            <a:r>
              <a:rPr lang="zh-TW" altLang="en-US" sz="1200" b="0" i="0" u="none" strike="noStrike" kern="1200" baseline="0" dirty="0" smtClean="0">
                <a:solidFill>
                  <a:schemeClr val="tx1"/>
                </a:solidFill>
                <a:latin typeface="+mn-lt"/>
                <a:ea typeface="+mn-ea"/>
                <a:cs typeface="+mn-cs"/>
              </a:rPr>
              <a:t>、學習歷程自述，以及其他與學習歷程有關之資料</a:t>
            </a:r>
            <a:r>
              <a:rPr lang="en-US" altLang="zh-TW" sz="1200" b="1" i="0" u="none" strike="noStrike" kern="1200" baseline="0" dirty="0" smtClean="0">
                <a:solidFill>
                  <a:schemeClr val="tx1"/>
                </a:solidFill>
                <a:latin typeface="+mn-lt"/>
                <a:ea typeface="+mn-ea"/>
                <a:cs typeface="+mn-cs"/>
              </a:rPr>
              <a:t>(</a:t>
            </a:r>
            <a:r>
              <a:rPr lang="zh-TW" altLang="en-US" sz="1200" b="1" i="0" u="none" strike="noStrike" kern="1200" baseline="0" dirty="0" smtClean="0">
                <a:solidFill>
                  <a:schemeClr val="tx1"/>
                </a:solidFill>
                <a:latin typeface="+mn-lt"/>
                <a:ea typeface="+mn-ea"/>
                <a:cs typeface="+mn-cs"/>
              </a:rPr>
              <a:t>以學校學習活動為主</a:t>
            </a:r>
            <a:r>
              <a:rPr lang="en-US" altLang="zh-TW" sz="1200" b="1" i="0" u="none" strike="noStrike" kern="1200" baseline="0" dirty="0" smtClean="0">
                <a:solidFill>
                  <a:schemeClr val="tx1"/>
                </a:solidFill>
                <a:latin typeface="+mn-lt"/>
                <a:ea typeface="+mn-ea"/>
                <a:cs typeface="+mn-cs"/>
              </a:rPr>
              <a:t>)</a:t>
            </a:r>
          </a:p>
          <a:p>
            <a:endParaRPr lang="en-US" altLang="zh-TW" sz="1200" b="1" i="0" u="none" strike="noStrike" kern="1200" baseline="0" dirty="0" smtClean="0">
              <a:solidFill>
                <a:schemeClr val="tx1"/>
              </a:solidFill>
              <a:latin typeface="+mn-lt"/>
              <a:ea typeface="+mn-ea"/>
              <a:cs typeface="+mn-cs"/>
            </a:endParaRPr>
          </a:p>
          <a:p>
            <a:r>
              <a:rPr lang="zh-TW" altLang="en-US" sz="1200" b="1" i="0" u="none" strike="noStrike" kern="1200" baseline="0" dirty="0" smtClean="0">
                <a:solidFill>
                  <a:schemeClr val="tx1"/>
                </a:solidFill>
                <a:latin typeface="+mn-lt"/>
                <a:ea typeface="+mn-ea"/>
                <a:cs typeface="+mn-cs"/>
              </a:rPr>
              <a:t>校系自辦甄試項目（</a:t>
            </a:r>
            <a:r>
              <a:rPr lang="en-US" altLang="zh-TW" sz="1200" b="1" i="0" u="none" strike="noStrike" kern="1200" baseline="0" dirty="0" smtClean="0">
                <a:solidFill>
                  <a:schemeClr val="tx1"/>
                </a:solidFill>
                <a:latin typeface="+mn-lt"/>
                <a:ea typeface="+mn-ea"/>
                <a:cs typeface="+mn-cs"/>
              </a:rPr>
              <a:t>P2</a:t>
            </a:r>
            <a:r>
              <a:rPr lang="zh-TW" altLang="en-US" sz="1200" b="1"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如：面試、筆試 、實作 、其他等 </a:t>
            </a:r>
            <a:endParaRPr lang="zh-TW" altLang="en-US" dirty="0"/>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26</a:t>
            </a:fld>
            <a:endParaRPr lang="zh-TW" altLang="en-US"/>
          </a:p>
        </p:txBody>
      </p:sp>
    </p:spTree>
    <p:extLst>
      <p:ext uri="{BB962C8B-B14F-4D97-AF65-F5344CB8AC3E}">
        <p14:creationId xmlns:p14="http://schemas.microsoft.com/office/powerpoint/2010/main" val="322631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CECC54F-EAFE-4711-8D58-C021770930DA}" type="slidenum">
              <a:rPr lang="zh-TW" altLang="en-US" smtClean="0"/>
              <a:t>32</a:t>
            </a:fld>
            <a:endParaRPr lang="zh-TW" altLang="en-US"/>
          </a:p>
        </p:txBody>
      </p:sp>
    </p:spTree>
    <p:extLst>
      <p:ext uri="{BB962C8B-B14F-4D97-AF65-F5344CB8AC3E}">
        <p14:creationId xmlns:p14="http://schemas.microsoft.com/office/powerpoint/2010/main" val="45943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em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svg"/><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24.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12"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12"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24.xml.rels><?xml version="1.0" encoding="UTF-8" standalone="yes"?>
<Relationships xmlns="http://schemas.openxmlformats.org/package/2006/relationships"><Relationship Id="rId13" Type="http://schemas.openxmlformats.org/officeDocument/2006/relationships/image" Target="../media/image30.emf"/><Relationship Id="rId3" Type="http://schemas.openxmlformats.org/officeDocument/2006/relationships/image" Target="../media/image3.png"/><Relationship Id="rId12"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25.xml.rels><?xml version="1.0" encoding="UTF-8" standalone="yes"?>
<Relationships xmlns="http://schemas.openxmlformats.org/package/2006/relationships"><Relationship Id="rId13" Type="http://schemas.openxmlformats.org/officeDocument/2006/relationships/diagramLayout" Target="../diagrams/layout6.xml"/><Relationship Id="rId3" Type="http://schemas.openxmlformats.org/officeDocument/2006/relationships/image" Target="../media/image3.png"/><Relationship Id="rId12" Type="http://schemas.openxmlformats.org/officeDocument/2006/relationships/diagramData" Target="../diagrams/data6.xml"/><Relationship Id="rId2" Type="http://schemas.openxmlformats.org/officeDocument/2006/relationships/notesSlide" Target="../notesSlides/notesSlide7.xml"/><Relationship Id="rId16" Type="http://schemas.microsoft.com/office/2007/relationships/diagramDrawing" Target="../diagrams/drawing6.xml"/><Relationship Id="rId1" Type="http://schemas.openxmlformats.org/officeDocument/2006/relationships/slideLayout" Target="../slideLayouts/slideLayout7.xml"/><Relationship Id="rId11" Type="http://schemas.openxmlformats.org/officeDocument/2006/relationships/image" Target="../media/image6.svg"/><Relationship Id="rId15" Type="http://schemas.openxmlformats.org/officeDocument/2006/relationships/diagramColors" Target="../diagrams/colors6.xml"/><Relationship Id="rId1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image" Target="../media/image20.svg"/></Relationships>
</file>

<file path=ppt/slides/_rels/slide27.xml.rels><?xml version="1.0" encoding="UTF-8" standalone="yes"?>
<Relationships xmlns="http://schemas.openxmlformats.org/package/2006/relationships"><Relationship Id="rId12" Type="http://schemas.openxmlformats.org/officeDocument/2006/relationships/image" Target="../media/image31.emf"/><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28.xml.rels><?xml version="1.0" encoding="UTF-8" standalone="yes"?>
<Relationships xmlns="http://schemas.openxmlformats.org/package/2006/relationships"><Relationship Id="rId13" Type="http://schemas.openxmlformats.org/officeDocument/2006/relationships/image" Target="../media/image33.emf"/><Relationship Id="rId12" Type="http://schemas.openxmlformats.org/officeDocument/2006/relationships/image" Target="../media/image32.emf"/><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29.xml.rels><?xml version="1.0" encoding="UTF-8" standalone="yes"?>
<Relationships xmlns="http://schemas.openxmlformats.org/package/2006/relationships"><Relationship Id="rId13" Type="http://schemas.openxmlformats.org/officeDocument/2006/relationships/image" Target="../media/image35.emf"/><Relationship Id="rId12"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6.svg"/><Relationship Id="rId14" Type="http://schemas.openxmlformats.org/officeDocument/2006/relationships/image" Target="../media/image36.e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image" Target="../media/image8.png"/><Relationship Id="rId3" Type="http://schemas.openxmlformats.org/officeDocument/2006/relationships/image" Target="../media/image6.sv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image" Target="../media/image7.png"/><Relationship Id="rId2" Type="http://schemas.openxmlformats.org/officeDocument/2006/relationships/image" Target="../media/image3.pn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image" Target="../media/image6.png"/><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12"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31.xml.rels><?xml version="1.0" encoding="UTF-8" standalone="yes"?>
<Relationships xmlns="http://schemas.openxmlformats.org/package/2006/relationships"><Relationship Id="rId12" Type="http://schemas.openxmlformats.org/officeDocument/2006/relationships/image" Target="../media/image37.emf"/><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image" Target="../media/image20.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12"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12"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35.xml.rels><?xml version="1.0" encoding="UTF-8" standalone="yes"?>
<Relationships xmlns="http://schemas.openxmlformats.org/package/2006/relationships"><Relationship Id="rId13" Type="http://schemas.openxmlformats.org/officeDocument/2006/relationships/image" Target="../media/image4.svg"/><Relationship Id="rId3" Type="http://schemas.openxmlformats.org/officeDocument/2006/relationships/image" Target="../media/image3.png"/><Relationship Id="rId12"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image" Target="../media/image20.sv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12" Type="http://schemas.openxmlformats.org/officeDocument/2006/relationships/image" Target="../media/image40.emf"/><Relationship Id="rId2" Type="http://schemas.openxmlformats.org/officeDocument/2006/relationships/notesSlide" Target="../notesSlides/notesSlide14.xm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12" Type="http://schemas.openxmlformats.org/officeDocument/2006/relationships/image" Target="../media/image41.emf"/><Relationship Id="rId2" Type="http://schemas.openxmlformats.org/officeDocument/2006/relationships/notesSlide" Target="../notesSlides/notesSlide15.xm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39.xml.rels><?xml version="1.0" encoding="UTF-8" standalone="yes"?>
<Relationships xmlns="http://schemas.openxmlformats.org/package/2006/relationships"><Relationship Id="rId13" Type="http://schemas.openxmlformats.org/officeDocument/2006/relationships/image" Target="../media/image4.svg"/><Relationship Id="rId3" Type="http://schemas.openxmlformats.org/officeDocument/2006/relationships/image" Target="../media/image3.png"/><Relationship Id="rId12"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2778063" y="2171700"/>
            <a:ext cx="12439423" cy="3847207"/>
          </a:xfrm>
          <a:prstGeom prst="rect">
            <a:avLst/>
          </a:prstGeom>
        </p:spPr>
        <p:txBody>
          <a:bodyPr wrap="square" lIns="0" tIns="0" rIns="0" bIns="0" rtlCol="0" anchor="t">
            <a:spAutoFit/>
          </a:bodyPr>
          <a:lstStyle/>
          <a:p>
            <a:pPr algn="ctr">
              <a:lnSpc>
                <a:spcPts val="9999"/>
              </a:lnSpc>
            </a:pPr>
            <a:r>
              <a:rPr lang="en-US" sz="9999" dirty="0" smtClean="0">
                <a:solidFill>
                  <a:srgbClr val="227C9D"/>
                </a:solidFill>
                <a:latin typeface="Kollektif Bold"/>
              </a:rPr>
              <a:t>112</a:t>
            </a:r>
            <a:r>
              <a:rPr lang="zh-TW" altLang="en-US" sz="9999" dirty="0" smtClean="0">
                <a:solidFill>
                  <a:srgbClr val="227C9D"/>
                </a:solidFill>
                <a:latin typeface="Kollektif Bold"/>
              </a:rPr>
              <a:t>學年度學校日</a:t>
            </a:r>
            <a:endParaRPr lang="en-US" altLang="zh-TW" sz="9999" dirty="0" smtClean="0">
              <a:solidFill>
                <a:srgbClr val="227C9D"/>
              </a:solidFill>
              <a:latin typeface="Kollektif Bold"/>
            </a:endParaRPr>
          </a:p>
          <a:p>
            <a:pPr algn="ctr">
              <a:lnSpc>
                <a:spcPts val="9999"/>
              </a:lnSpc>
            </a:pPr>
            <a:r>
              <a:rPr lang="zh-TW" altLang="en-US" sz="9999" dirty="0" smtClean="0">
                <a:solidFill>
                  <a:srgbClr val="227C9D"/>
                </a:solidFill>
                <a:latin typeface="Kollektif Bold"/>
              </a:rPr>
              <a:t>大學多元入學說明</a:t>
            </a:r>
            <a:endParaRPr lang="en-US" altLang="zh-TW" sz="9999" dirty="0" smtClean="0">
              <a:solidFill>
                <a:srgbClr val="227C9D"/>
              </a:solidFill>
              <a:latin typeface="Kollektif Bold"/>
            </a:endParaRPr>
          </a:p>
          <a:p>
            <a:pPr algn="ctr">
              <a:lnSpc>
                <a:spcPts val="9999"/>
              </a:lnSpc>
            </a:pPr>
            <a:r>
              <a:rPr lang="en-US" sz="3200" dirty="0" err="1" smtClean="0">
                <a:solidFill>
                  <a:srgbClr val="227C9D"/>
                </a:solidFill>
                <a:latin typeface="Kollektif Bold"/>
              </a:rPr>
              <a:t>Songshan</a:t>
            </a:r>
            <a:r>
              <a:rPr lang="en-US" sz="3200" dirty="0" smtClean="0">
                <a:solidFill>
                  <a:srgbClr val="227C9D"/>
                </a:solidFill>
                <a:latin typeface="Kollektif Bold"/>
              </a:rPr>
              <a:t> </a:t>
            </a:r>
            <a:r>
              <a:rPr lang="en-US" sz="3200" dirty="0">
                <a:solidFill>
                  <a:srgbClr val="227C9D"/>
                </a:solidFill>
                <a:latin typeface="Kollektif Bold"/>
              </a:rPr>
              <a:t>High School of Agriculture and </a:t>
            </a:r>
            <a:r>
              <a:rPr lang="en-US" sz="3200" dirty="0" smtClean="0">
                <a:solidFill>
                  <a:srgbClr val="227C9D"/>
                </a:solidFill>
                <a:latin typeface="Kollektif Bold"/>
              </a:rPr>
              <a:t>Industry</a:t>
            </a:r>
            <a:endParaRPr lang="en-US" sz="9999" dirty="0">
              <a:solidFill>
                <a:srgbClr val="227C9D"/>
              </a:solidFill>
              <a:latin typeface="Kollektif Bold"/>
            </a:endParaRPr>
          </a:p>
        </p:txBody>
      </p:sp>
      <p:sp>
        <p:nvSpPr>
          <p:cNvPr id="3" name="Freeform 3"/>
          <p:cNvSpPr/>
          <p:nvPr/>
        </p:nvSpPr>
        <p:spPr>
          <a:xfrm>
            <a:off x="14386813" y="0"/>
            <a:ext cx="3901187" cy="5517295"/>
          </a:xfrm>
          <a:custGeom>
            <a:avLst/>
            <a:gdLst/>
            <a:ahLst/>
            <a:cxnLst/>
            <a:rect l="l" t="t" r="r" b="b"/>
            <a:pathLst>
              <a:path w="3901187" h="5517295">
                <a:moveTo>
                  <a:pt x="0" y="0"/>
                </a:moveTo>
                <a:lnTo>
                  <a:pt x="3901187" y="0"/>
                </a:lnTo>
                <a:lnTo>
                  <a:pt x="3901187" y="5517295"/>
                </a:lnTo>
                <a:lnTo>
                  <a:pt x="0" y="55172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a:off x="813741" y="5544614"/>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4343400" y="5996930"/>
            <a:ext cx="8819966" cy="1051570"/>
          </a:xfrm>
          <a:prstGeom prst="rect">
            <a:avLst/>
          </a:prstGeom>
        </p:spPr>
        <p:txBody>
          <a:bodyPr wrap="square" lIns="0" tIns="0" rIns="0" bIns="0" rtlCol="0" anchor="t">
            <a:spAutoFit/>
          </a:bodyPr>
          <a:lstStyle/>
          <a:p>
            <a:pPr>
              <a:lnSpc>
                <a:spcPts val="4070"/>
              </a:lnSpc>
            </a:pPr>
            <a:r>
              <a:rPr lang="zh-TW" altLang="en-US" sz="3700" b="1" dirty="0">
                <a:solidFill>
                  <a:srgbClr val="545454"/>
                </a:solidFill>
                <a:latin typeface="DM Sans"/>
              </a:rPr>
              <a:t>臺北市立松山高級工農職業學校 教務處</a:t>
            </a:r>
          </a:p>
          <a:p>
            <a:pPr>
              <a:lnSpc>
                <a:spcPts val="4070"/>
              </a:lnSpc>
            </a:pPr>
            <a:r>
              <a:rPr lang="zh-TW" altLang="en-US" sz="3700" b="1" dirty="0">
                <a:solidFill>
                  <a:srgbClr val="545454"/>
                </a:solidFill>
                <a:latin typeface="DM Sans"/>
              </a:rPr>
              <a:t>綜高學術學程主任 </a:t>
            </a:r>
            <a:r>
              <a:rPr lang="zh-TW" altLang="en-US" sz="3700" b="1" dirty="0" smtClean="0">
                <a:solidFill>
                  <a:srgbClr val="545454"/>
                </a:solidFill>
                <a:latin typeface="DM Sans"/>
              </a:rPr>
              <a:t>陳文儀教師</a:t>
            </a:r>
            <a:endParaRPr lang="zh-TW" altLang="en-US" sz="3700" b="1" dirty="0">
              <a:solidFill>
                <a:srgbClr val="545454"/>
              </a:solidFill>
              <a:latin typeface="DM Sans"/>
            </a:endParaRPr>
          </a:p>
        </p:txBody>
      </p:sp>
      <p:sp>
        <p:nvSpPr>
          <p:cNvPr id="7" name="Freeform 7"/>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2" name="圖片 1"/>
          <p:cNvPicPr>
            <a:picLocks noChangeAspect="1"/>
          </p:cNvPicPr>
          <p:nvPr/>
        </p:nvPicPr>
        <p:blipFill>
          <a:blip r:embed="rId4"/>
          <a:stretch>
            <a:fillRect/>
          </a:stretch>
        </p:blipFill>
        <p:spPr>
          <a:xfrm>
            <a:off x="377732" y="495300"/>
            <a:ext cx="17910268" cy="9296400"/>
          </a:xfrm>
          <a:prstGeom prst="rect">
            <a:avLst/>
          </a:prstGeom>
        </p:spPr>
      </p:pic>
    </p:spTree>
    <p:extLst>
      <p:ext uri="{BB962C8B-B14F-4D97-AF65-F5344CB8AC3E}">
        <p14:creationId xmlns:p14="http://schemas.microsoft.com/office/powerpoint/2010/main" val="244126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TextBox 3"/>
          <p:cNvSpPr txBox="1"/>
          <p:nvPr/>
        </p:nvSpPr>
        <p:spPr>
          <a:xfrm>
            <a:off x="533401" y="190500"/>
            <a:ext cx="17381764" cy="2348976"/>
          </a:xfrm>
          <a:prstGeom prst="rect">
            <a:avLst/>
          </a:prstGeom>
        </p:spPr>
        <p:txBody>
          <a:bodyPr wrap="square" lIns="0" tIns="0" rIns="0" bIns="0" rtlCol="0" anchor="t">
            <a:spAutoFit/>
          </a:bodyPr>
          <a:lstStyle/>
          <a:p>
            <a:pPr algn="ctr">
              <a:lnSpc>
                <a:spcPts val="9600"/>
              </a:lnSpc>
            </a:pPr>
            <a:r>
              <a:rPr lang="zh-TW" altLang="en-US" sz="7200" b="1" dirty="0" smtClean="0">
                <a:latin typeface="Kollektif Bold"/>
              </a:rPr>
              <a:t>大學</a:t>
            </a:r>
            <a:r>
              <a:rPr lang="zh-TW" altLang="en-US" sz="7200" b="1" dirty="0">
                <a:latin typeface="Kollektif Bold"/>
              </a:rPr>
              <a:t>繁星推薦、申請入學、分發</a:t>
            </a:r>
            <a:r>
              <a:rPr lang="zh-TW" altLang="en-US" sz="7200" b="1" dirty="0" smtClean="0">
                <a:latin typeface="Kollektif Bold"/>
              </a:rPr>
              <a:t>入學</a:t>
            </a:r>
            <a:endParaRPr lang="en-US" altLang="zh-TW" sz="7200" b="1" dirty="0" smtClean="0">
              <a:latin typeface="Kollektif Bold"/>
            </a:endParaRPr>
          </a:p>
          <a:p>
            <a:pPr algn="ctr">
              <a:lnSpc>
                <a:spcPts val="9600"/>
              </a:lnSpc>
            </a:pPr>
            <a:r>
              <a:rPr lang="zh-TW" altLang="en-US" sz="7200" b="1" dirty="0" smtClean="0">
                <a:latin typeface="Kollektif Bold"/>
              </a:rPr>
              <a:t>參採數學</a:t>
            </a:r>
            <a:r>
              <a:rPr lang="zh-TW" altLang="en-US" sz="7200" b="1" dirty="0">
                <a:latin typeface="Kollektif Bold"/>
              </a:rPr>
              <a:t>考科查詢系統</a:t>
            </a:r>
          </a:p>
        </p:txBody>
      </p:sp>
      <p:sp>
        <p:nvSpPr>
          <p:cNvPr id="3" name="矩形 2"/>
          <p:cNvSpPr/>
          <p:nvPr/>
        </p:nvSpPr>
        <p:spPr>
          <a:xfrm>
            <a:off x="4876800" y="2539476"/>
            <a:ext cx="9982200" cy="769441"/>
          </a:xfrm>
          <a:prstGeom prst="rect">
            <a:avLst/>
          </a:prstGeom>
        </p:spPr>
        <p:txBody>
          <a:bodyPr wrap="square">
            <a:spAutoFit/>
          </a:bodyPr>
          <a:lstStyle/>
          <a:p>
            <a:r>
              <a:rPr lang="zh-TW" altLang="en-US" sz="4400" dirty="0" smtClean="0">
                <a:latin typeface="Times New Roman" panose="02020603050405020304" pitchFamily="18" charset="0"/>
                <a:cs typeface="Times New Roman" panose="02020603050405020304" pitchFamily="18" charset="0"/>
              </a:rPr>
              <a:t>網址：</a:t>
            </a:r>
            <a:r>
              <a:rPr lang="en-US" altLang="zh-TW" sz="4400" dirty="0" smtClean="0">
                <a:latin typeface="Times New Roman" panose="02020603050405020304" pitchFamily="18" charset="0"/>
                <a:cs typeface="Times New Roman" panose="02020603050405020304" pitchFamily="18" charset="0"/>
              </a:rPr>
              <a:t>http</a:t>
            </a:r>
            <a:r>
              <a:rPr lang="en-US" altLang="zh-TW" sz="4400" dirty="0">
                <a:latin typeface="Times New Roman" panose="02020603050405020304" pitchFamily="18" charset="0"/>
                <a:cs typeface="Times New Roman" panose="02020603050405020304" pitchFamily="18" charset="0"/>
              </a:rPr>
              <a:t>://srecruit.moe.edu.tw/mathsys/</a:t>
            </a:r>
            <a:endParaRPr lang="zh-TW" altLang="en-US" sz="4400"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rotWithShape="1">
          <a:blip r:embed="rId4"/>
          <a:srcRect l="20625" t="18889" r="20625" b="11111"/>
          <a:stretch/>
        </p:blipFill>
        <p:spPr>
          <a:xfrm>
            <a:off x="2600993" y="1364988"/>
            <a:ext cx="13113702" cy="8788971"/>
          </a:xfrm>
          <a:prstGeom prst="rect">
            <a:avLst/>
          </a:prstGeom>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6250" y="1548162"/>
            <a:ext cx="2114550" cy="2114550"/>
          </a:xfrm>
          <a:prstGeom prst="rect">
            <a:avLst/>
          </a:prstGeom>
        </p:spPr>
      </p:pic>
    </p:spTree>
    <p:extLst>
      <p:ext uri="{BB962C8B-B14F-4D97-AF65-F5344CB8AC3E}">
        <p14:creationId xmlns:p14="http://schemas.microsoft.com/office/powerpoint/2010/main" val="310858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TextBox 3"/>
          <p:cNvSpPr txBox="1"/>
          <p:nvPr/>
        </p:nvSpPr>
        <p:spPr>
          <a:xfrm>
            <a:off x="2130300" y="263485"/>
            <a:ext cx="13944600" cy="1231106"/>
          </a:xfrm>
          <a:prstGeom prst="rect">
            <a:avLst/>
          </a:prstGeom>
        </p:spPr>
        <p:txBody>
          <a:bodyPr wrap="square" lIns="0" tIns="0" rIns="0" bIns="0" rtlCol="0" anchor="t">
            <a:spAutoFit/>
          </a:bodyPr>
          <a:lstStyle/>
          <a:p>
            <a:pPr algn="ctr">
              <a:lnSpc>
                <a:spcPts val="9600"/>
              </a:lnSpc>
            </a:pPr>
            <a:r>
              <a:rPr lang="en-US" altLang="zh-TW" sz="6600" b="1" dirty="0" smtClean="0">
                <a:latin typeface="Kollektif Bold"/>
              </a:rPr>
              <a:t>113</a:t>
            </a:r>
            <a:r>
              <a:rPr lang="zh-TW" altLang="en-US" sz="6600" b="1" dirty="0" smtClean="0">
                <a:latin typeface="Kollektif Bold"/>
              </a:rPr>
              <a:t>學年度參採英聽之校系統計一覽表</a:t>
            </a:r>
            <a:endParaRPr lang="zh-TW" altLang="en-US" sz="6600" b="1" dirty="0">
              <a:latin typeface="Kollektif Bold"/>
            </a:endParaRPr>
          </a:p>
        </p:txBody>
      </p:sp>
      <p:graphicFrame>
        <p:nvGraphicFramePr>
          <p:cNvPr id="3" name="表格 2"/>
          <p:cNvGraphicFramePr>
            <a:graphicFrameLocks noGrp="1"/>
          </p:cNvGraphicFramePr>
          <p:nvPr>
            <p:extLst>
              <p:ext uri="{D42A27DB-BD31-4B8C-83A1-F6EECF244321}">
                <p14:modId xmlns:p14="http://schemas.microsoft.com/office/powerpoint/2010/main" val="2238227728"/>
              </p:ext>
            </p:extLst>
          </p:nvPr>
        </p:nvGraphicFramePr>
        <p:xfrm>
          <a:off x="1828800" y="1624667"/>
          <a:ext cx="14547600" cy="6033433"/>
        </p:xfrm>
        <a:graphic>
          <a:graphicData uri="http://schemas.openxmlformats.org/drawingml/2006/table">
            <a:tbl>
              <a:tblPr firstRow="1" bandRow="1">
                <a:tableStyleId>{85BE263C-DBD7-4A20-BB59-AAB30ACAA65A}</a:tableStyleId>
              </a:tblPr>
              <a:tblGrid>
                <a:gridCol w="2909520">
                  <a:extLst>
                    <a:ext uri="{9D8B030D-6E8A-4147-A177-3AD203B41FA5}">
                      <a16:colId xmlns:a16="http://schemas.microsoft.com/office/drawing/2014/main" val="1676994107"/>
                    </a:ext>
                  </a:extLst>
                </a:gridCol>
                <a:gridCol w="2909520">
                  <a:extLst>
                    <a:ext uri="{9D8B030D-6E8A-4147-A177-3AD203B41FA5}">
                      <a16:colId xmlns:a16="http://schemas.microsoft.com/office/drawing/2014/main" val="761432934"/>
                    </a:ext>
                  </a:extLst>
                </a:gridCol>
                <a:gridCol w="2909520">
                  <a:extLst>
                    <a:ext uri="{9D8B030D-6E8A-4147-A177-3AD203B41FA5}">
                      <a16:colId xmlns:a16="http://schemas.microsoft.com/office/drawing/2014/main" val="1251326897"/>
                    </a:ext>
                  </a:extLst>
                </a:gridCol>
                <a:gridCol w="2909520">
                  <a:extLst>
                    <a:ext uri="{9D8B030D-6E8A-4147-A177-3AD203B41FA5}">
                      <a16:colId xmlns:a16="http://schemas.microsoft.com/office/drawing/2014/main" val="1070312421"/>
                    </a:ext>
                  </a:extLst>
                </a:gridCol>
                <a:gridCol w="2909520">
                  <a:extLst>
                    <a:ext uri="{9D8B030D-6E8A-4147-A177-3AD203B41FA5}">
                      <a16:colId xmlns:a16="http://schemas.microsoft.com/office/drawing/2014/main" val="3063397635"/>
                    </a:ext>
                  </a:extLst>
                </a:gridCol>
              </a:tblGrid>
              <a:tr h="1916737">
                <a:tc>
                  <a:txBody>
                    <a:bodyPr/>
                    <a:lstStyle/>
                    <a:p>
                      <a:pPr algn="ctr"/>
                      <a:r>
                        <a:rPr lang="zh-TW" altLang="en-US" sz="3600" b="1" dirty="0" smtClean="0"/>
                        <a:t>入學管道</a:t>
                      </a:r>
                      <a:endParaRPr lang="zh-TW" altLang="en-US" sz="3600" b="1" dirty="0"/>
                    </a:p>
                  </a:txBody>
                  <a:tcPr anchor="ctr"/>
                </a:tc>
                <a:tc>
                  <a:txBody>
                    <a:bodyPr/>
                    <a:lstStyle/>
                    <a:p>
                      <a:pPr algn="ctr"/>
                      <a:r>
                        <a:rPr lang="zh-TW" altLang="en-US" sz="3600" b="1" dirty="0" smtClean="0"/>
                        <a:t>檢定等級</a:t>
                      </a:r>
                      <a:r>
                        <a:rPr lang="en-US" altLang="zh-TW" sz="3600" b="1" dirty="0" smtClean="0"/>
                        <a:t>A</a:t>
                      </a:r>
                      <a:r>
                        <a:rPr lang="zh-TW" altLang="en-US" sz="3600" b="1" dirty="0" smtClean="0"/>
                        <a:t>級之校系總數</a:t>
                      </a:r>
                      <a:endParaRPr lang="zh-TW" altLang="en-US" sz="3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b="1" dirty="0" smtClean="0"/>
                        <a:t>檢定等級</a:t>
                      </a:r>
                      <a:r>
                        <a:rPr lang="en-US" altLang="zh-TW" sz="3600" b="1" dirty="0" smtClean="0"/>
                        <a:t>B</a:t>
                      </a:r>
                      <a:r>
                        <a:rPr lang="zh-TW" altLang="en-US" sz="3600" b="1" dirty="0" smtClean="0"/>
                        <a:t>級之校系總數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b="1" dirty="0" smtClean="0"/>
                        <a:t>檢定等級</a:t>
                      </a:r>
                      <a:r>
                        <a:rPr lang="en-US" altLang="zh-TW" sz="3600" b="1" dirty="0" smtClean="0"/>
                        <a:t>C</a:t>
                      </a:r>
                      <a:r>
                        <a:rPr lang="zh-TW" altLang="en-US" sz="3600" b="1" dirty="0" smtClean="0"/>
                        <a:t>級之校系總數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b="1" dirty="0" smtClean="0"/>
                        <a:t>總計</a:t>
                      </a:r>
                    </a:p>
                  </a:txBody>
                  <a:tcPr anchor="ctr"/>
                </a:tc>
                <a:extLst>
                  <a:ext uri="{0D108BD9-81ED-4DB2-BD59-A6C34878D82A}">
                    <a16:rowId xmlns:a16="http://schemas.microsoft.com/office/drawing/2014/main" val="1111005732"/>
                  </a:ext>
                </a:extLst>
              </a:tr>
              <a:tr h="1372232">
                <a:tc>
                  <a:txBody>
                    <a:bodyPr/>
                    <a:lstStyle/>
                    <a:p>
                      <a:pPr algn="ctr"/>
                      <a:r>
                        <a:rPr lang="zh-TW" altLang="en-US" sz="3600" b="1" dirty="0" smtClean="0"/>
                        <a:t>繁星推薦</a:t>
                      </a:r>
                      <a:endParaRPr lang="zh-TW" altLang="en-US" sz="3600" b="1" dirty="0"/>
                    </a:p>
                  </a:txBody>
                  <a:tcPr anchor="ctr"/>
                </a:tc>
                <a:tc>
                  <a:txBody>
                    <a:bodyPr/>
                    <a:lstStyle/>
                    <a:p>
                      <a:pPr algn="ctr"/>
                      <a:r>
                        <a:rPr lang="en-US" altLang="zh-TW" sz="3600" b="1" dirty="0" smtClean="0"/>
                        <a:t>19(+2)</a:t>
                      </a:r>
                      <a:endParaRPr lang="zh-TW" altLang="en-US" sz="3600" b="1" dirty="0"/>
                    </a:p>
                  </a:txBody>
                  <a:tcPr anchor="ctr"/>
                </a:tc>
                <a:tc>
                  <a:txBody>
                    <a:bodyPr/>
                    <a:lstStyle/>
                    <a:p>
                      <a:pPr algn="ctr"/>
                      <a:r>
                        <a:rPr lang="en-US" altLang="zh-TW" sz="3600" b="1" dirty="0" smtClean="0"/>
                        <a:t>19(-11)</a:t>
                      </a:r>
                      <a:endParaRPr lang="zh-TW" altLang="en-US" sz="3600" b="1" dirty="0"/>
                    </a:p>
                  </a:txBody>
                  <a:tcPr anchor="ctr"/>
                </a:tc>
                <a:tc>
                  <a:txBody>
                    <a:bodyPr/>
                    <a:lstStyle/>
                    <a:p>
                      <a:pPr algn="ctr"/>
                      <a:r>
                        <a:rPr lang="en-US" altLang="zh-TW" sz="3600" b="1" dirty="0" smtClean="0"/>
                        <a:t>6(-1)</a:t>
                      </a:r>
                      <a:endParaRPr lang="zh-TW" altLang="en-US" sz="3600" b="1" dirty="0"/>
                    </a:p>
                  </a:txBody>
                  <a:tcPr anchor="ctr"/>
                </a:tc>
                <a:tc>
                  <a:txBody>
                    <a:bodyPr/>
                    <a:lstStyle/>
                    <a:p>
                      <a:pPr algn="ctr"/>
                      <a:r>
                        <a:rPr lang="en-US" altLang="zh-TW" sz="3600" b="1" dirty="0" smtClean="0"/>
                        <a:t>44(-10)</a:t>
                      </a:r>
                      <a:endParaRPr lang="zh-TW" altLang="en-US" sz="3600" b="1" dirty="0"/>
                    </a:p>
                  </a:txBody>
                  <a:tcPr anchor="ctr"/>
                </a:tc>
                <a:extLst>
                  <a:ext uri="{0D108BD9-81ED-4DB2-BD59-A6C34878D82A}">
                    <a16:rowId xmlns:a16="http://schemas.microsoft.com/office/drawing/2014/main" val="3189136643"/>
                  </a:ext>
                </a:extLst>
              </a:tr>
              <a:tr h="1372232">
                <a:tc>
                  <a:txBody>
                    <a:bodyPr/>
                    <a:lstStyle/>
                    <a:p>
                      <a:pPr algn="ctr"/>
                      <a:r>
                        <a:rPr lang="zh-TW" altLang="en-US" sz="3600" b="1" dirty="0" smtClean="0"/>
                        <a:t>申請入學</a:t>
                      </a:r>
                      <a:endParaRPr lang="zh-TW" altLang="en-US" sz="3600" b="1" dirty="0"/>
                    </a:p>
                  </a:txBody>
                  <a:tcPr anchor="ctr"/>
                </a:tc>
                <a:tc>
                  <a:txBody>
                    <a:bodyPr/>
                    <a:lstStyle/>
                    <a:p>
                      <a:pPr algn="ctr"/>
                      <a:r>
                        <a:rPr lang="en-US" altLang="zh-TW" sz="3600" b="1" dirty="0" smtClean="0"/>
                        <a:t>15(+2)</a:t>
                      </a:r>
                      <a:endParaRPr lang="zh-TW" altLang="en-US" sz="3600" b="1" dirty="0"/>
                    </a:p>
                  </a:txBody>
                  <a:tcPr anchor="ctr"/>
                </a:tc>
                <a:tc>
                  <a:txBody>
                    <a:bodyPr/>
                    <a:lstStyle/>
                    <a:p>
                      <a:pPr algn="ctr"/>
                      <a:r>
                        <a:rPr lang="en-US" altLang="zh-TW" sz="3600" b="1" dirty="0" smtClean="0"/>
                        <a:t>16(-11)</a:t>
                      </a:r>
                      <a:endParaRPr lang="zh-TW" altLang="en-US" sz="3600" b="1" dirty="0"/>
                    </a:p>
                  </a:txBody>
                  <a:tcPr anchor="ctr"/>
                </a:tc>
                <a:tc>
                  <a:txBody>
                    <a:bodyPr/>
                    <a:lstStyle/>
                    <a:p>
                      <a:pPr algn="ctr"/>
                      <a:r>
                        <a:rPr lang="en-US" altLang="zh-TW" sz="3600" b="1" dirty="0" smtClean="0"/>
                        <a:t>3(-2)</a:t>
                      </a:r>
                      <a:endParaRPr lang="zh-TW" altLang="en-US" sz="3600" b="1" dirty="0"/>
                    </a:p>
                  </a:txBody>
                  <a:tcPr anchor="ctr"/>
                </a:tc>
                <a:tc>
                  <a:txBody>
                    <a:bodyPr/>
                    <a:lstStyle/>
                    <a:p>
                      <a:pPr algn="ctr"/>
                      <a:r>
                        <a:rPr lang="en-US" altLang="zh-TW" sz="3600" b="1" dirty="0" smtClean="0"/>
                        <a:t>34(-11)</a:t>
                      </a:r>
                      <a:endParaRPr lang="zh-TW" altLang="en-US" sz="3600" b="1" dirty="0"/>
                    </a:p>
                  </a:txBody>
                  <a:tcPr anchor="ctr"/>
                </a:tc>
                <a:extLst>
                  <a:ext uri="{0D108BD9-81ED-4DB2-BD59-A6C34878D82A}">
                    <a16:rowId xmlns:a16="http://schemas.microsoft.com/office/drawing/2014/main" val="2766439952"/>
                  </a:ext>
                </a:extLst>
              </a:tr>
              <a:tr h="1372232">
                <a:tc>
                  <a:txBody>
                    <a:bodyPr/>
                    <a:lstStyle/>
                    <a:p>
                      <a:pPr algn="ctr"/>
                      <a:r>
                        <a:rPr lang="zh-TW" altLang="en-US" sz="3600" b="1" dirty="0" smtClean="0"/>
                        <a:t>分發入學</a:t>
                      </a:r>
                      <a:endParaRPr lang="zh-TW" altLang="en-US" sz="3600" b="1" dirty="0"/>
                    </a:p>
                  </a:txBody>
                  <a:tcPr anchor="ctr"/>
                </a:tc>
                <a:tc>
                  <a:txBody>
                    <a:bodyPr/>
                    <a:lstStyle/>
                    <a:p>
                      <a:pPr algn="ctr"/>
                      <a:r>
                        <a:rPr lang="en-US" altLang="zh-TW" sz="3600" b="1" dirty="0" smtClean="0"/>
                        <a:t>13(-5)</a:t>
                      </a:r>
                      <a:endParaRPr lang="zh-TW" altLang="en-US" sz="3600" b="1" dirty="0"/>
                    </a:p>
                  </a:txBody>
                  <a:tcPr anchor="ctr"/>
                </a:tc>
                <a:tc>
                  <a:txBody>
                    <a:bodyPr/>
                    <a:lstStyle/>
                    <a:p>
                      <a:pPr algn="ctr"/>
                      <a:r>
                        <a:rPr lang="en-US" altLang="zh-TW" sz="3600" b="1" dirty="0" smtClean="0"/>
                        <a:t>13(-7)</a:t>
                      </a:r>
                      <a:endParaRPr lang="zh-TW" altLang="en-US" sz="3600" b="1" dirty="0"/>
                    </a:p>
                  </a:txBody>
                  <a:tcPr anchor="ctr"/>
                </a:tc>
                <a:tc>
                  <a:txBody>
                    <a:bodyPr/>
                    <a:lstStyle/>
                    <a:p>
                      <a:pPr algn="ctr"/>
                      <a:r>
                        <a:rPr lang="en-US" altLang="zh-TW" sz="3600" b="1" dirty="0" smtClean="0"/>
                        <a:t>3</a:t>
                      </a:r>
                      <a:endParaRPr lang="zh-TW" altLang="en-US" sz="3600" b="1" dirty="0"/>
                    </a:p>
                  </a:txBody>
                  <a:tcPr anchor="ctr"/>
                </a:tc>
                <a:tc>
                  <a:txBody>
                    <a:bodyPr/>
                    <a:lstStyle/>
                    <a:p>
                      <a:pPr algn="ctr"/>
                      <a:r>
                        <a:rPr lang="en-US" altLang="zh-TW" sz="3600" b="1" dirty="0" smtClean="0"/>
                        <a:t>29(-12)</a:t>
                      </a:r>
                      <a:endParaRPr lang="zh-TW" altLang="en-US" sz="3600" b="1" dirty="0"/>
                    </a:p>
                  </a:txBody>
                  <a:tcPr anchor="ctr"/>
                </a:tc>
                <a:extLst>
                  <a:ext uri="{0D108BD9-81ED-4DB2-BD59-A6C34878D82A}">
                    <a16:rowId xmlns:a16="http://schemas.microsoft.com/office/drawing/2014/main" val="1553556116"/>
                  </a:ext>
                </a:extLst>
              </a:tr>
            </a:tbl>
          </a:graphicData>
        </a:graphic>
      </p:graphicFrame>
      <p:sp>
        <p:nvSpPr>
          <p:cNvPr id="4" name="矩形 3"/>
          <p:cNvSpPr/>
          <p:nvPr/>
        </p:nvSpPr>
        <p:spPr>
          <a:xfrm>
            <a:off x="1837765" y="7788176"/>
            <a:ext cx="14756115" cy="2308324"/>
          </a:xfrm>
          <a:prstGeom prst="rect">
            <a:avLst/>
          </a:prstGeom>
        </p:spPr>
        <p:txBody>
          <a:bodyPr wrap="square">
            <a:spAutoFit/>
          </a:bodyPr>
          <a:lstStyle/>
          <a:p>
            <a:r>
              <a:rPr lang="zh-TW" altLang="en-US" sz="3600" dirty="0" smtClean="0"/>
              <a:t>◎括號內數字為與</a:t>
            </a:r>
            <a:r>
              <a:rPr lang="en-US" altLang="zh-TW" sz="3600" dirty="0" smtClean="0"/>
              <a:t>112</a:t>
            </a:r>
            <a:r>
              <a:rPr lang="zh-TW" altLang="en-US" sz="3600" dirty="0" smtClean="0"/>
              <a:t>學年度相比後增減之校系數量。</a:t>
            </a:r>
            <a:endParaRPr lang="en-US" altLang="zh-TW" sz="3600" dirty="0" smtClean="0"/>
          </a:p>
          <a:p>
            <a:r>
              <a:rPr lang="zh-TW" altLang="en-US" sz="3600" dirty="0" smtClean="0"/>
              <a:t>◎</a:t>
            </a:r>
            <a:r>
              <a:rPr lang="zh-TW" altLang="en-US" sz="3600" dirty="0"/>
              <a:t>表列校系不含</a:t>
            </a:r>
            <a:r>
              <a:rPr lang="en-US" altLang="zh-TW" sz="3600" dirty="0"/>
              <a:t>113</a:t>
            </a:r>
            <a:r>
              <a:rPr lang="zh-TW" altLang="en-US" sz="3600" dirty="0"/>
              <a:t>學年度新增校系。</a:t>
            </a:r>
          </a:p>
          <a:p>
            <a:r>
              <a:rPr lang="zh-TW" altLang="en-US" sz="3600" dirty="0"/>
              <a:t>◎</a:t>
            </a:r>
            <a:r>
              <a:rPr lang="en-US" altLang="zh-TW" sz="3600" dirty="0"/>
              <a:t>113</a:t>
            </a:r>
            <a:r>
              <a:rPr lang="zh-TW" altLang="en-US" sz="3600" dirty="0"/>
              <a:t>學年度所有招生校系採計情形將於</a:t>
            </a:r>
            <a:r>
              <a:rPr lang="en-US" altLang="zh-TW" sz="3600" dirty="0"/>
              <a:t>112</a:t>
            </a:r>
            <a:r>
              <a:rPr lang="zh-TW" altLang="en-US" sz="3600" dirty="0"/>
              <a:t>年</a:t>
            </a:r>
            <a:r>
              <a:rPr lang="en-US" altLang="zh-TW" sz="3600" dirty="0"/>
              <a:t>11</a:t>
            </a:r>
            <a:r>
              <a:rPr lang="zh-TW" altLang="en-US" sz="3600" dirty="0"/>
              <a:t>月</a:t>
            </a:r>
            <a:r>
              <a:rPr lang="en-US" altLang="zh-TW" sz="3600" dirty="0"/>
              <a:t>3</a:t>
            </a:r>
            <a:r>
              <a:rPr lang="zh-TW" altLang="en-US" sz="3600" dirty="0"/>
              <a:t>日再次公告，並明訂於</a:t>
            </a:r>
            <a:r>
              <a:rPr lang="en-US" altLang="zh-TW" sz="3600" dirty="0"/>
              <a:t>113</a:t>
            </a:r>
            <a:r>
              <a:rPr lang="zh-TW" altLang="en-US" sz="3600" dirty="0"/>
              <a:t>學年度大學「繁星推薦</a:t>
            </a:r>
            <a:r>
              <a:rPr lang="zh-TW" altLang="en-US" sz="3600" dirty="0" smtClean="0"/>
              <a:t>」、「申請入學」及「分發入學」招生</a:t>
            </a:r>
            <a:r>
              <a:rPr lang="zh-TW" altLang="en-US" sz="3600" dirty="0"/>
              <a:t>簡章。</a:t>
            </a:r>
          </a:p>
        </p:txBody>
      </p:sp>
    </p:spTree>
    <p:extLst>
      <p:ext uri="{BB962C8B-B14F-4D97-AF65-F5344CB8AC3E}">
        <p14:creationId xmlns:p14="http://schemas.microsoft.com/office/powerpoint/2010/main" val="285587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2"/>
          <a:srcRect l="8351" t="17460" r="35399" b="28676"/>
          <a:stretch/>
        </p:blipFill>
        <p:spPr>
          <a:xfrm>
            <a:off x="3447285" y="2095500"/>
            <a:ext cx="14852064" cy="7999966"/>
          </a:xfrm>
          <a:prstGeom prst="rect">
            <a:avLst/>
          </a:prstGeom>
        </p:spPr>
      </p:pic>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3" name="圖片 2"/>
          <p:cNvPicPr>
            <a:picLocks noChangeAspect="1"/>
          </p:cNvPicPr>
          <p:nvPr/>
        </p:nvPicPr>
        <p:blipFill>
          <a:blip r:embed="rId5"/>
          <a:stretch>
            <a:fillRect/>
          </a:stretch>
        </p:blipFill>
        <p:spPr>
          <a:xfrm>
            <a:off x="433223" y="366862"/>
            <a:ext cx="7263563" cy="4981275"/>
          </a:xfrm>
          <a:prstGeom prst="rect">
            <a:avLst/>
          </a:prstGeom>
        </p:spPr>
      </p:pic>
      <p:pic>
        <p:nvPicPr>
          <p:cNvPr id="4" name="圖片 3"/>
          <p:cNvPicPr>
            <a:picLocks noChangeAspect="1"/>
          </p:cNvPicPr>
          <p:nvPr/>
        </p:nvPicPr>
        <p:blipFill>
          <a:blip r:embed="rId6"/>
          <a:stretch>
            <a:fillRect/>
          </a:stretch>
        </p:blipFill>
        <p:spPr>
          <a:xfrm>
            <a:off x="533400" y="4686300"/>
            <a:ext cx="7302826" cy="4951800"/>
          </a:xfrm>
          <a:prstGeom prst="rect">
            <a:avLst/>
          </a:prstGeom>
        </p:spPr>
      </p:pic>
      <p:pic>
        <p:nvPicPr>
          <p:cNvPr id="8" name="圖片 7"/>
          <p:cNvPicPr>
            <a:picLocks noChangeAspect="1"/>
          </p:cNvPicPr>
          <p:nvPr/>
        </p:nvPicPr>
        <p:blipFill>
          <a:blip r:embed="rId7"/>
          <a:stretch>
            <a:fillRect/>
          </a:stretch>
        </p:blipFill>
        <p:spPr>
          <a:xfrm>
            <a:off x="8915400" y="270577"/>
            <a:ext cx="7976177" cy="5077560"/>
          </a:xfrm>
          <a:prstGeom prst="rect">
            <a:avLst/>
          </a:prstGeom>
        </p:spPr>
      </p:pic>
    </p:spTree>
    <p:extLst>
      <p:ext uri="{BB962C8B-B14F-4D97-AF65-F5344CB8AC3E}">
        <p14:creationId xmlns:p14="http://schemas.microsoft.com/office/powerpoint/2010/main" val="1742744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TextBox 3"/>
          <p:cNvSpPr txBox="1"/>
          <p:nvPr/>
        </p:nvSpPr>
        <p:spPr>
          <a:xfrm>
            <a:off x="3200400" y="419100"/>
            <a:ext cx="12044053" cy="2462213"/>
          </a:xfrm>
          <a:prstGeom prst="rect">
            <a:avLst/>
          </a:prstGeom>
        </p:spPr>
        <p:txBody>
          <a:bodyPr lIns="0" tIns="0" rIns="0" bIns="0" rtlCol="0" anchor="t">
            <a:spAutoFit/>
          </a:bodyPr>
          <a:lstStyle/>
          <a:p>
            <a:pPr>
              <a:lnSpc>
                <a:spcPts val="9600"/>
              </a:lnSpc>
            </a:pPr>
            <a:r>
              <a:rPr lang="zh-TW" altLang="en-US" sz="8000" b="1" dirty="0" smtClean="0">
                <a:latin typeface="Kollektif Bold"/>
              </a:rPr>
              <a:t>大學多元入學</a:t>
            </a:r>
            <a:endParaRPr lang="en-US" altLang="zh-TW" sz="8000" b="1" dirty="0" smtClean="0">
              <a:latin typeface="Kollektif Bold"/>
            </a:endParaRPr>
          </a:p>
          <a:p>
            <a:pPr algn="ctr">
              <a:lnSpc>
                <a:spcPts val="9600"/>
              </a:lnSpc>
            </a:pPr>
            <a:r>
              <a:rPr lang="zh-TW" altLang="en-US" sz="8000" b="1" dirty="0">
                <a:latin typeface="Kollektif Bold"/>
              </a:rPr>
              <a:t> </a:t>
            </a:r>
            <a:r>
              <a:rPr lang="zh-TW" altLang="en-US" sz="8000" b="1" dirty="0" smtClean="0">
                <a:latin typeface="Kollektif Bold"/>
              </a:rPr>
              <a:t>            主要招生管道</a:t>
            </a:r>
            <a:endParaRPr lang="zh-TW" altLang="en-US" sz="8000" b="1" dirty="0">
              <a:latin typeface="Kollektif Bold"/>
            </a:endParaRPr>
          </a:p>
        </p:txBody>
      </p:sp>
      <p:pic>
        <p:nvPicPr>
          <p:cNvPr id="4" name="圖片 3"/>
          <p:cNvPicPr>
            <a:picLocks noChangeAspect="1"/>
          </p:cNvPicPr>
          <p:nvPr/>
        </p:nvPicPr>
        <p:blipFill>
          <a:blip r:embed="rId4"/>
          <a:stretch>
            <a:fillRect/>
          </a:stretch>
        </p:blipFill>
        <p:spPr>
          <a:xfrm>
            <a:off x="914400" y="3086100"/>
            <a:ext cx="16980181" cy="6605587"/>
          </a:xfrm>
          <a:prstGeom prst="rect">
            <a:avLst/>
          </a:prstGeom>
        </p:spPr>
      </p:pic>
    </p:spTree>
    <p:extLst>
      <p:ext uri="{BB962C8B-B14F-4D97-AF65-F5344CB8AC3E}">
        <p14:creationId xmlns:p14="http://schemas.microsoft.com/office/powerpoint/2010/main" val="401890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TextBox 3"/>
          <p:cNvSpPr txBox="1"/>
          <p:nvPr/>
        </p:nvSpPr>
        <p:spPr>
          <a:xfrm>
            <a:off x="2438400" y="1257300"/>
            <a:ext cx="12044053" cy="1231106"/>
          </a:xfrm>
          <a:prstGeom prst="rect">
            <a:avLst/>
          </a:prstGeom>
        </p:spPr>
        <p:txBody>
          <a:bodyPr lIns="0" tIns="0" rIns="0" bIns="0" rtlCol="0" anchor="t">
            <a:spAutoFit/>
          </a:bodyPr>
          <a:lstStyle/>
          <a:p>
            <a:pPr algn="ctr">
              <a:lnSpc>
                <a:spcPts val="9600"/>
              </a:lnSpc>
            </a:pPr>
            <a:r>
              <a:rPr lang="zh-TW" altLang="en-US" sz="9600" b="1" dirty="0" smtClean="0">
                <a:latin typeface="Kollektif Bold"/>
              </a:rPr>
              <a:t>考招作業時程</a:t>
            </a:r>
            <a:endParaRPr lang="zh-TW" altLang="en-US" sz="9600" b="1" dirty="0">
              <a:latin typeface="Kollektif Bold"/>
            </a:endParaRPr>
          </a:p>
        </p:txBody>
      </p:sp>
      <p:pic>
        <p:nvPicPr>
          <p:cNvPr id="3" name="圖片 2"/>
          <p:cNvPicPr>
            <a:picLocks noChangeAspect="1"/>
          </p:cNvPicPr>
          <p:nvPr/>
        </p:nvPicPr>
        <p:blipFill>
          <a:blip r:embed="rId4"/>
          <a:stretch>
            <a:fillRect/>
          </a:stretch>
        </p:blipFill>
        <p:spPr>
          <a:xfrm>
            <a:off x="649755" y="2581450"/>
            <a:ext cx="16920453" cy="7111206"/>
          </a:xfrm>
          <a:prstGeom prst="rect">
            <a:avLst/>
          </a:prstGeom>
        </p:spPr>
      </p:pic>
    </p:spTree>
    <p:extLst>
      <p:ext uri="{BB962C8B-B14F-4D97-AF65-F5344CB8AC3E}">
        <p14:creationId xmlns:p14="http://schemas.microsoft.com/office/powerpoint/2010/main" val="28604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8" name="內容版面配置區 5">
            <a:extLst>
              <a:ext uri="{FF2B5EF4-FFF2-40B4-BE49-F238E27FC236}">
                <a16:creationId xmlns:a16="http://schemas.microsoft.com/office/drawing/2014/main" id="{F97AEC50-1BA0-C941-A9DF-2C5FD82E99DA}"/>
              </a:ext>
            </a:extLst>
          </p:cNvPr>
          <p:cNvGraphicFramePr>
            <a:graphicFrameLocks/>
          </p:cNvGraphicFramePr>
          <p:nvPr>
            <p:extLst>
              <p:ext uri="{D42A27DB-BD31-4B8C-83A1-F6EECF244321}">
                <p14:modId xmlns:p14="http://schemas.microsoft.com/office/powerpoint/2010/main" val="796089628"/>
              </p:ext>
            </p:extLst>
          </p:nvPr>
        </p:nvGraphicFramePr>
        <p:xfrm>
          <a:off x="333736" y="1576284"/>
          <a:ext cx="16963662" cy="943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矩形 8">
            <a:extLst>
              <a:ext uri="{FF2B5EF4-FFF2-40B4-BE49-F238E27FC236}">
                <a16:creationId xmlns:a16="http://schemas.microsoft.com/office/drawing/2014/main" id="{D8226F8D-C843-A145-BDBD-775E6B22EA1A}"/>
              </a:ext>
            </a:extLst>
          </p:cNvPr>
          <p:cNvSpPr/>
          <p:nvPr/>
        </p:nvSpPr>
        <p:spPr>
          <a:xfrm>
            <a:off x="4751027" y="1773531"/>
            <a:ext cx="11860573" cy="5942957"/>
          </a:xfrm>
          <a:prstGeom prst="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kumimoji="0" lang="zh-TW" altLang="en-US" sz="1800">
              <a:solidFill>
                <a:prstClr val="white"/>
              </a:solidFill>
            </a:endParaRPr>
          </a:p>
        </p:txBody>
      </p:sp>
      <p:sp>
        <p:nvSpPr>
          <p:cNvPr id="10" name="文字方塊 9">
            <a:extLst>
              <a:ext uri="{FF2B5EF4-FFF2-40B4-BE49-F238E27FC236}">
                <a16:creationId xmlns:a16="http://schemas.microsoft.com/office/drawing/2014/main" id="{88F128C8-F317-3B42-ABA4-3E89DA231064}"/>
              </a:ext>
            </a:extLst>
          </p:cNvPr>
          <p:cNvSpPr txBox="1"/>
          <p:nvPr/>
        </p:nvSpPr>
        <p:spPr>
          <a:xfrm>
            <a:off x="7540619" y="2565880"/>
            <a:ext cx="2549899" cy="523220"/>
          </a:xfrm>
          <a:prstGeom prst="rect">
            <a:avLst/>
          </a:prstGeom>
          <a:solidFill>
            <a:schemeClr val="accent2">
              <a:lumMod val="40000"/>
              <a:lumOff val="60000"/>
            </a:schemeClr>
          </a:solidFill>
        </p:spPr>
        <p:txBody>
          <a:bodyPr wrap="square" rtlCol="0">
            <a:spAutoFit/>
          </a:bodyPr>
          <a:lstStyle/>
          <a:p>
            <a:pPr algn="ctr" defTabSz="342900" eaLnBrk="1" fontAlgn="auto" hangingPunct="1">
              <a:spcBef>
                <a:spcPts val="0"/>
              </a:spcBef>
              <a:spcAft>
                <a:spcPts val="0"/>
              </a:spcAft>
            </a:pPr>
            <a:r>
              <a:rPr kumimoji="0" lang="en-US" altLang="zh-TW" sz="2800" b="1" dirty="0" smtClean="0">
                <a:latin typeface="Microsoft JhengHei" panose="020B0604030504040204" pitchFamily="34" charset="-120"/>
                <a:ea typeface="Microsoft JhengHei" panose="020B0604030504040204" pitchFamily="34" charset="-120"/>
              </a:rPr>
              <a:t>1</a:t>
            </a:r>
            <a:r>
              <a:rPr kumimoji="0" lang="zh-TW" altLang="en-US" sz="2800" b="1" dirty="0" smtClean="0">
                <a:latin typeface="Microsoft JhengHei" panose="020B0604030504040204" pitchFamily="34" charset="-120"/>
                <a:ea typeface="Microsoft JhengHei" panose="020B0604030504040204" pitchFamily="34" charset="-120"/>
              </a:rPr>
              <a:t>月</a:t>
            </a:r>
            <a:r>
              <a:rPr lang="en-US" altLang="zh-TW" sz="2800" b="1" dirty="0" smtClean="0">
                <a:latin typeface="Microsoft JhengHei" panose="020B0604030504040204" pitchFamily="34" charset="-120"/>
                <a:ea typeface="Microsoft JhengHei" panose="020B0604030504040204" pitchFamily="34" charset="-120"/>
              </a:rPr>
              <a:t>20-22</a:t>
            </a:r>
            <a:r>
              <a:rPr lang="zh-TW" altLang="en-US" sz="2800" b="1" dirty="0" smtClean="0">
                <a:latin typeface="Microsoft JhengHei" panose="020B0604030504040204" pitchFamily="34" charset="-120"/>
                <a:ea typeface="Microsoft JhengHei" panose="020B0604030504040204" pitchFamily="34" charset="-120"/>
              </a:rPr>
              <a:t>日</a:t>
            </a:r>
            <a:endParaRPr kumimoji="0" lang="zh-TW" altLang="en-US" sz="2800" b="1" dirty="0">
              <a:latin typeface="Microsoft JhengHei" panose="020B0604030504040204" pitchFamily="34" charset="-120"/>
              <a:ea typeface="Microsoft JhengHei" panose="020B0604030504040204" pitchFamily="34" charset="-120"/>
            </a:endParaRPr>
          </a:p>
        </p:txBody>
      </p:sp>
      <p:sp>
        <p:nvSpPr>
          <p:cNvPr id="11" name="文字方塊 10">
            <a:extLst>
              <a:ext uri="{FF2B5EF4-FFF2-40B4-BE49-F238E27FC236}">
                <a16:creationId xmlns:a16="http://schemas.microsoft.com/office/drawing/2014/main" id="{5CC2C755-1BBE-1E48-8D7A-86D576F6254B}"/>
              </a:ext>
            </a:extLst>
          </p:cNvPr>
          <p:cNvSpPr txBox="1"/>
          <p:nvPr/>
        </p:nvSpPr>
        <p:spPr>
          <a:xfrm>
            <a:off x="7540618" y="5013627"/>
            <a:ext cx="2549899" cy="523220"/>
          </a:xfrm>
          <a:prstGeom prst="rect">
            <a:avLst/>
          </a:prstGeom>
          <a:solidFill>
            <a:schemeClr val="accent2">
              <a:lumMod val="40000"/>
              <a:lumOff val="60000"/>
            </a:schemeClr>
          </a:solidFill>
          <a:ln>
            <a:solidFill>
              <a:srgbClr val="FFFF00"/>
            </a:solidFill>
          </a:ln>
        </p:spPr>
        <p:txBody>
          <a:bodyPr wrap="square" rtlCol="0">
            <a:spAutoFit/>
          </a:bodyPr>
          <a:lstStyle/>
          <a:p>
            <a:pPr algn="ctr" defTabSz="342900" eaLnBrk="1" fontAlgn="auto" hangingPunct="1">
              <a:spcBef>
                <a:spcPts val="0"/>
              </a:spcBef>
              <a:spcAft>
                <a:spcPts val="0"/>
              </a:spcAft>
            </a:pPr>
            <a:r>
              <a:rPr kumimoji="0" lang="en-US" altLang="zh-TW" sz="2800" b="1" dirty="0">
                <a:ln w="0"/>
                <a:effectLst>
                  <a:outerShdw blurRad="38100" dist="19050" dir="2700000" algn="tl" rotWithShape="0">
                    <a:schemeClr val="dk1">
                      <a:alpha val="40000"/>
                    </a:schemeClr>
                  </a:outerShdw>
                </a:effectLst>
                <a:latin typeface="Microsoft JhengHei" panose="020B0604030504040204" pitchFamily="34" charset="-120"/>
                <a:ea typeface="Microsoft JhengHei" panose="020B0604030504040204" pitchFamily="34" charset="-120"/>
              </a:rPr>
              <a:t>7</a:t>
            </a:r>
            <a:r>
              <a:rPr kumimoji="0" lang="zh-TW" altLang="en-US" sz="2800" b="1" dirty="0">
                <a:ln w="0"/>
                <a:effectLst>
                  <a:outerShdw blurRad="38100" dist="19050" dir="2700000" algn="tl" rotWithShape="0">
                    <a:schemeClr val="dk1">
                      <a:alpha val="40000"/>
                    </a:schemeClr>
                  </a:outerShdw>
                </a:effectLst>
                <a:latin typeface="Microsoft JhengHei" panose="020B0604030504040204" pitchFamily="34" charset="-120"/>
                <a:ea typeface="Microsoft JhengHei" panose="020B0604030504040204" pitchFamily="34" charset="-120"/>
              </a:rPr>
              <a:t>月</a:t>
            </a:r>
            <a:r>
              <a:rPr kumimoji="0" lang="en-US" altLang="zh-TW" sz="2800" b="1" dirty="0" smtClean="0">
                <a:ln w="0"/>
                <a:effectLst>
                  <a:outerShdw blurRad="38100" dist="19050" dir="2700000" algn="tl" rotWithShape="0">
                    <a:schemeClr val="dk1">
                      <a:alpha val="40000"/>
                    </a:schemeClr>
                  </a:outerShdw>
                </a:effectLst>
                <a:latin typeface="Microsoft JhengHei" panose="020B0604030504040204" pitchFamily="34" charset="-120"/>
                <a:ea typeface="Microsoft JhengHei" panose="020B0604030504040204" pitchFamily="34" charset="-120"/>
              </a:rPr>
              <a:t>12-13</a:t>
            </a:r>
            <a:r>
              <a:rPr kumimoji="0" lang="zh-TW" altLang="en-US" sz="2800" b="1" dirty="0" smtClean="0">
                <a:ln w="0"/>
                <a:effectLst>
                  <a:outerShdw blurRad="38100" dist="19050" dir="2700000" algn="tl" rotWithShape="0">
                    <a:schemeClr val="dk1">
                      <a:alpha val="40000"/>
                    </a:schemeClr>
                  </a:outerShdw>
                </a:effectLst>
                <a:latin typeface="Microsoft JhengHei" panose="020B0604030504040204" pitchFamily="34" charset="-120"/>
                <a:ea typeface="Microsoft JhengHei" panose="020B0604030504040204" pitchFamily="34" charset="-120"/>
              </a:rPr>
              <a:t>日</a:t>
            </a:r>
            <a:endParaRPr kumimoji="0" lang="zh-TW" altLang="en-US" sz="2800" b="1" dirty="0">
              <a:ln w="0"/>
              <a:effectLst>
                <a:outerShdw blurRad="38100" dist="19050" dir="2700000" algn="tl" rotWithShape="0">
                  <a:schemeClr val="dk1">
                    <a:alpha val="40000"/>
                  </a:schemeClr>
                </a:outerShdw>
              </a:effectLst>
              <a:latin typeface="Microsoft JhengHei" panose="020B0604030504040204" pitchFamily="34" charset="-120"/>
              <a:ea typeface="Microsoft JhengHei" panose="020B0604030504040204" pitchFamily="34" charset="-120"/>
            </a:endParaRPr>
          </a:p>
        </p:txBody>
      </p:sp>
      <p:sp>
        <p:nvSpPr>
          <p:cNvPr id="12" name="文字方塊 11">
            <a:extLst>
              <a:ext uri="{FF2B5EF4-FFF2-40B4-BE49-F238E27FC236}">
                <a16:creationId xmlns:a16="http://schemas.microsoft.com/office/drawing/2014/main" id="{ED272E15-DBDC-7446-88B1-F4979AA219E9}"/>
              </a:ext>
            </a:extLst>
          </p:cNvPr>
          <p:cNvSpPr txBox="1"/>
          <p:nvPr/>
        </p:nvSpPr>
        <p:spPr>
          <a:xfrm>
            <a:off x="14987505" y="2055360"/>
            <a:ext cx="1455910" cy="523220"/>
          </a:xfrm>
          <a:prstGeom prst="rect">
            <a:avLst/>
          </a:prstGeom>
          <a:solidFill>
            <a:schemeClr val="accent1">
              <a:lumMod val="20000"/>
              <a:lumOff val="80000"/>
            </a:schemeClr>
          </a:solidFill>
        </p:spPr>
        <p:txBody>
          <a:bodyPr wrap="square" rtlCol="0">
            <a:spAutoFit/>
          </a:bodyPr>
          <a:lstStyle/>
          <a:p>
            <a:pPr defTabSz="342900" eaLnBrk="1" fontAlgn="auto" hangingPunct="1">
              <a:spcBef>
                <a:spcPts val="0"/>
              </a:spcBef>
              <a:spcAft>
                <a:spcPts val="0"/>
              </a:spcAft>
            </a:pPr>
            <a:r>
              <a:rPr kumimoji="0" lang="en-US" altLang="zh-TW" sz="2800" b="1" dirty="0">
                <a:latin typeface="Microsoft JhengHei" panose="020B0604030504040204" pitchFamily="34" charset="-120"/>
                <a:ea typeface="Microsoft JhengHei" panose="020B0604030504040204" pitchFamily="34" charset="-120"/>
              </a:rPr>
              <a:t> </a:t>
            </a:r>
            <a:r>
              <a:rPr kumimoji="0" lang="en-US" altLang="zh-TW" sz="2800" b="1" dirty="0" smtClean="0">
                <a:latin typeface="Microsoft JhengHei" panose="020B0604030504040204" pitchFamily="34" charset="-120"/>
                <a:ea typeface="Microsoft JhengHei" panose="020B0604030504040204" pitchFamily="34" charset="-120"/>
              </a:rPr>
              <a:t>3</a:t>
            </a:r>
            <a:r>
              <a:rPr kumimoji="0" lang="zh-TW" altLang="en-US" sz="2800" b="1" dirty="0" smtClean="0">
                <a:latin typeface="Microsoft JhengHei" panose="020B0604030504040204" pitchFamily="34" charset="-120"/>
                <a:ea typeface="Microsoft JhengHei" panose="020B0604030504040204" pitchFamily="34" charset="-120"/>
              </a:rPr>
              <a:t>月</a:t>
            </a:r>
            <a:endParaRPr kumimoji="0" lang="zh-TW" altLang="en-US" sz="2800" b="1" dirty="0">
              <a:latin typeface="Microsoft JhengHei" panose="020B0604030504040204" pitchFamily="34" charset="-120"/>
              <a:ea typeface="Microsoft JhengHei" panose="020B0604030504040204" pitchFamily="34" charset="-120"/>
            </a:endParaRPr>
          </a:p>
        </p:txBody>
      </p:sp>
      <p:sp>
        <p:nvSpPr>
          <p:cNvPr id="13" name="文字方塊 12">
            <a:extLst>
              <a:ext uri="{FF2B5EF4-FFF2-40B4-BE49-F238E27FC236}">
                <a16:creationId xmlns:a16="http://schemas.microsoft.com/office/drawing/2014/main" id="{BFF1D879-54EC-B645-B52E-8279F6B7C139}"/>
              </a:ext>
            </a:extLst>
          </p:cNvPr>
          <p:cNvSpPr txBox="1"/>
          <p:nvPr/>
        </p:nvSpPr>
        <p:spPr>
          <a:xfrm>
            <a:off x="14987505" y="3599726"/>
            <a:ext cx="1455910" cy="523220"/>
          </a:xfrm>
          <a:prstGeom prst="rect">
            <a:avLst/>
          </a:prstGeom>
          <a:solidFill>
            <a:schemeClr val="accent1">
              <a:lumMod val="20000"/>
              <a:lumOff val="80000"/>
            </a:schemeClr>
          </a:solidFill>
        </p:spPr>
        <p:txBody>
          <a:bodyPr wrap="square" rtlCol="0">
            <a:spAutoFit/>
          </a:bodyPr>
          <a:lstStyle/>
          <a:p>
            <a:pPr defTabSz="342900" eaLnBrk="1" fontAlgn="auto" hangingPunct="1">
              <a:spcBef>
                <a:spcPts val="0"/>
              </a:spcBef>
              <a:spcAft>
                <a:spcPts val="0"/>
              </a:spcAft>
            </a:pPr>
            <a:r>
              <a:rPr kumimoji="0" lang="en-US" altLang="zh-TW" sz="2800" b="1" dirty="0">
                <a:latin typeface="Microsoft JhengHei" panose="020B0604030504040204" pitchFamily="34" charset="-120"/>
                <a:ea typeface="Microsoft JhengHei" panose="020B0604030504040204" pitchFamily="34" charset="-120"/>
              </a:rPr>
              <a:t> 5~6</a:t>
            </a:r>
            <a:r>
              <a:rPr kumimoji="0" lang="zh-TW" altLang="en-US" sz="2800" b="1" dirty="0">
                <a:latin typeface="Microsoft JhengHei" panose="020B0604030504040204" pitchFamily="34" charset="-120"/>
                <a:ea typeface="Microsoft JhengHei" panose="020B0604030504040204" pitchFamily="34" charset="-120"/>
              </a:rPr>
              <a:t>月</a:t>
            </a:r>
          </a:p>
        </p:txBody>
      </p:sp>
      <p:sp>
        <p:nvSpPr>
          <p:cNvPr id="14" name="文字方塊 13">
            <a:extLst>
              <a:ext uri="{FF2B5EF4-FFF2-40B4-BE49-F238E27FC236}">
                <a16:creationId xmlns:a16="http://schemas.microsoft.com/office/drawing/2014/main" id="{A55AAEB1-EB5D-1F47-8860-0D79DD166D97}"/>
              </a:ext>
            </a:extLst>
          </p:cNvPr>
          <p:cNvSpPr txBox="1"/>
          <p:nvPr/>
        </p:nvSpPr>
        <p:spPr>
          <a:xfrm>
            <a:off x="14990306" y="4975527"/>
            <a:ext cx="1455910" cy="523220"/>
          </a:xfrm>
          <a:prstGeom prst="rect">
            <a:avLst/>
          </a:prstGeom>
          <a:solidFill>
            <a:schemeClr val="accent1">
              <a:lumMod val="20000"/>
              <a:lumOff val="80000"/>
            </a:schemeClr>
          </a:solidFill>
        </p:spPr>
        <p:txBody>
          <a:bodyPr wrap="square" rtlCol="0">
            <a:spAutoFit/>
          </a:bodyPr>
          <a:lstStyle/>
          <a:p>
            <a:pPr defTabSz="342900" eaLnBrk="1" fontAlgn="auto" hangingPunct="1">
              <a:spcBef>
                <a:spcPts val="0"/>
              </a:spcBef>
              <a:spcAft>
                <a:spcPts val="0"/>
              </a:spcAft>
            </a:pPr>
            <a:r>
              <a:rPr kumimoji="0" lang="en-US" altLang="zh-TW" sz="2800" b="1" dirty="0">
                <a:latin typeface="Microsoft JhengHei" panose="020B0604030504040204" pitchFamily="34" charset="-120"/>
                <a:ea typeface="Microsoft JhengHei" panose="020B0604030504040204" pitchFamily="34" charset="-120"/>
              </a:rPr>
              <a:t> 5~6</a:t>
            </a:r>
            <a:r>
              <a:rPr kumimoji="0" lang="zh-TW" altLang="en-US" sz="2800" b="1" dirty="0">
                <a:latin typeface="Microsoft JhengHei" panose="020B0604030504040204" pitchFamily="34" charset="-120"/>
                <a:ea typeface="Microsoft JhengHei" panose="020B0604030504040204" pitchFamily="34" charset="-120"/>
              </a:rPr>
              <a:t>月</a:t>
            </a:r>
          </a:p>
        </p:txBody>
      </p:sp>
      <p:sp>
        <p:nvSpPr>
          <p:cNvPr id="15" name="文字方塊 14">
            <a:extLst>
              <a:ext uri="{FF2B5EF4-FFF2-40B4-BE49-F238E27FC236}">
                <a16:creationId xmlns:a16="http://schemas.microsoft.com/office/drawing/2014/main" id="{8D0A559A-1F69-DE45-8B06-4E53A5959CCC}"/>
              </a:ext>
            </a:extLst>
          </p:cNvPr>
          <p:cNvSpPr txBox="1"/>
          <p:nvPr/>
        </p:nvSpPr>
        <p:spPr>
          <a:xfrm>
            <a:off x="14987506" y="6492953"/>
            <a:ext cx="1455910" cy="523220"/>
          </a:xfrm>
          <a:prstGeom prst="rect">
            <a:avLst/>
          </a:prstGeom>
          <a:solidFill>
            <a:schemeClr val="accent1">
              <a:lumMod val="20000"/>
              <a:lumOff val="80000"/>
            </a:schemeClr>
          </a:solidFill>
        </p:spPr>
        <p:txBody>
          <a:bodyPr wrap="square" rtlCol="0">
            <a:spAutoFit/>
          </a:bodyPr>
          <a:lstStyle/>
          <a:p>
            <a:pPr defTabSz="342900" eaLnBrk="1" fontAlgn="auto" hangingPunct="1">
              <a:spcBef>
                <a:spcPts val="0"/>
              </a:spcBef>
              <a:spcAft>
                <a:spcPts val="0"/>
              </a:spcAft>
            </a:pPr>
            <a:r>
              <a:rPr kumimoji="0" lang="en-US" altLang="zh-TW" sz="2800" b="1" dirty="0">
                <a:latin typeface="Microsoft JhengHei" panose="020B0604030504040204" pitchFamily="34" charset="-120"/>
                <a:ea typeface="Microsoft JhengHei" panose="020B0604030504040204" pitchFamily="34" charset="-120"/>
              </a:rPr>
              <a:t> 7~8</a:t>
            </a:r>
            <a:r>
              <a:rPr kumimoji="0" lang="zh-TW" altLang="en-US" sz="2800" b="1" dirty="0">
                <a:latin typeface="Microsoft JhengHei" panose="020B0604030504040204" pitchFamily="34" charset="-120"/>
                <a:ea typeface="Microsoft JhengHei" panose="020B0604030504040204" pitchFamily="34" charset="-120"/>
              </a:rPr>
              <a:t>月</a:t>
            </a:r>
          </a:p>
        </p:txBody>
      </p:sp>
      <p:sp>
        <p:nvSpPr>
          <p:cNvPr id="16" name="文字方塊 15">
            <a:extLst>
              <a:ext uri="{FF2B5EF4-FFF2-40B4-BE49-F238E27FC236}">
                <a16:creationId xmlns:a16="http://schemas.microsoft.com/office/drawing/2014/main" id="{2284B8DC-6E5E-CC47-AD0F-8723758D29D0}"/>
              </a:ext>
            </a:extLst>
          </p:cNvPr>
          <p:cNvSpPr txBox="1"/>
          <p:nvPr/>
        </p:nvSpPr>
        <p:spPr>
          <a:xfrm>
            <a:off x="14987505" y="8234149"/>
            <a:ext cx="1455910" cy="523220"/>
          </a:xfrm>
          <a:prstGeom prst="rect">
            <a:avLst/>
          </a:prstGeom>
          <a:solidFill>
            <a:schemeClr val="accent1">
              <a:lumMod val="20000"/>
              <a:lumOff val="80000"/>
            </a:schemeClr>
          </a:solidFill>
        </p:spPr>
        <p:txBody>
          <a:bodyPr wrap="square" rtlCol="0">
            <a:spAutoFit/>
          </a:bodyPr>
          <a:lstStyle/>
          <a:p>
            <a:pPr defTabSz="342900" eaLnBrk="1" fontAlgn="auto" hangingPunct="1">
              <a:spcBef>
                <a:spcPts val="0"/>
              </a:spcBef>
              <a:spcAft>
                <a:spcPts val="0"/>
              </a:spcAft>
            </a:pPr>
            <a:r>
              <a:rPr kumimoji="0" lang="en-US" altLang="zh-TW" sz="2800" b="1" dirty="0">
                <a:latin typeface="Microsoft JhengHei" panose="020B0604030504040204" pitchFamily="34" charset="-120"/>
                <a:ea typeface="Microsoft JhengHei" panose="020B0604030504040204" pitchFamily="34" charset="-120"/>
              </a:rPr>
              <a:t> 7~8</a:t>
            </a:r>
            <a:r>
              <a:rPr kumimoji="0" lang="zh-TW" altLang="en-US" sz="2800" b="1" dirty="0">
                <a:latin typeface="Microsoft JhengHei" panose="020B0604030504040204" pitchFamily="34" charset="-120"/>
                <a:ea typeface="Microsoft JhengHei" panose="020B0604030504040204" pitchFamily="34" charset="-120"/>
              </a:rPr>
              <a:t>月</a:t>
            </a:r>
          </a:p>
        </p:txBody>
      </p:sp>
      <p:sp>
        <p:nvSpPr>
          <p:cNvPr id="17" name="文字方塊 16">
            <a:extLst>
              <a:ext uri="{FF2B5EF4-FFF2-40B4-BE49-F238E27FC236}">
                <a16:creationId xmlns:a16="http://schemas.microsoft.com/office/drawing/2014/main" id="{BB5DDD8C-DCCE-764D-A9F5-FBD723E3EC6E}"/>
              </a:ext>
            </a:extLst>
          </p:cNvPr>
          <p:cNvSpPr txBox="1"/>
          <p:nvPr/>
        </p:nvSpPr>
        <p:spPr>
          <a:xfrm>
            <a:off x="7540618" y="7909620"/>
            <a:ext cx="2549899" cy="523220"/>
          </a:xfrm>
          <a:prstGeom prst="rect">
            <a:avLst/>
          </a:prstGeom>
          <a:solidFill>
            <a:schemeClr val="accent2">
              <a:lumMod val="40000"/>
              <a:lumOff val="60000"/>
            </a:schemeClr>
          </a:solidFill>
        </p:spPr>
        <p:txBody>
          <a:bodyPr wrap="square" rtlCol="0">
            <a:spAutoFit/>
          </a:bodyPr>
          <a:lstStyle/>
          <a:p>
            <a:pPr algn="ctr" defTabSz="342900" eaLnBrk="1" fontAlgn="auto" hangingPunct="1">
              <a:spcBef>
                <a:spcPts val="0"/>
              </a:spcBef>
              <a:spcAft>
                <a:spcPts val="0"/>
              </a:spcAft>
            </a:pPr>
            <a:r>
              <a:rPr kumimoji="0" lang="en-US" altLang="zh-TW" sz="2800" b="1" dirty="0" smtClean="0">
                <a:latin typeface="Microsoft JhengHei" panose="020B0604030504040204" pitchFamily="34" charset="-120"/>
                <a:ea typeface="Microsoft JhengHei" panose="020B0604030504040204" pitchFamily="34" charset="-120"/>
              </a:rPr>
              <a:t>5</a:t>
            </a:r>
            <a:r>
              <a:rPr kumimoji="0" lang="zh-TW" altLang="en-US" sz="2800" b="1" dirty="0" smtClean="0">
                <a:latin typeface="Microsoft JhengHei" panose="020B0604030504040204" pitchFamily="34" charset="-120"/>
                <a:ea typeface="Microsoft JhengHei" panose="020B0604030504040204" pitchFamily="34" charset="-120"/>
              </a:rPr>
              <a:t>月</a:t>
            </a:r>
            <a:r>
              <a:rPr lang="zh-TW" altLang="en-US" sz="2800" b="1" dirty="0">
                <a:latin typeface="Microsoft JhengHei" panose="020B0604030504040204" pitchFamily="34" charset="-120"/>
                <a:ea typeface="Microsoft JhengHei" panose="020B0604030504040204" pitchFamily="34" charset="-120"/>
              </a:rPr>
              <a:t>初</a:t>
            </a:r>
            <a:endParaRPr kumimoji="0" lang="zh-TW" altLang="en-US" sz="2800" b="1" dirty="0">
              <a:latin typeface="Microsoft JhengHei" panose="020B0604030504040204" pitchFamily="34" charset="-120"/>
              <a:ea typeface="Microsoft JhengHei" panose="020B0604030504040204" pitchFamily="34" charset="-120"/>
            </a:endParaRPr>
          </a:p>
        </p:txBody>
      </p:sp>
      <p:grpSp>
        <p:nvGrpSpPr>
          <p:cNvPr id="19" name="群組 18">
            <a:extLst>
              <a:ext uri="{FF2B5EF4-FFF2-40B4-BE49-F238E27FC236}">
                <a16:creationId xmlns:a16="http://schemas.microsoft.com/office/drawing/2014/main" id="{E7A582DB-25D1-A34B-9539-1EE56BB9A338}"/>
              </a:ext>
            </a:extLst>
          </p:cNvPr>
          <p:cNvGrpSpPr/>
          <p:nvPr/>
        </p:nvGrpSpPr>
        <p:grpSpPr>
          <a:xfrm>
            <a:off x="1828800" y="9281220"/>
            <a:ext cx="2438400" cy="838200"/>
            <a:chOff x="5296908" y="349513"/>
            <a:chExt cx="2524857" cy="594172"/>
          </a:xfrm>
        </p:grpSpPr>
        <p:sp>
          <p:nvSpPr>
            <p:cNvPr id="20" name="矩形 19">
              <a:extLst>
                <a:ext uri="{FF2B5EF4-FFF2-40B4-BE49-F238E27FC236}">
                  <a16:creationId xmlns:a16="http://schemas.microsoft.com/office/drawing/2014/main" id="{51DDF607-F8D3-2D4F-AA9D-DBF09DF90936}"/>
                </a:ext>
              </a:extLst>
            </p:cNvPr>
            <p:cNvSpPr/>
            <p:nvPr/>
          </p:nvSpPr>
          <p:spPr>
            <a:xfrm>
              <a:off x="5296908" y="349513"/>
              <a:ext cx="2524857" cy="59417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1" name="文字方塊 20">
              <a:extLst>
                <a:ext uri="{FF2B5EF4-FFF2-40B4-BE49-F238E27FC236}">
                  <a16:creationId xmlns:a16="http://schemas.microsoft.com/office/drawing/2014/main" id="{EF5886AD-A725-DB48-B1DB-FCD392E7F4B7}"/>
                </a:ext>
              </a:extLst>
            </p:cNvPr>
            <p:cNvSpPr txBox="1"/>
            <p:nvPr/>
          </p:nvSpPr>
          <p:spPr>
            <a:xfrm>
              <a:off x="5296908" y="349513"/>
              <a:ext cx="2524857" cy="594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TW" altLang="en-US" sz="2000" b="1" dirty="0">
                  <a:latin typeface="微軟正黑體" panose="020B0604030504040204" pitchFamily="34" charset="-120"/>
                  <a:ea typeface="微軟正黑體" panose="020B0604030504040204" pitchFamily="34" charset="-120"/>
                </a:rPr>
                <a:t>特殊選才</a:t>
              </a:r>
              <a:endParaRPr lang="zh-TW" altLang="en-US" sz="2000" b="1" kern="1200" dirty="0">
                <a:effectLst/>
                <a:latin typeface="微軟正黑體" panose="020B0604030504040204" pitchFamily="34" charset="-120"/>
                <a:ea typeface="微軟正黑體" panose="020B0604030504040204" pitchFamily="34" charset="-120"/>
              </a:endParaRPr>
            </a:p>
          </p:txBody>
        </p:sp>
      </p:grpSp>
      <p:sp>
        <p:nvSpPr>
          <p:cNvPr id="22" name="TextBox 3"/>
          <p:cNvSpPr txBox="1"/>
          <p:nvPr/>
        </p:nvSpPr>
        <p:spPr>
          <a:xfrm>
            <a:off x="4659286" y="188979"/>
            <a:ext cx="12044053" cy="1231106"/>
          </a:xfrm>
          <a:prstGeom prst="rect">
            <a:avLst/>
          </a:prstGeom>
        </p:spPr>
        <p:txBody>
          <a:bodyPr lIns="0" tIns="0" rIns="0" bIns="0" rtlCol="0" anchor="t">
            <a:spAutoFit/>
          </a:bodyPr>
          <a:lstStyle/>
          <a:p>
            <a:pPr>
              <a:lnSpc>
                <a:spcPts val="9600"/>
              </a:lnSpc>
            </a:pPr>
            <a:r>
              <a:rPr lang="zh-TW" altLang="en-US" sz="8000" b="1" dirty="0">
                <a:latin typeface="Kollektif Bold"/>
              </a:rPr>
              <a:t>招生</a:t>
            </a:r>
            <a:r>
              <a:rPr lang="zh-TW" altLang="en-US" sz="8000" b="1" dirty="0" smtClean="0">
                <a:latin typeface="Kollektif Bold"/>
              </a:rPr>
              <a:t>介紹</a:t>
            </a:r>
            <a:r>
              <a:rPr lang="en-US" altLang="zh-TW" sz="8000" b="1" dirty="0" smtClean="0">
                <a:latin typeface="Kollektif Bold"/>
              </a:rPr>
              <a:t>-</a:t>
            </a:r>
            <a:r>
              <a:rPr lang="zh-TW" altLang="en-US" sz="8000" b="1" dirty="0">
                <a:latin typeface="Kollektif Bold"/>
              </a:rPr>
              <a:t>綜高升</a:t>
            </a:r>
            <a:r>
              <a:rPr lang="zh-TW" altLang="en-US" sz="8000" b="1" dirty="0" smtClean="0">
                <a:latin typeface="Kollektif Bold"/>
              </a:rPr>
              <a:t>學進路</a:t>
            </a:r>
            <a:endParaRPr lang="zh-TW" altLang="en-US" sz="8000" b="1" dirty="0">
              <a:latin typeface="Kollektif Bold"/>
            </a:endParaRPr>
          </a:p>
        </p:txBody>
      </p:sp>
    </p:spTree>
    <p:extLst>
      <p:ext uri="{BB962C8B-B14F-4D97-AF65-F5344CB8AC3E}">
        <p14:creationId xmlns:p14="http://schemas.microsoft.com/office/powerpoint/2010/main" val="4090921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77788" y="-4615212"/>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6" name="TextBox 26"/>
          <p:cNvSpPr txBox="1"/>
          <p:nvPr/>
        </p:nvSpPr>
        <p:spPr>
          <a:xfrm>
            <a:off x="528114" y="1953375"/>
            <a:ext cx="7641334" cy="705321"/>
          </a:xfrm>
          <a:prstGeom prst="rect">
            <a:avLst/>
          </a:prstGeom>
        </p:spPr>
        <p:txBody>
          <a:bodyPr wrap="square" lIns="0" tIns="0" rIns="0" bIns="0" rtlCol="0" anchor="t">
            <a:spAutoFit/>
          </a:bodyPr>
          <a:lstStyle/>
          <a:p>
            <a:pPr>
              <a:lnSpc>
                <a:spcPts val="5544"/>
              </a:lnSpc>
            </a:pPr>
            <a:r>
              <a:rPr lang="zh-TW" altLang="en-US" sz="6000" b="1" dirty="0" smtClean="0">
                <a:solidFill>
                  <a:srgbClr val="227C9D"/>
                </a:solidFill>
                <a:latin typeface="Kollektif Bold"/>
              </a:rPr>
              <a:t>特殊</a:t>
            </a:r>
            <a:r>
              <a:rPr lang="zh-TW" altLang="en-US" sz="6000" b="1" dirty="0">
                <a:solidFill>
                  <a:srgbClr val="227C9D"/>
                </a:solidFill>
                <a:latin typeface="Kollektif Bold"/>
              </a:rPr>
              <a:t>選</a:t>
            </a:r>
            <a:r>
              <a:rPr lang="zh-TW" altLang="en-US" sz="6000" b="1" dirty="0" smtClean="0">
                <a:solidFill>
                  <a:srgbClr val="227C9D"/>
                </a:solidFill>
                <a:latin typeface="Kollektif Bold"/>
              </a:rPr>
              <a:t>才 </a:t>
            </a:r>
            <a:r>
              <a:rPr lang="zh-TW" altLang="en-US" sz="4000" b="1" dirty="0" smtClean="0">
                <a:solidFill>
                  <a:srgbClr val="227C9D"/>
                </a:solidFill>
                <a:latin typeface="Kollektif Bold"/>
              </a:rPr>
              <a:t>發掘</a:t>
            </a:r>
            <a:r>
              <a:rPr lang="zh-TW" altLang="en-US" sz="4000" b="1" dirty="0">
                <a:solidFill>
                  <a:srgbClr val="227C9D"/>
                </a:solidFill>
                <a:latin typeface="Kollektif Bold"/>
              </a:rPr>
              <a:t>生獨特</a:t>
            </a:r>
            <a:r>
              <a:rPr lang="zh-TW" altLang="en-US" sz="4000" b="1" dirty="0" smtClean="0">
                <a:solidFill>
                  <a:srgbClr val="227C9D"/>
                </a:solidFill>
                <a:latin typeface="Kollektif Bold"/>
              </a:rPr>
              <a:t>天賦</a:t>
            </a:r>
            <a:r>
              <a:rPr lang="zh-TW" altLang="en-US" sz="3200" b="1" dirty="0" smtClean="0">
                <a:solidFill>
                  <a:srgbClr val="227C9D"/>
                </a:solidFill>
                <a:latin typeface="Kollektif Bold"/>
              </a:rPr>
              <a:t>            </a:t>
            </a:r>
            <a:endParaRPr lang="en-US" sz="3600" b="1" dirty="0">
              <a:solidFill>
                <a:srgbClr val="227C9D"/>
              </a:solidFill>
              <a:latin typeface="Kollektif Bold"/>
            </a:endParaRPr>
          </a:p>
        </p:txBody>
      </p:sp>
      <p:sp>
        <p:nvSpPr>
          <p:cNvPr id="28" name="Freeform 28"/>
          <p:cNvSpPr/>
          <p:nvPr/>
        </p:nvSpPr>
        <p:spPr>
          <a:xfrm>
            <a:off x="228600" y="3011357"/>
            <a:ext cx="7505169" cy="5561143"/>
          </a:xfrm>
          <a:custGeom>
            <a:avLst/>
            <a:gdLst/>
            <a:ahLst/>
            <a:cxnLst/>
            <a:rect l="l" t="t" r="r" b="b"/>
            <a:pathLst>
              <a:path w="6046286" h="1027869">
                <a:moveTo>
                  <a:pt x="0" y="0"/>
                </a:moveTo>
                <a:lnTo>
                  <a:pt x="6046286" y="0"/>
                </a:lnTo>
                <a:lnTo>
                  <a:pt x="6046286" y="1027869"/>
                </a:lnTo>
                <a:lnTo>
                  <a:pt x="0" y="102786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9" name="Freeform 29"/>
          <p:cNvSpPr/>
          <p:nvPr/>
        </p:nvSpPr>
        <p:spPr>
          <a:xfrm flipH="1">
            <a:off x="-3662712" y="6624288"/>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1" name="TextBox 31"/>
          <p:cNvSpPr txBox="1"/>
          <p:nvPr/>
        </p:nvSpPr>
        <p:spPr>
          <a:xfrm>
            <a:off x="921725" y="3471710"/>
            <a:ext cx="6333324" cy="4431983"/>
          </a:xfrm>
          <a:prstGeom prst="rect">
            <a:avLst/>
          </a:prstGeom>
        </p:spPr>
        <p:txBody>
          <a:bodyPr wrap="square" lIns="0" tIns="0" rIns="0" bIns="0" rtlCol="0" anchor="t">
            <a:spAutoFit/>
          </a:bodyPr>
          <a:lstStyle/>
          <a:p>
            <a:r>
              <a:rPr lang="zh-TW" altLang="en-US" sz="4800" b="1" dirty="0" smtClean="0">
                <a:solidFill>
                  <a:srgbClr val="FFFFFF"/>
                </a:solidFill>
                <a:latin typeface="Kollektif Bold"/>
              </a:rPr>
              <a:t>為改善現行多元入學較難鑑別部份具有特殊才能特殊</a:t>
            </a:r>
            <a:r>
              <a:rPr lang="zh-TW" altLang="en-US" sz="4800" b="1" dirty="0">
                <a:solidFill>
                  <a:srgbClr val="FFFFFF"/>
                </a:solidFill>
                <a:latin typeface="Kollektif Bold"/>
              </a:rPr>
              <a:t>才能、</a:t>
            </a:r>
            <a:r>
              <a:rPr lang="zh-TW" altLang="en-US" sz="4800" b="1" dirty="0" smtClean="0">
                <a:solidFill>
                  <a:srgbClr val="FFFFFF"/>
                </a:solidFill>
                <a:latin typeface="Kollektif Bold"/>
              </a:rPr>
              <a:t>經歷或成就</a:t>
            </a:r>
            <a:r>
              <a:rPr lang="zh-TW" altLang="en-US" sz="4800" b="1" dirty="0">
                <a:solidFill>
                  <a:srgbClr val="FFFFFF"/>
                </a:solidFill>
                <a:latin typeface="Kollektif Bold"/>
              </a:rPr>
              <a:t>的學生</a:t>
            </a:r>
            <a:r>
              <a:rPr lang="zh-TW" altLang="en-US" sz="4800" b="1" dirty="0" smtClean="0">
                <a:solidFill>
                  <a:srgbClr val="FFFFFF"/>
                </a:solidFill>
                <a:latin typeface="Kollektif Bold"/>
              </a:rPr>
              <a:t>，並利大學錄取該類真正具有潛力與才能的學生。</a:t>
            </a:r>
            <a:endParaRPr lang="zh-TW" altLang="en-US" sz="4800" b="1" dirty="0">
              <a:solidFill>
                <a:srgbClr val="FFFFFF"/>
              </a:solidFill>
              <a:latin typeface="Kollektif Bold"/>
            </a:endParaRPr>
          </a:p>
        </p:txBody>
      </p:sp>
      <p:sp>
        <p:nvSpPr>
          <p:cNvPr id="35" name="TextBox 3"/>
          <p:cNvSpPr txBox="1"/>
          <p:nvPr/>
        </p:nvSpPr>
        <p:spPr>
          <a:xfrm>
            <a:off x="5330082" y="266700"/>
            <a:ext cx="7470709"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各招生管道介紹</a:t>
            </a:r>
            <a:endParaRPr lang="zh-TW" altLang="en-US" sz="7200" b="1" dirty="0">
              <a:latin typeface="Kollektif Bold"/>
            </a:endParaRPr>
          </a:p>
        </p:txBody>
      </p:sp>
      <p:cxnSp>
        <p:nvCxnSpPr>
          <p:cNvPr id="38" name="直線接點 37"/>
          <p:cNvCxnSpPr/>
          <p:nvPr/>
        </p:nvCxnSpPr>
        <p:spPr>
          <a:xfrm flipV="1">
            <a:off x="457472" y="2756204"/>
            <a:ext cx="7020000" cy="0"/>
          </a:xfrm>
          <a:prstGeom prst="line">
            <a:avLst/>
          </a:prstGeom>
          <a:ln w="127000" cmpd="sng">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5" name="圖片 44"/>
          <p:cNvPicPr>
            <a:picLocks noChangeAspect="1"/>
          </p:cNvPicPr>
          <p:nvPr/>
        </p:nvPicPr>
        <p:blipFill rotWithShape="1">
          <a:blip r:embed="rId7"/>
          <a:srcRect l="15000" t="27778" r="42083" b="21896"/>
          <a:stretch/>
        </p:blipFill>
        <p:spPr>
          <a:xfrm>
            <a:off x="8029198" y="1497805"/>
            <a:ext cx="9801601" cy="6465095"/>
          </a:xfrm>
          <a:prstGeom prst="rect">
            <a:avLst/>
          </a:prstGeom>
        </p:spPr>
      </p:pic>
      <p:sp>
        <p:nvSpPr>
          <p:cNvPr id="10" name="TextBox 26"/>
          <p:cNvSpPr txBox="1"/>
          <p:nvPr/>
        </p:nvSpPr>
        <p:spPr>
          <a:xfrm>
            <a:off x="8138967" y="8039100"/>
            <a:ext cx="9691831" cy="1328633"/>
          </a:xfrm>
          <a:prstGeom prst="rect">
            <a:avLst/>
          </a:prstGeom>
        </p:spPr>
        <p:txBody>
          <a:bodyPr wrap="square" lIns="0" tIns="0" rIns="0" bIns="0" rtlCol="0" anchor="t">
            <a:spAutoFit/>
          </a:bodyPr>
          <a:lstStyle/>
          <a:p>
            <a:pPr>
              <a:lnSpc>
                <a:spcPts val="5544"/>
              </a:lnSpc>
            </a:pPr>
            <a:r>
              <a:rPr lang="zh-TW" altLang="en-US" sz="3200" b="1" dirty="0" smtClean="0">
                <a:solidFill>
                  <a:srgbClr val="7030A0"/>
                </a:solidFill>
                <a:latin typeface="Kollektif Bold"/>
              </a:rPr>
              <a:t>招生日程：各校於每年</a:t>
            </a:r>
            <a:r>
              <a:rPr lang="en-US" altLang="zh-TW" sz="3200" b="1" dirty="0" smtClean="0">
                <a:solidFill>
                  <a:srgbClr val="7030A0"/>
                </a:solidFill>
                <a:latin typeface="Kollektif Bold"/>
              </a:rPr>
              <a:t>10</a:t>
            </a:r>
            <a:r>
              <a:rPr lang="zh-TW" altLang="en-US" sz="3200" b="1" dirty="0" smtClean="0">
                <a:solidFill>
                  <a:srgbClr val="7030A0"/>
                </a:solidFill>
                <a:latin typeface="Kollektif Bold"/>
              </a:rPr>
              <a:t>月底前公告簡章，於</a:t>
            </a:r>
            <a:r>
              <a:rPr lang="en-US" altLang="zh-TW" sz="3200" b="1" dirty="0" smtClean="0">
                <a:solidFill>
                  <a:srgbClr val="7030A0"/>
                </a:solidFill>
                <a:latin typeface="Kollektif Bold"/>
              </a:rPr>
              <a:t>10</a:t>
            </a:r>
            <a:r>
              <a:rPr lang="zh-TW" altLang="en-US" sz="3200" b="1" dirty="0" smtClean="0">
                <a:solidFill>
                  <a:srgbClr val="7030A0"/>
                </a:solidFill>
                <a:latin typeface="Kollektif Bold"/>
              </a:rPr>
              <a:t>～</a:t>
            </a:r>
            <a:r>
              <a:rPr lang="en-US" altLang="zh-TW" sz="3200" b="1" dirty="0" smtClean="0">
                <a:solidFill>
                  <a:srgbClr val="7030A0"/>
                </a:solidFill>
                <a:latin typeface="Kollektif Bold"/>
              </a:rPr>
              <a:t>12</a:t>
            </a:r>
            <a:r>
              <a:rPr lang="zh-TW" altLang="en-US" sz="3200" b="1" dirty="0" smtClean="0">
                <a:solidFill>
                  <a:srgbClr val="7030A0"/>
                </a:solidFill>
                <a:latin typeface="Kollektif Bold"/>
              </a:rPr>
              <a:t>月辦理招生，並於次年</a:t>
            </a:r>
            <a:r>
              <a:rPr lang="en-US" altLang="zh-TW" sz="3200" b="1" dirty="0" smtClean="0">
                <a:solidFill>
                  <a:srgbClr val="7030A0"/>
                </a:solidFill>
                <a:latin typeface="Kollektif Bold"/>
              </a:rPr>
              <a:t>1</a:t>
            </a:r>
            <a:r>
              <a:rPr lang="zh-TW" altLang="en-US" sz="3200" b="1" dirty="0" smtClean="0">
                <a:solidFill>
                  <a:srgbClr val="7030A0"/>
                </a:solidFill>
                <a:latin typeface="Kollektif Bold"/>
              </a:rPr>
              <a:t>月間放榜。</a:t>
            </a:r>
            <a:endParaRPr lang="en-US" sz="1600" b="1" dirty="0">
              <a:solidFill>
                <a:srgbClr val="7030A0"/>
              </a:solidFill>
              <a:latin typeface="Kollektif Bold"/>
            </a:endParaRPr>
          </a:p>
        </p:txBody>
      </p:sp>
    </p:spTree>
    <p:extLst>
      <p:ext uri="{BB962C8B-B14F-4D97-AF65-F5344CB8AC3E}">
        <p14:creationId xmlns:p14="http://schemas.microsoft.com/office/powerpoint/2010/main" val="353522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77788" y="-4615212"/>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9" name="Freeform 29"/>
          <p:cNvSpPr/>
          <p:nvPr/>
        </p:nvSpPr>
        <p:spPr>
          <a:xfrm flipH="1">
            <a:off x="-3662712" y="6624288"/>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5" name="TextBox 3"/>
          <p:cNvSpPr txBox="1"/>
          <p:nvPr/>
        </p:nvSpPr>
        <p:spPr>
          <a:xfrm>
            <a:off x="304800" y="419100"/>
            <a:ext cx="11551920" cy="1661993"/>
          </a:xfrm>
          <a:prstGeom prst="rect">
            <a:avLst/>
          </a:prstGeom>
        </p:spPr>
        <p:txBody>
          <a:bodyPr wrap="square" lIns="0" tIns="0" rIns="0" bIns="0" rtlCol="0" anchor="t">
            <a:spAutoFit/>
          </a:bodyPr>
          <a:lstStyle/>
          <a:p>
            <a:r>
              <a:rPr lang="zh-TW" altLang="en-US" sz="5400" b="1" dirty="0" smtClean="0">
                <a:latin typeface="Kollektif Bold"/>
              </a:rPr>
              <a:t>各校系特殊選才查詢</a:t>
            </a:r>
            <a:endParaRPr lang="en-US" altLang="zh-TW" sz="5400" b="1" dirty="0" smtClean="0">
              <a:latin typeface="Kollektif Bold"/>
            </a:endParaRPr>
          </a:p>
          <a:p>
            <a:r>
              <a:rPr lang="zh-TW" altLang="en-US" sz="5400" b="1" dirty="0" smtClean="0">
                <a:latin typeface="Kollektif Bold"/>
              </a:rPr>
              <a:t>網址：</a:t>
            </a:r>
            <a:r>
              <a:rPr lang="en-US" altLang="zh-TW" sz="5400" b="1" dirty="0">
                <a:latin typeface="Kollektif Bold"/>
              </a:rPr>
              <a:t>https://srecruit.moe.edu.tw/</a:t>
            </a:r>
            <a:endParaRPr lang="zh-TW" altLang="en-US" sz="5400" b="1" dirty="0">
              <a:latin typeface="Kollektif Bold"/>
            </a:endParaRPr>
          </a:p>
        </p:txBody>
      </p:sp>
      <p:grpSp>
        <p:nvGrpSpPr>
          <p:cNvPr id="48" name="群組 47"/>
          <p:cNvGrpSpPr/>
          <p:nvPr/>
        </p:nvGrpSpPr>
        <p:grpSpPr>
          <a:xfrm>
            <a:off x="304800" y="2247900"/>
            <a:ext cx="13411200" cy="7467600"/>
            <a:chOff x="457200" y="1409700"/>
            <a:chExt cx="13411200" cy="7467600"/>
          </a:xfrm>
        </p:grpSpPr>
        <p:pic>
          <p:nvPicPr>
            <p:cNvPr id="46" name="圖片 45"/>
            <p:cNvPicPr>
              <a:picLocks noChangeAspect="1"/>
            </p:cNvPicPr>
            <p:nvPr/>
          </p:nvPicPr>
          <p:blipFill rotWithShape="1">
            <a:blip r:embed="rId5"/>
            <a:srcRect l="12917" t="30741" r="13750" b="5555"/>
            <a:stretch/>
          </p:blipFill>
          <p:spPr>
            <a:xfrm>
              <a:off x="457200" y="2324100"/>
              <a:ext cx="13411200" cy="6553200"/>
            </a:xfrm>
            <a:prstGeom prst="rect">
              <a:avLst/>
            </a:prstGeom>
          </p:spPr>
        </p:pic>
        <p:pic>
          <p:nvPicPr>
            <p:cNvPr id="47" name="圖片 46"/>
            <p:cNvPicPr>
              <a:picLocks noChangeAspect="1"/>
            </p:cNvPicPr>
            <p:nvPr/>
          </p:nvPicPr>
          <p:blipFill rotWithShape="1">
            <a:blip r:embed="rId5"/>
            <a:srcRect t="14445" r="27083" b="75925"/>
            <a:stretch/>
          </p:blipFill>
          <p:spPr>
            <a:xfrm>
              <a:off x="457200" y="1409700"/>
              <a:ext cx="13335000" cy="990600"/>
            </a:xfrm>
            <a:prstGeom prst="rect">
              <a:avLst/>
            </a:prstGeom>
          </p:spPr>
        </p:pic>
      </p:grpSp>
      <p:pic>
        <p:nvPicPr>
          <p:cNvPr id="49" name="圖片 48"/>
          <p:cNvPicPr>
            <a:picLocks noChangeAspect="1"/>
          </p:cNvPicPr>
          <p:nvPr/>
        </p:nvPicPr>
        <p:blipFill rotWithShape="1">
          <a:blip r:embed="rId6"/>
          <a:srcRect l="12916" t="32222" r="13751" b="18889"/>
          <a:stretch/>
        </p:blipFill>
        <p:spPr>
          <a:xfrm>
            <a:off x="140019" y="3238500"/>
            <a:ext cx="18147981" cy="6805493"/>
          </a:xfrm>
          <a:prstGeom prst="rect">
            <a:avLst/>
          </a:prstGeom>
        </p:spPr>
      </p:pic>
    </p:spTree>
    <p:extLst>
      <p:ext uri="{BB962C8B-B14F-4D97-AF65-F5344CB8AC3E}">
        <p14:creationId xmlns:p14="http://schemas.microsoft.com/office/powerpoint/2010/main" val="1315435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8" name="TextBox 26"/>
          <p:cNvSpPr txBox="1"/>
          <p:nvPr/>
        </p:nvSpPr>
        <p:spPr>
          <a:xfrm>
            <a:off x="1478700" y="2561847"/>
            <a:ext cx="3733800" cy="741229"/>
          </a:xfrm>
          <a:prstGeom prst="rect">
            <a:avLst/>
          </a:prstGeom>
        </p:spPr>
        <p:txBody>
          <a:bodyPr wrap="square" lIns="0" tIns="0" rIns="0" bIns="0" rtlCol="0" anchor="t">
            <a:spAutoFit/>
          </a:bodyPr>
          <a:lstStyle/>
          <a:p>
            <a:pPr>
              <a:lnSpc>
                <a:spcPts val="5544"/>
              </a:lnSpc>
            </a:pPr>
            <a:r>
              <a:rPr lang="zh-TW" altLang="en-US" sz="7200" b="1" dirty="0" smtClean="0">
                <a:solidFill>
                  <a:srgbClr val="7C3B06"/>
                </a:solidFill>
                <a:latin typeface="Kollektif Bold"/>
              </a:rPr>
              <a:t>繁星推薦</a:t>
            </a:r>
            <a:endParaRPr lang="en-US" sz="4400" b="1" dirty="0">
              <a:solidFill>
                <a:srgbClr val="7C3B06"/>
              </a:solidFill>
              <a:latin typeface="Kollektif Bold"/>
            </a:endParaRPr>
          </a:p>
        </p:txBody>
      </p:sp>
      <p:sp>
        <p:nvSpPr>
          <p:cNvPr id="29" name="Freeform 28"/>
          <p:cNvSpPr/>
          <p:nvPr/>
        </p:nvSpPr>
        <p:spPr>
          <a:xfrm>
            <a:off x="371205" y="3619500"/>
            <a:ext cx="6105795" cy="6400800"/>
          </a:xfrm>
          <a:custGeom>
            <a:avLst/>
            <a:gdLst/>
            <a:ahLst/>
            <a:cxnLst/>
            <a:rect l="l" t="t" r="r" b="b"/>
            <a:pathLst>
              <a:path w="6046286" h="1027869">
                <a:moveTo>
                  <a:pt x="0" y="0"/>
                </a:moveTo>
                <a:lnTo>
                  <a:pt x="6046286" y="0"/>
                </a:lnTo>
                <a:lnTo>
                  <a:pt x="6046286" y="1027869"/>
                </a:lnTo>
                <a:lnTo>
                  <a:pt x="0" y="1027869"/>
                </a:lnTo>
                <a:lnTo>
                  <a:pt x="0" y="0"/>
                </a:lnTo>
                <a:close/>
              </a:path>
            </a:pathLst>
          </a:custGeom>
          <a:blipFill>
            <a:blip r:embed="rId12">
              <a:duotone>
                <a:prstClr val="black"/>
                <a:schemeClr val="accent2">
                  <a:tint val="45000"/>
                  <a:satMod val="400000"/>
                </a:schemeClr>
              </a:duotone>
              <a:extLst>
                <a:ext uri="{96DAC541-7B7A-43D3-8B79-37D633B846F1}">
                  <asvg:svgBlip xmlns="" xmlns:asvg="http://schemas.microsoft.com/office/drawing/2016/SVG/main" r:embed="rId5"/>
                </a:ext>
              </a:extLst>
            </a:blip>
            <a:stretch>
              <a:fillRect/>
            </a:stretch>
          </a:blipFill>
        </p:spPr>
      </p:sp>
      <p:sp>
        <p:nvSpPr>
          <p:cNvPr id="30" name="TextBox 31"/>
          <p:cNvSpPr txBox="1"/>
          <p:nvPr/>
        </p:nvSpPr>
        <p:spPr>
          <a:xfrm>
            <a:off x="762000" y="4339300"/>
            <a:ext cx="5562872" cy="6093976"/>
          </a:xfrm>
          <a:prstGeom prst="rect">
            <a:avLst/>
          </a:prstGeom>
        </p:spPr>
        <p:txBody>
          <a:bodyPr wrap="square" lIns="0" tIns="0" rIns="0" bIns="0" rtlCol="0" anchor="t">
            <a:spAutoFit/>
          </a:bodyPr>
          <a:lstStyle/>
          <a:p>
            <a:r>
              <a:rPr lang="zh-TW" altLang="en-US" sz="4400" b="1" dirty="0" smtClean="0">
                <a:solidFill>
                  <a:srgbClr val="FFFFFF"/>
                </a:solidFill>
                <a:latin typeface="Kollektif Bold"/>
              </a:rPr>
              <a:t>強調</a:t>
            </a:r>
            <a:r>
              <a:rPr lang="zh-TW" altLang="en-US" sz="4400" b="1" dirty="0">
                <a:solidFill>
                  <a:srgbClr val="FFFFFF"/>
                </a:solidFill>
                <a:latin typeface="Kollektif Bold"/>
              </a:rPr>
              <a:t>區域</a:t>
            </a:r>
            <a:r>
              <a:rPr lang="zh-TW" altLang="en-US" sz="4400" b="1" dirty="0" smtClean="0">
                <a:solidFill>
                  <a:srgbClr val="FFFFFF"/>
                </a:solidFill>
                <a:latin typeface="Kollektif Bold"/>
              </a:rPr>
              <a:t>平衡、</a:t>
            </a:r>
            <a:r>
              <a:rPr lang="zh-TW" altLang="en-US" sz="4400" b="1" dirty="0">
                <a:solidFill>
                  <a:srgbClr val="FFFFFF"/>
                </a:solidFill>
                <a:latin typeface="Kollektif Bold"/>
              </a:rPr>
              <a:t>城鄉就學機會，推動就近入學高中</a:t>
            </a:r>
            <a:r>
              <a:rPr lang="zh-TW" altLang="en-US" sz="4400" b="1" dirty="0" smtClean="0">
                <a:solidFill>
                  <a:srgbClr val="FFFFFF"/>
                </a:solidFill>
                <a:latin typeface="Kollektif Bold"/>
              </a:rPr>
              <a:t>。</a:t>
            </a:r>
            <a:endParaRPr lang="en-US" altLang="zh-TW" sz="4400" b="1" dirty="0" smtClean="0">
              <a:solidFill>
                <a:srgbClr val="FFFFFF"/>
              </a:solidFill>
              <a:latin typeface="Kollektif Bold"/>
            </a:endParaRPr>
          </a:p>
          <a:p>
            <a:endParaRPr lang="en-US" altLang="zh-TW" sz="4400" b="1" dirty="0" smtClean="0">
              <a:solidFill>
                <a:srgbClr val="FFFFFF"/>
              </a:solidFill>
              <a:latin typeface="Kollektif Bold"/>
            </a:endParaRPr>
          </a:p>
          <a:p>
            <a:r>
              <a:rPr lang="zh-TW" altLang="en-US" sz="4400" b="1" dirty="0" smtClean="0">
                <a:solidFill>
                  <a:srgbClr val="FFFFFF"/>
                </a:solidFill>
                <a:latin typeface="Kollektif Bold"/>
              </a:rPr>
              <a:t>建</a:t>
            </a:r>
            <a:r>
              <a:rPr lang="zh-TW" altLang="en-US" sz="4400" b="1" dirty="0">
                <a:solidFill>
                  <a:srgbClr val="FFFFFF"/>
                </a:solidFill>
                <a:latin typeface="Kollektif Bold"/>
              </a:rPr>
              <a:t>中</a:t>
            </a:r>
            <a:r>
              <a:rPr lang="en-US" altLang="zh-TW" sz="4400" b="1" dirty="0">
                <a:solidFill>
                  <a:srgbClr val="FFFFFF"/>
                </a:solidFill>
                <a:latin typeface="Kollektif Bold"/>
              </a:rPr>
              <a:t>1% </a:t>
            </a:r>
            <a:r>
              <a:rPr lang="zh-TW" altLang="en-US" sz="4400" b="1" dirty="0">
                <a:solidFill>
                  <a:srgbClr val="FFFFFF"/>
                </a:solidFill>
                <a:latin typeface="Kollektif Bold"/>
              </a:rPr>
              <a:t>＝</a:t>
            </a:r>
          </a:p>
          <a:p>
            <a:r>
              <a:rPr lang="zh-TW" altLang="en-US" sz="4400" b="1" dirty="0">
                <a:solidFill>
                  <a:srgbClr val="FFFFFF"/>
                </a:solidFill>
                <a:latin typeface="Kollektif Bold"/>
              </a:rPr>
              <a:t>任何一所高中</a:t>
            </a:r>
            <a:r>
              <a:rPr lang="en-US" altLang="zh-TW" sz="4400" b="1" dirty="0">
                <a:solidFill>
                  <a:srgbClr val="FFFFFF"/>
                </a:solidFill>
                <a:latin typeface="Kollektif Bold"/>
              </a:rPr>
              <a:t>1%</a:t>
            </a:r>
          </a:p>
          <a:p>
            <a:r>
              <a:rPr lang="zh-TW" altLang="en-US" sz="4400" b="1" dirty="0">
                <a:solidFill>
                  <a:srgbClr val="FFFFFF"/>
                </a:solidFill>
                <a:latin typeface="Kollektif Bold"/>
              </a:rPr>
              <a:t>建中</a:t>
            </a:r>
            <a:r>
              <a:rPr lang="en-US" altLang="zh-TW" sz="4400" b="1" dirty="0">
                <a:solidFill>
                  <a:srgbClr val="FFFFFF"/>
                </a:solidFill>
                <a:latin typeface="Kollektif Bold"/>
              </a:rPr>
              <a:t>2</a:t>
            </a:r>
            <a:r>
              <a:rPr lang="zh-TW" altLang="en-US" sz="4400" b="1" dirty="0">
                <a:solidFill>
                  <a:srgbClr val="FFFFFF"/>
                </a:solidFill>
                <a:latin typeface="Kollektif Bold"/>
              </a:rPr>
              <a:t>％</a:t>
            </a:r>
            <a:r>
              <a:rPr lang="en-US" altLang="zh-TW" sz="4400" b="1" dirty="0">
                <a:solidFill>
                  <a:srgbClr val="FFFFFF"/>
                </a:solidFill>
                <a:latin typeface="Kollektif Bold"/>
              </a:rPr>
              <a:t>&lt;</a:t>
            </a:r>
            <a:r>
              <a:rPr lang="zh-TW" altLang="en-US" sz="4400" b="1" dirty="0">
                <a:solidFill>
                  <a:srgbClr val="FFFFFF"/>
                </a:solidFill>
                <a:latin typeface="Kollektif Bold"/>
              </a:rPr>
              <a:t>松山工農</a:t>
            </a:r>
            <a:r>
              <a:rPr lang="en-US" altLang="zh-TW" sz="4400" b="1" dirty="0">
                <a:solidFill>
                  <a:srgbClr val="FFFFFF"/>
                </a:solidFill>
                <a:latin typeface="Kollektif Bold"/>
              </a:rPr>
              <a:t>1</a:t>
            </a:r>
            <a:r>
              <a:rPr lang="zh-TW" altLang="en-US" sz="4400" b="1" dirty="0">
                <a:solidFill>
                  <a:srgbClr val="FFFFFF"/>
                </a:solidFill>
                <a:latin typeface="Kollektif Bold"/>
              </a:rPr>
              <a:t>％</a:t>
            </a:r>
          </a:p>
          <a:p>
            <a:endParaRPr lang="en-US" altLang="zh-TW" sz="4400" b="1" dirty="0" smtClean="0">
              <a:solidFill>
                <a:srgbClr val="FFFFFF"/>
              </a:solidFill>
              <a:latin typeface="Kollektif Bold"/>
            </a:endParaRPr>
          </a:p>
          <a:p>
            <a:endParaRPr lang="zh-TW" altLang="en-US" sz="4400" b="1" dirty="0">
              <a:solidFill>
                <a:srgbClr val="FFFFFF"/>
              </a:solidFill>
              <a:latin typeface="Kollektif Bold"/>
            </a:endParaRPr>
          </a:p>
        </p:txBody>
      </p:sp>
      <p:sp>
        <p:nvSpPr>
          <p:cNvPr id="31" name="TextBox 3"/>
          <p:cNvSpPr txBox="1"/>
          <p:nvPr/>
        </p:nvSpPr>
        <p:spPr>
          <a:xfrm>
            <a:off x="5330082" y="266700"/>
            <a:ext cx="7470709"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各招生管道介紹</a:t>
            </a:r>
            <a:endParaRPr lang="zh-TW" altLang="en-US" sz="7200" b="1" dirty="0">
              <a:latin typeface="Kollektif Bold"/>
            </a:endParaRPr>
          </a:p>
        </p:txBody>
      </p:sp>
      <p:cxnSp>
        <p:nvCxnSpPr>
          <p:cNvPr id="32" name="直線接點 31"/>
          <p:cNvCxnSpPr/>
          <p:nvPr/>
        </p:nvCxnSpPr>
        <p:spPr>
          <a:xfrm flipV="1">
            <a:off x="609600" y="3382949"/>
            <a:ext cx="5472000" cy="0"/>
          </a:xfrm>
          <a:prstGeom prst="line">
            <a:avLst/>
          </a:prstGeom>
          <a:ln w="1270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DBA768E2-29DD-AA4F-9821-705E6C7B7C1F}"/>
              </a:ext>
            </a:extLst>
          </p:cNvPr>
          <p:cNvSpPr txBox="1"/>
          <p:nvPr/>
        </p:nvSpPr>
        <p:spPr>
          <a:xfrm>
            <a:off x="7089131" y="2561847"/>
            <a:ext cx="10820400" cy="6740307"/>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defRPr/>
            </a:pPr>
            <a:r>
              <a:rPr lang="zh-TW" altLang="en-US" sz="4800" b="1" kern="0" dirty="0" smtClean="0">
                <a:solidFill>
                  <a:srgbClr val="FF0000"/>
                </a:solidFill>
                <a:latin typeface="Microsoft JhengHei" panose="020B0604030504040204" pitchFamily="34" charset="-120"/>
                <a:ea typeface="Microsoft JhengHei" panose="020B0604030504040204" pitchFamily="34" charset="-120"/>
              </a:rPr>
              <a:t>☆</a:t>
            </a:r>
            <a:r>
              <a:rPr lang="zh-CN" altLang="en-US" sz="4800" b="1" kern="0" dirty="0" smtClean="0">
                <a:solidFill>
                  <a:srgbClr val="FF0000"/>
                </a:solidFill>
                <a:latin typeface="Microsoft JhengHei" panose="020B0604030504040204" pitchFamily="34" charset="-120"/>
                <a:ea typeface="Microsoft JhengHei" panose="020B0604030504040204" pitchFamily="34" charset="-120"/>
              </a:rPr>
              <a:t>甄選</a:t>
            </a:r>
            <a:r>
              <a:rPr lang="zh-CN" altLang="en-US" sz="4800" b="1" kern="0" dirty="0">
                <a:solidFill>
                  <a:srgbClr val="FF0000"/>
                </a:solidFill>
                <a:latin typeface="Microsoft JhengHei" panose="020B0604030504040204" pitchFamily="34" charset="-120"/>
                <a:ea typeface="Microsoft JhengHei" panose="020B0604030504040204" pitchFamily="34" charset="-120"/>
              </a:rPr>
              <a:t>依據：</a:t>
            </a:r>
            <a:endParaRPr lang="en-US" altLang="zh-CN" sz="4800" b="1" kern="0" dirty="0">
              <a:solidFill>
                <a:srgbClr val="FF0000"/>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1.</a:t>
            </a:r>
            <a:r>
              <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在校學業成績全校排名百分比。</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2.</a:t>
            </a:r>
            <a:r>
              <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學測成績。</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3.</a:t>
            </a:r>
            <a:r>
              <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各單科學業成績全校排名百分比。</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endParaRPr lang="en-US" altLang="zh-CN" sz="4800" b="1" kern="0" dirty="0" smtClean="0">
              <a:solidFill>
                <a:srgbClr val="FF0000"/>
              </a:solidFill>
              <a:latin typeface="Microsoft JhengHei" panose="020B0604030504040204" pitchFamily="34" charset="-120"/>
              <a:ea typeface="Microsoft JhengHei" panose="020B0604030504040204" pitchFamily="34" charset="-120"/>
            </a:endParaRPr>
          </a:p>
          <a:p>
            <a:pPr>
              <a:defRPr/>
            </a:pPr>
            <a:r>
              <a:rPr lang="zh-TW" altLang="en-US" sz="4800" b="1" kern="0" dirty="0" smtClean="0">
                <a:solidFill>
                  <a:srgbClr val="FF0000"/>
                </a:solidFill>
                <a:latin typeface="Microsoft JhengHei" panose="020B0604030504040204" pitchFamily="34" charset="-120"/>
                <a:ea typeface="Microsoft JhengHei" panose="020B0604030504040204" pitchFamily="34" charset="-120"/>
              </a:rPr>
              <a:t>★</a:t>
            </a:r>
            <a:r>
              <a:rPr lang="zh-CN" altLang="en-US" sz="4800" b="1" kern="0" dirty="0" smtClean="0">
                <a:solidFill>
                  <a:srgbClr val="FF0000"/>
                </a:solidFill>
                <a:latin typeface="Microsoft JhengHei" panose="020B0604030504040204" pitchFamily="34" charset="-120"/>
                <a:ea typeface="Microsoft JhengHei" panose="020B0604030504040204" pitchFamily="34" charset="-120"/>
              </a:rPr>
              <a:t>考試</a:t>
            </a:r>
            <a:r>
              <a:rPr lang="zh-CN" altLang="en-US" sz="4800" b="1" kern="0" dirty="0">
                <a:solidFill>
                  <a:srgbClr val="FF0000"/>
                </a:solidFill>
                <a:latin typeface="Microsoft JhengHei" panose="020B0604030504040204" pitchFamily="34" charset="-120"/>
                <a:ea typeface="Microsoft JhengHei" panose="020B0604030504040204" pitchFamily="34" charset="-120"/>
              </a:rPr>
              <a:t>需求：</a:t>
            </a:r>
            <a:endParaRPr lang="en-US" altLang="zh-CN" sz="4800" b="1" kern="0" dirty="0">
              <a:solidFill>
                <a:srgbClr val="FF0000"/>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1.</a:t>
            </a:r>
            <a:r>
              <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學科能力</a:t>
            </a: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測驗</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2.</a:t>
            </a:r>
            <a:r>
              <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術科考試（</a:t>
            </a: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部分</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校系採計</a:t>
            </a: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3.</a:t>
            </a:r>
            <a:r>
              <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高中英文聽力測驗（</a:t>
            </a: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部分</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校系檢定</a:t>
            </a: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578759" y="6125315"/>
            <a:ext cx="3901187" cy="5517295"/>
          </a:xfrm>
          <a:custGeom>
            <a:avLst/>
            <a:gdLst/>
            <a:ahLst/>
            <a:cxnLst/>
            <a:rect l="l" t="t" r="r" b="b"/>
            <a:pathLst>
              <a:path w="3901187" h="5517295">
                <a:moveTo>
                  <a:pt x="0" y="0"/>
                </a:moveTo>
                <a:lnTo>
                  <a:pt x="3901187" y="0"/>
                </a:lnTo>
                <a:lnTo>
                  <a:pt x="3901187" y="5517295"/>
                </a:lnTo>
                <a:lnTo>
                  <a:pt x="0" y="55172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763000" y="855317"/>
            <a:ext cx="6046286" cy="1027869"/>
          </a:xfrm>
          <a:custGeom>
            <a:avLst/>
            <a:gdLst/>
            <a:ahLst/>
            <a:cxnLst/>
            <a:rect l="l" t="t" r="r" b="b"/>
            <a:pathLst>
              <a:path w="6046286" h="1027869">
                <a:moveTo>
                  <a:pt x="0" y="0"/>
                </a:moveTo>
                <a:lnTo>
                  <a:pt x="6046287" y="0"/>
                </a:lnTo>
                <a:lnTo>
                  <a:pt x="6046287" y="1027869"/>
                </a:lnTo>
                <a:lnTo>
                  <a:pt x="0" y="10278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8763000" y="2210631"/>
            <a:ext cx="6046286" cy="1027869"/>
          </a:xfrm>
          <a:custGeom>
            <a:avLst/>
            <a:gdLst/>
            <a:ahLst/>
            <a:cxnLst/>
            <a:rect l="l" t="t" r="r" b="b"/>
            <a:pathLst>
              <a:path w="6046286" h="1027869">
                <a:moveTo>
                  <a:pt x="0" y="0"/>
                </a:moveTo>
                <a:lnTo>
                  <a:pt x="6046287" y="0"/>
                </a:lnTo>
                <a:lnTo>
                  <a:pt x="6046287" y="1027868"/>
                </a:lnTo>
                <a:lnTo>
                  <a:pt x="0" y="102786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8763000" y="3543300"/>
            <a:ext cx="6046286" cy="1027869"/>
          </a:xfrm>
          <a:custGeom>
            <a:avLst/>
            <a:gdLst/>
            <a:ahLst/>
            <a:cxnLst/>
            <a:rect l="l" t="t" r="r" b="b"/>
            <a:pathLst>
              <a:path w="6046286" h="1027869">
                <a:moveTo>
                  <a:pt x="0" y="0"/>
                </a:moveTo>
                <a:lnTo>
                  <a:pt x="6046287" y="0"/>
                </a:lnTo>
                <a:lnTo>
                  <a:pt x="6046287" y="1027869"/>
                </a:lnTo>
                <a:lnTo>
                  <a:pt x="0" y="10278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8991600" y="1132714"/>
            <a:ext cx="5702716" cy="512961"/>
          </a:xfrm>
          <a:prstGeom prst="rect">
            <a:avLst/>
          </a:prstGeom>
        </p:spPr>
        <p:txBody>
          <a:bodyPr lIns="0" tIns="0" rIns="0" bIns="0" rtlCol="0" anchor="t">
            <a:spAutoFit/>
          </a:bodyPr>
          <a:lstStyle/>
          <a:p>
            <a:pPr>
              <a:lnSpc>
                <a:spcPts val="4000"/>
              </a:lnSpc>
            </a:pPr>
            <a:r>
              <a:rPr lang="en-US" sz="3600" dirty="0">
                <a:solidFill>
                  <a:srgbClr val="FFFFFF"/>
                </a:solidFill>
                <a:latin typeface="Kollektif Bold"/>
              </a:rPr>
              <a:t>01 </a:t>
            </a:r>
            <a:r>
              <a:rPr lang="en-US" sz="3600" dirty="0" smtClean="0">
                <a:solidFill>
                  <a:srgbClr val="FFFFFF"/>
                </a:solidFill>
                <a:latin typeface="Kollektif Bold"/>
              </a:rPr>
              <a:t>– </a:t>
            </a:r>
            <a:r>
              <a:rPr lang="zh-TW" altLang="en-US" sz="3600" dirty="0" smtClean="0">
                <a:solidFill>
                  <a:srgbClr val="FFFFFF"/>
                </a:solidFill>
                <a:latin typeface="Kollektif Bold"/>
              </a:rPr>
              <a:t>校友返校座談會</a:t>
            </a:r>
            <a:endParaRPr lang="en-US" sz="3600" dirty="0">
              <a:solidFill>
                <a:srgbClr val="FFFFFF"/>
              </a:solidFill>
              <a:latin typeface="Kollektif Bold"/>
            </a:endParaRPr>
          </a:p>
        </p:txBody>
      </p:sp>
      <p:sp>
        <p:nvSpPr>
          <p:cNvPr id="7" name="TextBox 7"/>
          <p:cNvSpPr txBox="1"/>
          <p:nvPr/>
        </p:nvSpPr>
        <p:spPr>
          <a:xfrm>
            <a:off x="8915400" y="2488027"/>
            <a:ext cx="5899196" cy="512961"/>
          </a:xfrm>
          <a:prstGeom prst="rect">
            <a:avLst/>
          </a:prstGeom>
        </p:spPr>
        <p:txBody>
          <a:bodyPr wrap="square" lIns="0" tIns="0" rIns="0" bIns="0" rtlCol="0" anchor="t">
            <a:spAutoFit/>
          </a:bodyPr>
          <a:lstStyle/>
          <a:p>
            <a:pPr>
              <a:lnSpc>
                <a:spcPts val="4000"/>
              </a:lnSpc>
            </a:pPr>
            <a:r>
              <a:rPr lang="en-US" sz="3600" dirty="0">
                <a:solidFill>
                  <a:srgbClr val="FFFFFF"/>
                </a:solidFill>
                <a:latin typeface="Kollektif Bold"/>
              </a:rPr>
              <a:t>02 </a:t>
            </a:r>
            <a:r>
              <a:rPr lang="en-US" sz="3600" dirty="0" smtClean="0">
                <a:solidFill>
                  <a:srgbClr val="FFFFFF"/>
                </a:solidFill>
                <a:latin typeface="Kollektif Bold"/>
              </a:rPr>
              <a:t>– </a:t>
            </a:r>
            <a:r>
              <a:rPr lang="zh-TW" altLang="en-US" sz="3600" dirty="0" smtClean="0">
                <a:solidFill>
                  <a:srgbClr val="FFFFFF"/>
                </a:solidFill>
                <a:latin typeface="Kollektif Bold"/>
              </a:rPr>
              <a:t>大學多元入學說明會</a:t>
            </a:r>
            <a:endParaRPr lang="en-US" sz="3600" dirty="0">
              <a:solidFill>
                <a:srgbClr val="FFFFFF"/>
              </a:solidFill>
              <a:latin typeface="Kollektif Bold"/>
            </a:endParaRPr>
          </a:p>
        </p:txBody>
      </p:sp>
      <p:sp>
        <p:nvSpPr>
          <p:cNvPr id="8" name="TextBox 8"/>
          <p:cNvSpPr txBox="1"/>
          <p:nvPr/>
        </p:nvSpPr>
        <p:spPr>
          <a:xfrm>
            <a:off x="8915400" y="3820697"/>
            <a:ext cx="5702716" cy="512961"/>
          </a:xfrm>
          <a:prstGeom prst="rect">
            <a:avLst/>
          </a:prstGeom>
        </p:spPr>
        <p:txBody>
          <a:bodyPr lIns="0" tIns="0" rIns="0" bIns="0" rtlCol="0" anchor="t">
            <a:spAutoFit/>
          </a:bodyPr>
          <a:lstStyle/>
          <a:p>
            <a:pPr>
              <a:lnSpc>
                <a:spcPts val="4000"/>
              </a:lnSpc>
            </a:pPr>
            <a:r>
              <a:rPr lang="en-US" sz="3600" dirty="0">
                <a:solidFill>
                  <a:srgbClr val="FFFFFF"/>
                </a:solidFill>
                <a:latin typeface="Kollektif Bold"/>
              </a:rPr>
              <a:t>03 </a:t>
            </a:r>
            <a:r>
              <a:rPr lang="en-US" sz="3600" dirty="0" smtClean="0">
                <a:solidFill>
                  <a:srgbClr val="FFFFFF"/>
                </a:solidFill>
                <a:latin typeface="Kollektif Bold"/>
              </a:rPr>
              <a:t>– </a:t>
            </a:r>
            <a:r>
              <a:rPr lang="zh-TW" altLang="en-US" sz="3600" dirty="0" smtClean="0">
                <a:solidFill>
                  <a:srgbClr val="FFFFFF"/>
                </a:solidFill>
                <a:latin typeface="Kollektif Bold"/>
              </a:rPr>
              <a:t>高三升學輔導手冊說明</a:t>
            </a:r>
            <a:endParaRPr lang="en-US" sz="3600" dirty="0">
              <a:solidFill>
                <a:srgbClr val="FFFFFF"/>
              </a:solidFill>
              <a:latin typeface="Kollektif Bold"/>
            </a:endParaRPr>
          </a:p>
        </p:txBody>
      </p:sp>
      <p:sp>
        <p:nvSpPr>
          <p:cNvPr id="12" name="Freeform 12"/>
          <p:cNvSpPr/>
          <p:nvPr/>
        </p:nvSpPr>
        <p:spPr>
          <a:xfrm rot="5400000">
            <a:off x="804216" y="6106589"/>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5" name="圖片 14">
            <a:extLst>
              <a:ext uri="{FF2B5EF4-FFF2-40B4-BE49-F238E27FC236}">
                <a16:creationId xmlns:a16="http://schemas.microsoft.com/office/drawing/2014/main" id="{A69A288B-B30D-A446-9E88-4791E31C3AF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1857" r="10845" b="34307"/>
          <a:stretch/>
        </p:blipFill>
        <p:spPr>
          <a:xfrm flipH="1">
            <a:off x="13813842" y="114300"/>
            <a:ext cx="2103835" cy="1034426"/>
          </a:xfrm>
          <a:prstGeom prst="rect">
            <a:avLst/>
          </a:prstGeom>
        </p:spPr>
      </p:pic>
      <p:sp>
        <p:nvSpPr>
          <p:cNvPr id="16" name="Freeform 5"/>
          <p:cNvSpPr/>
          <p:nvPr/>
        </p:nvSpPr>
        <p:spPr>
          <a:xfrm>
            <a:off x="8763000" y="4877631"/>
            <a:ext cx="6046286" cy="1027869"/>
          </a:xfrm>
          <a:custGeom>
            <a:avLst/>
            <a:gdLst/>
            <a:ahLst/>
            <a:cxnLst/>
            <a:rect l="l" t="t" r="r" b="b"/>
            <a:pathLst>
              <a:path w="6046286" h="1027869">
                <a:moveTo>
                  <a:pt x="0" y="0"/>
                </a:moveTo>
                <a:lnTo>
                  <a:pt x="6046287" y="0"/>
                </a:lnTo>
                <a:lnTo>
                  <a:pt x="6046287" y="1027869"/>
                </a:lnTo>
                <a:lnTo>
                  <a:pt x="0" y="10278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TextBox 8"/>
          <p:cNvSpPr txBox="1"/>
          <p:nvPr/>
        </p:nvSpPr>
        <p:spPr>
          <a:xfrm>
            <a:off x="8915400" y="5155028"/>
            <a:ext cx="5702716" cy="512961"/>
          </a:xfrm>
          <a:prstGeom prst="rect">
            <a:avLst/>
          </a:prstGeom>
        </p:spPr>
        <p:txBody>
          <a:bodyPr lIns="0" tIns="0" rIns="0" bIns="0" rtlCol="0" anchor="t">
            <a:spAutoFit/>
          </a:bodyPr>
          <a:lstStyle/>
          <a:p>
            <a:pPr>
              <a:lnSpc>
                <a:spcPts val="4000"/>
              </a:lnSpc>
            </a:pPr>
            <a:r>
              <a:rPr lang="en-US" sz="3600" dirty="0" smtClean="0">
                <a:solidFill>
                  <a:srgbClr val="FFFFFF"/>
                </a:solidFill>
                <a:latin typeface="Kollektif Bold"/>
              </a:rPr>
              <a:t>04 – </a:t>
            </a:r>
            <a:r>
              <a:rPr lang="zh-TW" altLang="en-US" sz="3600" dirty="0" smtClean="0">
                <a:solidFill>
                  <a:srgbClr val="FFFFFF"/>
                </a:solidFill>
                <a:latin typeface="Kollektif Bold"/>
              </a:rPr>
              <a:t>甄選入學管道說明</a:t>
            </a:r>
            <a:endParaRPr lang="en-US" sz="3600" dirty="0">
              <a:solidFill>
                <a:srgbClr val="FFFFFF"/>
              </a:solidFill>
              <a:latin typeface="Kollektif Bold"/>
            </a:endParaRPr>
          </a:p>
        </p:txBody>
      </p:sp>
      <p:sp>
        <p:nvSpPr>
          <p:cNvPr id="18" name="Freeform 5"/>
          <p:cNvSpPr/>
          <p:nvPr/>
        </p:nvSpPr>
        <p:spPr>
          <a:xfrm>
            <a:off x="8763000" y="6211962"/>
            <a:ext cx="6046286" cy="1027869"/>
          </a:xfrm>
          <a:custGeom>
            <a:avLst/>
            <a:gdLst/>
            <a:ahLst/>
            <a:cxnLst/>
            <a:rect l="l" t="t" r="r" b="b"/>
            <a:pathLst>
              <a:path w="6046286" h="1027869">
                <a:moveTo>
                  <a:pt x="0" y="0"/>
                </a:moveTo>
                <a:lnTo>
                  <a:pt x="6046287" y="0"/>
                </a:lnTo>
                <a:lnTo>
                  <a:pt x="6046287" y="1027869"/>
                </a:lnTo>
                <a:lnTo>
                  <a:pt x="0" y="10278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TextBox 8"/>
          <p:cNvSpPr txBox="1"/>
          <p:nvPr/>
        </p:nvSpPr>
        <p:spPr>
          <a:xfrm>
            <a:off x="8915400" y="6489359"/>
            <a:ext cx="5702716" cy="512961"/>
          </a:xfrm>
          <a:prstGeom prst="rect">
            <a:avLst/>
          </a:prstGeom>
        </p:spPr>
        <p:txBody>
          <a:bodyPr lIns="0" tIns="0" rIns="0" bIns="0" rtlCol="0" anchor="t">
            <a:spAutoFit/>
          </a:bodyPr>
          <a:lstStyle/>
          <a:p>
            <a:pPr>
              <a:lnSpc>
                <a:spcPts val="4000"/>
              </a:lnSpc>
            </a:pPr>
            <a:r>
              <a:rPr lang="en-US" sz="3600" dirty="0" smtClean="0">
                <a:solidFill>
                  <a:srgbClr val="FFFFFF"/>
                </a:solidFill>
                <a:latin typeface="Kollektif Bold"/>
              </a:rPr>
              <a:t>05 – </a:t>
            </a:r>
            <a:r>
              <a:rPr lang="zh-TW" altLang="en-US" sz="3600" dirty="0" smtClean="0">
                <a:solidFill>
                  <a:srgbClr val="FFFFFF"/>
                </a:solidFill>
                <a:latin typeface="Kollektif Bold"/>
              </a:rPr>
              <a:t>大學多元入學報告</a:t>
            </a:r>
            <a:endParaRPr lang="en-US" sz="3600" dirty="0">
              <a:solidFill>
                <a:srgbClr val="FFFFFF"/>
              </a:solidFill>
              <a:latin typeface="Kollektif Bold"/>
            </a:endParaRPr>
          </a:p>
        </p:txBody>
      </p:sp>
      <p:pic>
        <p:nvPicPr>
          <p:cNvPr id="20" name="圖片 19">
            <a:extLst>
              <a:ext uri="{FF2B5EF4-FFF2-40B4-BE49-F238E27FC236}">
                <a16:creationId xmlns:a16="http://schemas.microsoft.com/office/drawing/2014/main" id="{B23783F2-83AA-0847-AAC2-315A93A75472}"/>
              </a:ext>
            </a:extLst>
          </p:cNvPr>
          <p:cNvPicPr>
            <a:picLocks noChangeAspect="1"/>
          </p:cNvPicPr>
          <p:nvPr/>
        </p:nvPicPr>
        <p:blipFill rotWithShape="1">
          <a:blip r:embed="rId8" cstate="print">
            <a:duotone>
              <a:prstClr val="black"/>
              <a:schemeClr val="accent3">
                <a:tint val="45000"/>
                <a:satMod val="400000"/>
              </a:schemeClr>
            </a:duotone>
            <a:extLst>
              <a:ext uri="{28A0092B-C50C-407E-A947-70E740481C1C}">
                <a14:useLocalDpi xmlns:a14="http://schemas.microsoft.com/office/drawing/2010/main" val="0"/>
              </a:ext>
            </a:extLst>
          </a:blip>
          <a:srcRect t="21857" r="10845" b="34307"/>
          <a:stretch/>
        </p:blipFill>
        <p:spPr>
          <a:xfrm flipH="1">
            <a:off x="13794792" y="1510834"/>
            <a:ext cx="2131007" cy="1047786"/>
          </a:xfrm>
          <a:prstGeom prst="rect">
            <a:avLst/>
          </a:prstGeom>
        </p:spPr>
      </p:pic>
      <p:sp>
        <p:nvSpPr>
          <p:cNvPr id="23" name="文字方塊 22">
            <a:extLst>
              <a:ext uri="{FF2B5EF4-FFF2-40B4-BE49-F238E27FC236}">
                <a16:creationId xmlns:a16="http://schemas.microsoft.com/office/drawing/2014/main" id="{98748D8A-009F-CA41-8C65-2A9EC6EB6C6C}"/>
              </a:ext>
            </a:extLst>
          </p:cNvPr>
          <p:cNvSpPr txBox="1"/>
          <p:nvPr/>
        </p:nvSpPr>
        <p:spPr>
          <a:xfrm>
            <a:off x="14148342" y="1698917"/>
            <a:ext cx="1346743" cy="461665"/>
          </a:xfrm>
          <a:prstGeom prst="rect">
            <a:avLst/>
          </a:prstGeom>
          <a:noFill/>
        </p:spPr>
        <p:txBody>
          <a:bodyPr wrap="square" rtlCol="0">
            <a:spAutoFit/>
          </a:bodyPr>
          <a:lstStyle/>
          <a:p>
            <a:pPr algn="ctr"/>
            <a:r>
              <a:rPr kumimoji="1" lang="en-US" altLang="zh-TW" sz="2400" dirty="0" smtClean="0"/>
              <a:t>9</a:t>
            </a:r>
            <a:r>
              <a:rPr kumimoji="1" lang="zh-TW" altLang="en-US" sz="2400" dirty="0" smtClean="0"/>
              <a:t>月</a:t>
            </a:r>
            <a:r>
              <a:rPr kumimoji="1" lang="en-US" altLang="zh-TW" sz="2400" dirty="0" smtClean="0"/>
              <a:t>16</a:t>
            </a:r>
            <a:r>
              <a:rPr kumimoji="1" lang="zh-TW" altLang="en-US" sz="2400" dirty="0" smtClean="0"/>
              <a:t>日</a:t>
            </a:r>
            <a:endParaRPr kumimoji="1" lang="en-US" altLang="zh-TW" sz="2400" dirty="0"/>
          </a:p>
        </p:txBody>
      </p:sp>
      <p:sp>
        <p:nvSpPr>
          <p:cNvPr id="24" name="文字方塊 23">
            <a:extLst>
              <a:ext uri="{FF2B5EF4-FFF2-40B4-BE49-F238E27FC236}">
                <a16:creationId xmlns:a16="http://schemas.microsoft.com/office/drawing/2014/main" id="{98748D8A-009F-CA41-8C65-2A9EC6EB6C6C}"/>
              </a:ext>
            </a:extLst>
          </p:cNvPr>
          <p:cNvSpPr txBox="1"/>
          <p:nvPr/>
        </p:nvSpPr>
        <p:spPr>
          <a:xfrm>
            <a:off x="14097000" y="266700"/>
            <a:ext cx="1219200" cy="461665"/>
          </a:xfrm>
          <a:prstGeom prst="rect">
            <a:avLst/>
          </a:prstGeom>
          <a:noFill/>
        </p:spPr>
        <p:txBody>
          <a:bodyPr wrap="square" rtlCol="0">
            <a:spAutoFit/>
          </a:bodyPr>
          <a:lstStyle/>
          <a:p>
            <a:pPr algn="ctr"/>
            <a:r>
              <a:rPr kumimoji="1" lang="en-US" altLang="zh-TW" sz="2400" dirty="0" smtClean="0"/>
              <a:t>9</a:t>
            </a:r>
            <a:r>
              <a:rPr kumimoji="1" lang="zh-TW" altLang="en-US" sz="2400" dirty="0" smtClean="0"/>
              <a:t>月</a:t>
            </a:r>
            <a:r>
              <a:rPr kumimoji="1" lang="en-US" altLang="zh-TW" sz="2400" dirty="0" smtClean="0"/>
              <a:t>1</a:t>
            </a:r>
            <a:r>
              <a:rPr kumimoji="1" lang="zh-TW" altLang="en-US" sz="2400" dirty="0" smtClean="0"/>
              <a:t>日</a:t>
            </a:r>
            <a:endParaRPr kumimoji="1" lang="en-US" altLang="zh-TW" sz="2400" dirty="0"/>
          </a:p>
        </p:txBody>
      </p:sp>
      <p:pic>
        <p:nvPicPr>
          <p:cNvPr id="27" name="圖片 26">
            <a:extLst>
              <a:ext uri="{FF2B5EF4-FFF2-40B4-BE49-F238E27FC236}">
                <a16:creationId xmlns:a16="http://schemas.microsoft.com/office/drawing/2014/main" id="{A69A288B-B30D-A446-9E88-4791E31C3AF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1857" r="10845" b="34307"/>
          <a:stretch/>
        </p:blipFill>
        <p:spPr>
          <a:xfrm flipH="1">
            <a:off x="13775072" y="2970548"/>
            <a:ext cx="2142606" cy="1053489"/>
          </a:xfrm>
          <a:prstGeom prst="rect">
            <a:avLst/>
          </a:prstGeom>
        </p:spPr>
      </p:pic>
      <p:sp>
        <p:nvSpPr>
          <p:cNvPr id="22" name="文字方塊 21">
            <a:extLst>
              <a:ext uri="{FF2B5EF4-FFF2-40B4-BE49-F238E27FC236}">
                <a16:creationId xmlns:a16="http://schemas.microsoft.com/office/drawing/2014/main" id="{98748D8A-009F-CA41-8C65-2A9EC6EB6C6C}"/>
              </a:ext>
            </a:extLst>
          </p:cNvPr>
          <p:cNvSpPr txBox="1"/>
          <p:nvPr/>
        </p:nvSpPr>
        <p:spPr>
          <a:xfrm>
            <a:off x="13818016" y="3144318"/>
            <a:ext cx="1752600" cy="461665"/>
          </a:xfrm>
          <a:prstGeom prst="rect">
            <a:avLst/>
          </a:prstGeom>
          <a:noFill/>
        </p:spPr>
        <p:txBody>
          <a:bodyPr wrap="square" rtlCol="0">
            <a:spAutoFit/>
          </a:bodyPr>
          <a:lstStyle/>
          <a:p>
            <a:pPr algn="ctr"/>
            <a:r>
              <a:rPr kumimoji="1" lang="en-US" altLang="zh-TW" sz="2400" dirty="0" smtClean="0"/>
              <a:t>112</a:t>
            </a:r>
            <a:r>
              <a:rPr kumimoji="1" lang="zh-TW" altLang="en-US" sz="2400" dirty="0" smtClean="0"/>
              <a:t>月</a:t>
            </a:r>
            <a:r>
              <a:rPr kumimoji="1" lang="en-US" altLang="zh-TW" sz="2400" dirty="0" smtClean="0"/>
              <a:t>11</a:t>
            </a:r>
            <a:r>
              <a:rPr kumimoji="1" lang="zh-TW" altLang="en-US" sz="2400" dirty="0" smtClean="0"/>
              <a:t>日</a:t>
            </a:r>
            <a:endParaRPr kumimoji="1" lang="en-US" altLang="zh-TW" sz="2400" dirty="0"/>
          </a:p>
        </p:txBody>
      </p:sp>
      <p:pic>
        <p:nvPicPr>
          <p:cNvPr id="28" name="圖片 27">
            <a:extLst>
              <a:ext uri="{FF2B5EF4-FFF2-40B4-BE49-F238E27FC236}">
                <a16:creationId xmlns:a16="http://schemas.microsoft.com/office/drawing/2014/main" id="{B23783F2-83AA-0847-AAC2-315A93A75472}"/>
              </a:ext>
            </a:extLst>
          </p:cNvPr>
          <p:cNvPicPr>
            <a:picLocks noChangeAspect="1"/>
          </p:cNvPicPr>
          <p:nvPr/>
        </p:nvPicPr>
        <p:blipFill rotWithShape="1">
          <a:blip r:embed="rId8" cstate="print">
            <a:duotone>
              <a:prstClr val="black"/>
              <a:schemeClr val="accent3">
                <a:tint val="45000"/>
                <a:satMod val="400000"/>
              </a:schemeClr>
            </a:duotone>
            <a:extLst>
              <a:ext uri="{28A0092B-C50C-407E-A947-70E740481C1C}">
                <a14:useLocalDpi xmlns:a14="http://schemas.microsoft.com/office/drawing/2010/main" val="0"/>
              </a:ext>
            </a:extLst>
          </a:blip>
          <a:srcRect t="21857" r="10845" b="34307"/>
          <a:stretch/>
        </p:blipFill>
        <p:spPr>
          <a:xfrm flipH="1">
            <a:off x="13839368" y="4330500"/>
            <a:ext cx="2131007" cy="1047786"/>
          </a:xfrm>
          <a:prstGeom prst="rect">
            <a:avLst/>
          </a:prstGeom>
        </p:spPr>
      </p:pic>
      <p:pic>
        <p:nvPicPr>
          <p:cNvPr id="29" name="圖片 28">
            <a:extLst>
              <a:ext uri="{FF2B5EF4-FFF2-40B4-BE49-F238E27FC236}">
                <a16:creationId xmlns:a16="http://schemas.microsoft.com/office/drawing/2014/main" id="{A69A288B-B30D-A446-9E88-4791E31C3AF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1857" r="10845" b="34307"/>
          <a:stretch/>
        </p:blipFill>
        <p:spPr>
          <a:xfrm flipH="1">
            <a:off x="13907338" y="5755168"/>
            <a:ext cx="2165472" cy="1064732"/>
          </a:xfrm>
          <a:prstGeom prst="rect">
            <a:avLst/>
          </a:prstGeom>
        </p:spPr>
      </p:pic>
      <p:sp>
        <p:nvSpPr>
          <p:cNvPr id="25" name="文字方塊 24">
            <a:extLst>
              <a:ext uri="{FF2B5EF4-FFF2-40B4-BE49-F238E27FC236}">
                <a16:creationId xmlns:a16="http://schemas.microsoft.com/office/drawing/2014/main" id="{98748D8A-009F-CA41-8C65-2A9EC6EB6C6C}"/>
              </a:ext>
            </a:extLst>
          </p:cNvPr>
          <p:cNvSpPr txBox="1"/>
          <p:nvPr/>
        </p:nvSpPr>
        <p:spPr>
          <a:xfrm>
            <a:off x="14028571" y="5957063"/>
            <a:ext cx="1752600" cy="461665"/>
          </a:xfrm>
          <a:prstGeom prst="rect">
            <a:avLst/>
          </a:prstGeom>
          <a:noFill/>
        </p:spPr>
        <p:txBody>
          <a:bodyPr wrap="square" rtlCol="0">
            <a:spAutoFit/>
          </a:bodyPr>
          <a:lstStyle/>
          <a:p>
            <a:pPr algn="ctr"/>
            <a:r>
              <a:rPr kumimoji="1" lang="en-US" altLang="zh-TW" sz="2400" dirty="0" smtClean="0"/>
              <a:t>113</a:t>
            </a:r>
            <a:r>
              <a:rPr kumimoji="1" lang="zh-TW" altLang="en-US" sz="2400" dirty="0" smtClean="0"/>
              <a:t>月</a:t>
            </a:r>
            <a:r>
              <a:rPr kumimoji="1" lang="en-US" altLang="zh-TW" sz="2400" dirty="0" smtClean="0"/>
              <a:t>3</a:t>
            </a:r>
            <a:r>
              <a:rPr kumimoji="1" lang="zh-TW" altLang="en-US" sz="2400" dirty="0" smtClean="0"/>
              <a:t>日</a:t>
            </a:r>
            <a:endParaRPr kumimoji="1" lang="en-US" altLang="zh-TW" sz="2400" dirty="0"/>
          </a:p>
        </p:txBody>
      </p:sp>
      <p:sp>
        <p:nvSpPr>
          <p:cNvPr id="26" name="文字方塊 25">
            <a:extLst>
              <a:ext uri="{FF2B5EF4-FFF2-40B4-BE49-F238E27FC236}">
                <a16:creationId xmlns:a16="http://schemas.microsoft.com/office/drawing/2014/main" id="{98748D8A-009F-CA41-8C65-2A9EC6EB6C6C}"/>
              </a:ext>
            </a:extLst>
          </p:cNvPr>
          <p:cNvSpPr txBox="1"/>
          <p:nvPr/>
        </p:nvSpPr>
        <p:spPr>
          <a:xfrm>
            <a:off x="13907338" y="4523023"/>
            <a:ext cx="1752600" cy="461665"/>
          </a:xfrm>
          <a:prstGeom prst="rect">
            <a:avLst/>
          </a:prstGeom>
          <a:noFill/>
        </p:spPr>
        <p:txBody>
          <a:bodyPr wrap="square" rtlCol="0">
            <a:spAutoFit/>
          </a:bodyPr>
          <a:lstStyle/>
          <a:p>
            <a:pPr algn="ctr"/>
            <a:r>
              <a:rPr kumimoji="1" lang="en-US" altLang="zh-TW" sz="2400" dirty="0" smtClean="0"/>
              <a:t>113</a:t>
            </a:r>
            <a:r>
              <a:rPr kumimoji="1" lang="zh-TW" altLang="en-US" sz="2400" dirty="0" smtClean="0"/>
              <a:t>月</a:t>
            </a:r>
            <a:r>
              <a:rPr kumimoji="1" lang="en-US" altLang="zh-TW" sz="2400" dirty="0" smtClean="0"/>
              <a:t>2</a:t>
            </a:r>
            <a:r>
              <a:rPr kumimoji="1" lang="zh-TW" altLang="en-US" sz="2400" dirty="0" smtClean="0"/>
              <a:t>日</a:t>
            </a:r>
            <a:endParaRPr kumimoji="1" lang="en-US" altLang="zh-TW" sz="2400" dirty="0"/>
          </a:p>
        </p:txBody>
      </p:sp>
      <p:sp>
        <p:nvSpPr>
          <p:cNvPr id="30" name="文字方塊 29"/>
          <p:cNvSpPr txBox="1"/>
          <p:nvPr/>
        </p:nvSpPr>
        <p:spPr>
          <a:xfrm>
            <a:off x="2019028" y="2488027"/>
            <a:ext cx="6261561" cy="36317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TW" altLang="en-US" sz="11500" dirty="0" smtClean="0"/>
              <a:t>升學輔導</a:t>
            </a:r>
            <a:endParaRPr lang="en-US" altLang="zh-TW" sz="11500" dirty="0" smtClean="0"/>
          </a:p>
          <a:p>
            <a:r>
              <a:rPr lang="zh-TW" altLang="en-US" sz="11500" dirty="0" smtClean="0"/>
              <a:t>場次</a:t>
            </a:r>
            <a:endParaRPr lang="zh-TW" altLang="en-US" sz="1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31" name="TextBox 3"/>
          <p:cNvSpPr txBox="1"/>
          <p:nvPr/>
        </p:nvSpPr>
        <p:spPr>
          <a:xfrm>
            <a:off x="7391400" y="7620"/>
            <a:ext cx="4347318" cy="1231106"/>
          </a:xfrm>
          <a:prstGeom prst="rect">
            <a:avLst/>
          </a:prstGeom>
        </p:spPr>
        <p:txBody>
          <a:bodyPr wrap="square" lIns="0" tIns="0" rIns="0" bIns="0" rtlCol="0" anchor="t">
            <a:spAutoFit/>
          </a:bodyPr>
          <a:lstStyle/>
          <a:p>
            <a:pPr>
              <a:lnSpc>
                <a:spcPts val="9600"/>
              </a:lnSpc>
            </a:pPr>
            <a:r>
              <a:rPr lang="zh-TW" altLang="en-US" sz="7200" b="1" dirty="0" smtClean="0">
                <a:solidFill>
                  <a:srgbClr val="7C3B06"/>
                </a:solidFill>
                <a:latin typeface="Kollektif Bold"/>
              </a:rPr>
              <a:t>繁星推薦</a:t>
            </a:r>
            <a:endParaRPr lang="zh-TW" altLang="en-US" sz="7200" b="1" dirty="0">
              <a:latin typeface="Kollektif Bold"/>
            </a:endParaRPr>
          </a:p>
        </p:txBody>
      </p:sp>
      <p:cxnSp>
        <p:nvCxnSpPr>
          <p:cNvPr id="32" name="直線接點 31"/>
          <p:cNvCxnSpPr/>
          <p:nvPr/>
        </p:nvCxnSpPr>
        <p:spPr>
          <a:xfrm flipV="1">
            <a:off x="6648558" y="1238726"/>
            <a:ext cx="5472000" cy="0"/>
          </a:xfrm>
          <a:prstGeom prst="line">
            <a:avLst/>
          </a:prstGeom>
          <a:ln w="1270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32"/>
          <p:cNvSpPr txBox="1"/>
          <p:nvPr/>
        </p:nvSpPr>
        <p:spPr>
          <a:xfrm>
            <a:off x="2285999" y="1519566"/>
            <a:ext cx="14869357" cy="830997"/>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defRPr/>
            </a:pPr>
            <a:r>
              <a:rPr lang="zh-TW" altLang="en-US" sz="4800" b="1" kern="0" dirty="0" smtClean="0">
                <a:solidFill>
                  <a:schemeClr val="tx1"/>
                </a:solidFill>
                <a:latin typeface="Microsoft JhengHei" panose="020B0604030504040204" pitchFamily="34" charset="-120"/>
                <a:ea typeface="Microsoft JhengHei" panose="020B0604030504040204" pitchFamily="34" charset="-120"/>
              </a:rPr>
              <a:t>大學招生：依學系之性質分學群招生，共分八類學群</a:t>
            </a:r>
            <a:endParaRPr lang="zh-CN" altLang="en-US" sz="4800" b="1" kern="0" dirty="0">
              <a:solidFill>
                <a:srgbClr val="FF0000"/>
              </a:solidFill>
              <a:latin typeface="Microsoft JhengHei" panose="020B0604030504040204" pitchFamily="34" charset="-120"/>
              <a:ea typeface="Microsoft JhengHei" panose="020B0604030504040204" pitchFamily="34" charset="-120"/>
            </a:endParaRPr>
          </a:p>
        </p:txBody>
      </p:sp>
      <p:sp>
        <p:nvSpPr>
          <p:cNvPr id="2" name="文字方塊 1"/>
          <p:cNvSpPr txBox="1"/>
          <p:nvPr/>
        </p:nvSpPr>
        <p:spPr>
          <a:xfrm>
            <a:off x="1567278" y="8717459"/>
            <a:ext cx="13106400" cy="769441"/>
          </a:xfrm>
          <a:prstGeom prst="rect">
            <a:avLst/>
          </a:prstGeom>
          <a:noFill/>
        </p:spPr>
        <p:txBody>
          <a:bodyPr wrap="square" rtlCol="0">
            <a:spAutoFit/>
          </a:bodyPr>
          <a:lstStyle/>
          <a:p>
            <a:r>
              <a:rPr lang="en-US" altLang="zh-TW" sz="4400" b="1" dirty="0">
                <a:solidFill>
                  <a:srgbClr val="0070C0"/>
                </a:solidFill>
              </a:rPr>
              <a:t>*</a:t>
            </a:r>
            <a:r>
              <a:rPr lang="zh-TW" altLang="en-US" sz="4400" b="1" dirty="0" smtClean="0">
                <a:solidFill>
                  <a:srgbClr val="0070C0"/>
                </a:solidFill>
              </a:rPr>
              <a:t>第四至七類學群僅限招收藝才班與體育班學生。</a:t>
            </a:r>
            <a:endParaRPr lang="en-US" altLang="zh-TW" sz="4400" b="1" dirty="0" smtClean="0">
              <a:solidFill>
                <a:srgbClr val="0070C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3173762220"/>
              </p:ext>
            </p:extLst>
          </p:nvPr>
        </p:nvGraphicFramePr>
        <p:xfrm>
          <a:off x="1567278" y="2476500"/>
          <a:ext cx="16306800" cy="6115022"/>
        </p:xfrm>
        <a:graphic>
          <a:graphicData uri="http://schemas.openxmlformats.org/drawingml/2006/table">
            <a:tbl>
              <a:tblPr firstRow="1" bandRow="1">
                <a:tableStyleId>{8799B23B-EC83-4686-B30A-512413B5E67A}</a:tableStyleId>
              </a:tblPr>
              <a:tblGrid>
                <a:gridCol w="3872865">
                  <a:extLst>
                    <a:ext uri="{9D8B030D-6E8A-4147-A177-3AD203B41FA5}">
                      <a16:colId xmlns:a16="http://schemas.microsoft.com/office/drawing/2014/main" val="20000"/>
                    </a:ext>
                  </a:extLst>
                </a:gridCol>
                <a:gridCol w="12433935">
                  <a:extLst>
                    <a:ext uri="{9D8B030D-6E8A-4147-A177-3AD203B41FA5}">
                      <a16:colId xmlns:a16="http://schemas.microsoft.com/office/drawing/2014/main" val="20001"/>
                    </a:ext>
                  </a:extLst>
                </a:gridCol>
              </a:tblGrid>
              <a:tr h="370840">
                <a:tc>
                  <a:txBody>
                    <a:bodyPr/>
                    <a:lstStyle/>
                    <a:p>
                      <a:pPr algn="ctr"/>
                      <a:r>
                        <a:rPr lang="zh-CN" altLang="en-US" sz="4400" b="1" kern="0" dirty="0" smtClean="0">
                          <a:solidFill>
                            <a:srgbClr val="017E6F"/>
                          </a:solidFill>
                          <a:latin typeface="Microsoft JhengHei" panose="020B0604030504040204" pitchFamily="34" charset="-120"/>
                          <a:ea typeface="Microsoft JhengHei" panose="020B0604030504040204" pitchFamily="34" charset="-120"/>
                        </a:rPr>
                        <a:t>第一類學群</a:t>
                      </a:r>
                      <a:endParaRPr lang="zh-TW" altLang="en-US" sz="4400" dirty="0"/>
                    </a:p>
                  </a:txBody>
                  <a:tcPr anchor="ctr">
                    <a:solidFill>
                      <a:schemeClr val="bg1"/>
                    </a:solidFill>
                  </a:tcPr>
                </a:tc>
                <a:tc>
                  <a:txBody>
                    <a:bodyPr/>
                    <a:lstStyle/>
                    <a:p>
                      <a:pPr algn="l"/>
                      <a:r>
                        <a:rPr lang="zh-CN" altLang="en-US" sz="4400" b="1" kern="0" dirty="0" smtClean="0">
                          <a:solidFill>
                            <a:srgbClr val="017E6F"/>
                          </a:solidFill>
                          <a:latin typeface="Microsoft JhengHei" panose="020B0604030504040204" pitchFamily="34" charset="-120"/>
                          <a:ea typeface="Microsoft JhengHei" panose="020B0604030504040204" pitchFamily="34" charset="-120"/>
                        </a:rPr>
                        <a:t>文、法、商、社會科學、教育、管理等學系</a:t>
                      </a:r>
                      <a:endParaRPr lang="zh-TW" altLang="en-US" sz="4400" dirty="0"/>
                    </a:p>
                  </a:txBody>
                  <a:tcPr anchor="ctr">
                    <a:solidFill>
                      <a:schemeClr val="bg1"/>
                    </a:solidFill>
                  </a:tcPr>
                </a:tc>
                <a:extLst>
                  <a:ext uri="{0D108BD9-81ED-4DB2-BD59-A6C34878D82A}">
                    <a16:rowId xmlns:a16="http://schemas.microsoft.com/office/drawing/2014/main" val="10000"/>
                  </a:ext>
                </a:extLst>
              </a:tr>
              <a:tr h="370840">
                <a:tc>
                  <a:txBody>
                    <a:bodyPr/>
                    <a:lstStyle/>
                    <a:p>
                      <a:pPr algn="ctr"/>
                      <a:r>
                        <a:rPr lang="zh-CN" altLang="en-US" sz="4400" b="1" kern="0" dirty="0" smtClean="0">
                          <a:solidFill>
                            <a:srgbClr val="017E6F"/>
                          </a:solidFill>
                          <a:latin typeface="Microsoft JhengHei" panose="020B0604030504040204" pitchFamily="34" charset="-120"/>
                          <a:ea typeface="Microsoft JhengHei" panose="020B0604030504040204" pitchFamily="34" charset="-120"/>
                        </a:rPr>
                        <a:t>第二類學群</a:t>
                      </a:r>
                      <a:endParaRPr lang="zh-TW" altLang="en-US" sz="4400" dirty="0"/>
                    </a:p>
                  </a:txBody>
                  <a:tcPr anchor="ctr">
                    <a:solidFill>
                      <a:schemeClr val="bg1"/>
                    </a:solidFill>
                  </a:tcPr>
                </a:tc>
                <a:tc>
                  <a:txBody>
                    <a:bodyPr/>
                    <a:lstStyle/>
                    <a:p>
                      <a:pPr algn="l"/>
                      <a:r>
                        <a:rPr lang="zh-CN" altLang="en-US" sz="4400" b="1" kern="0" dirty="0" smtClean="0">
                          <a:solidFill>
                            <a:srgbClr val="017E6F"/>
                          </a:solidFill>
                          <a:latin typeface="Microsoft JhengHei" panose="020B0604030504040204" pitchFamily="34" charset="-120"/>
                          <a:ea typeface="Microsoft JhengHei" panose="020B0604030504040204" pitchFamily="34" charset="-120"/>
                        </a:rPr>
                        <a:t>理、工等學系</a:t>
                      </a:r>
                      <a:endParaRPr lang="zh-TW" altLang="en-US" sz="4400" dirty="0"/>
                    </a:p>
                  </a:txBody>
                  <a:tcPr anchor="ctr">
                    <a:solidFill>
                      <a:schemeClr val="bg1"/>
                    </a:solidFill>
                  </a:tcPr>
                </a:tc>
                <a:extLst>
                  <a:ext uri="{0D108BD9-81ED-4DB2-BD59-A6C34878D82A}">
                    <a16:rowId xmlns:a16="http://schemas.microsoft.com/office/drawing/2014/main" val="10001"/>
                  </a:ext>
                </a:extLst>
              </a:tr>
              <a:tr h="370840">
                <a:tc>
                  <a:txBody>
                    <a:bodyPr/>
                    <a:lstStyle/>
                    <a:p>
                      <a:pPr algn="ctr"/>
                      <a:r>
                        <a:rPr lang="zh-CN" altLang="en-US" sz="4400" b="1" kern="0" dirty="0" smtClean="0">
                          <a:solidFill>
                            <a:srgbClr val="017E6F"/>
                          </a:solidFill>
                          <a:latin typeface="Microsoft JhengHei" panose="020B0604030504040204" pitchFamily="34" charset="-120"/>
                          <a:ea typeface="Microsoft JhengHei" panose="020B0604030504040204" pitchFamily="34" charset="-120"/>
                        </a:rPr>
                        <a:t>第三類學群</a:t>
                      </a:r>
                      <a:endParaRPr lang="zh-TW" altLang="en-US" sz="4400" dirty="0"/>
                    </a:p>
                  </a:txBody>
                  <a:tcPr anchor="ctr">
                    <a:solidFill>
                      <a:schemeClr val="bg1"/>
                    </a:solidFill>
                  </a:tcPr>
                </a:tc>
                <a:tc>
                  <a:txBody>
                    <a:bodyPr/>
                    <a:lstStyle/>
                    <a:p>
                      <a:pPr algn="l"/>
                      <a:r>
                        <a:rPr lang="zh-CN" altLang="en-US" sz="4400" b="1" kern="0" dirty="0" smtClean="0">
                          <a:solidFill>
                            <a:srgbClr val="017E6F"/>
                          </a:solidFill>
                          <a:latin typeface="Microsoft JhengHei" panose="020B0604030504040204" pitchFamily="34" charset="-120"/>
                          <a:ea typeface="Microsoft JhengHei" panose="020B0604030504040204" pitchFamily="34" charset="-120"/>
                        </a:rPr>
                        <a:t>醫</a:t>
                      </a:r>
                      <a:r>
                        <a:rPr lang="en-US" altLang="zh-CN" sz="4400" b="1" kern="0" dirty="0" smtClean="0">
                          <a:solidFill>
                            <a:srgbClr val="017E6F"/>
                          </a:solidFill>
                          <a:latin typeface="Microsoft JhengHei" panose="020B0604030504040204" pitchFamily="34" charset="-120"/>
                          <a:ea typeface="Microsoft JhengHei" panose="020B0604030504040204" pitchFamily="34" charset="-120"/>
                        </a:rPr>
                        <a:t>(</a:t>
                      </a:r>
                      <a:r>
                        <a:rPr lang="zh-CN" altLang="en-US" sz="4400" b="1" kern="0" dirty="0" smtClean="0">
                          <a:solidFill>
                            <a:srgbClr val="017E6F"/>
                          </a:solidFill>
                          <a:latin typeface="Microsoft JhengHei" panose="020B0604030504040204" pitchFamily="34" charset="-120"/>
                          <a:ea typeface="Microsoft JhengHei" panose="020B0604030504040204" pitchFamily="34" charset="-120"/>
                        </a:rPr>
                        <a:t>不含醫學系</a:t>
                      </a:r>
                      <a:r>
                        <a:rPr lang="zh-TW" altLang="en-US" sz="4400" b="1" kern="0" dirty="0" smtClean="0">
                          <a:solidFill>
                            <a:srgbClr val="017E6F"/>
                          </a:solidFill>
                          <a:latin typeface="Microsoft JhengHei" panose="020B0604030504040204" pitchFamily="34" charset="-120"/>
                          <a:ea typeface="Microsoft JhengHei" panose="020B0604030504040204" pitchFamily="34" charset="-120"/>
                        </a:rPr>
                        <a:t>及牙醫學系</a:t>
                      </a:r>
                      <a:r>
                        <a:rPr lang="en-US" altLang="zh-CN" sz="4400" b="1" kern="0" dirty="0" smtClean="0">
                          <a:solidFill>
                            <a:srgbClr val="017E6F"/>
                          </a:solidFill>
                          <a:latin typeface="Microsoft JhengHei" panose="020B0604030504040204" pitchFamily="34" charset="-120"/>
                          <a:ea typeface="Microsoft JhengHei" panose="020B0604030504040204" pitchFamily="34" charset="-120"/>
                        </a:rPr>
                        <a:t>)</a:t>
                      </a:r>
                      <a:r>
                        <a:rPr lang="zh-CN" altLang="en-US" sz="4400" b="1" kern="0" dirty="0" smtClean="0">
                          <a:solidFill>
                            <a:srgbClr val="017E6F"/>
                          </a:solidFill>
                          <a:latin typeface="Microsoft JhengHei" panose="020B0604030504040204" pitchFamily="34" charset="-120"/>
                          <a:ea typeface="Microsoft JhengHei" panose="020B0604030504040204" pitchFamily="34" charset="-120"/>
                        </a:rPr>
                        <a:t>、生命科學、農等學系</a:t>
                      </a:r>
                      <a:endParaRPr lang="zh-TW" altLang="en-US" sz="4400" dirty="0"/>
                    </a:p>
                  </a:txBody>
                  <a:tcPr anchor="ctr">
                    <a:solidFill>
                      <a:schemeClr val="bg1"/>
                    </a:solidFill>
                  </a:tcPr>
                </a:tc>
                <a:extLst>
                  <a:ext uri="{0D108BD9-81ED-4DB2-BD59-A6C34878D82A}">
                    <a16:rowId xmlns:a16="http://schemas.microsoft.com/office/drawing/2014/main" val="10002"/>
                  </a:ext>
                </a:extLst>
              </a:tr>
              <a:tr h="370840">
                <a:tc>
                  <a:txBody>
                    <a:bodyPr/>
                    <a:lstStyle/>
                    <a:p>
                      <a:pPr algn="ctr"/>
                      <a:r>
                        <a:rPr lang="zh-CN" altLang="en-US" sz="4400" b="1" kern="0" dirty="0" smtClean="0">
                          <a:solidFill>
                            <a:srgbClr val="0070C0"/>
                          </a:solidFill>
                          <a:latin typeface="Microsoft JhengHei" panose="020B0604030504040204" pitchFamily="34" charset="-120"/>
                          <a:ea typeface="Microsoft JhengHei" panose="020B0604030504040204" pitchFamily="34" charset="-120"/>
                        </a:rPr>
                        <a:t>第四類學群</a:t>
                      </a:r>
                      <a:endParaRPr lang="zh-TW" altLang="en-US" sz="4400" dirty="0"/>
                    </a:p>
                  </a:txBody>
                  <a:tcPr anchor="ctr">
                    <a:solidFill>
                      <a:schemeClr val="accent6">
                        <a:lumMod val="20000"/>
                        <a:lumOff val="80000"/>
                      </a:schemeClr>
                    </a:solidFill>
                  </a:tcPr>
                </a:tc>
                <a:tc>
                  <a:txBody>
                    <a:bodyPr/>
                    <a:lstStyle/>
                    <a:p>
                      <a:pPr algn="l"/>
                      <a:r>
                        <a:rPr lang="zh-CN" altLang="en-US" sz="4400" b="1" kern="0" dirty="0" smtClean="0">
                          <a:solidFill>
                            <a:srgbClr val="0070C0"/>
                          </a:solidFill>
                          <a:latin typeface="Microsoft JhengHei" panose="020B0604030504040204" pitchFamily="34" charset="-120"/>
                          <a:ea typeface="Microsoft JhengHei" panose="020B0604030504040204" pitchFamily="34" charset="-120"/>
                        </a:rPr>
                        <a:t>音樂相關學系</a:t>
                      </a:r>
                      <a:endParaRPr lang="zh-TW" altLang="en-US" sz="4400" dirty="0"/>
                    </a:p>
                  </a:txBody>
                  <a:tcPr anchor="ctr">
                    <a:solidFill>
                      <a:schemeClr val="accent6">
                        <a:lumMod val="20000"/>
                        <a:lumOff val="80000"/>
                      </a:schemeClr>
                    </a:solidFill>
                  </a:tcPr>
                </a:tc>
                <a:extLst>
                  <a:ext uri="{0D108BD9-81ED-4DB2-BD59-A6C34878D82A}">
                    <a16:rowId xmlns:a16="http://schemas.microsoft.com/office/drawing/2014/main" val="10003"/>
                  </a:ext>
                </a:extLst>
              </a:tr>
              <a:tr h="370840">
                <a:tc>
                  <a:txBody>
                    <a:bodyPr/>
                    <a:lstStyle/>
                    <a:p>
                      <a:pPr algn="ctr"/>
                      <a:r>
                        <a:rPr lang="zh-CN" altLang="en-US" sz="4400" b="1" kern="0" dirty="0" smtClean="0">
                          <a:solidFill>
                            <a:srgbClr val="0070C0"/>
                          </a:solidFill>
                          <a:latin typeface="Microsoft JhengHei" panose="020B0604030504040204" pitchFamily="34" charset="-120"/>
                          <a:ea typeface="Microsoft JhengHei" panose="020B0604030504040204" pitchFamily="34" charset="-120"/>
                        </a:rPr>
                        <a:t>第五類學群</a:t>
                      </a:r>
                      <a:endParaRPr lang="zh-TW" altLang="en-US" sz="4400" dirty="0"/>
                    </a:p>
                  </a:txBody>
                  <a:tcPr anchor="ctr">
                    <a:solidFill>
                      <a:schemeClr val="accent6">
                        <a:lumMod val="20000"/>
                        <a:lumOff val="80000"/>
                      </a:schemeClr>
                    </a:solidFill>
                  </a:tcPr>
                </a:tc>
                <a:tc>
                  <a:txBody>
                    <a:bodyPr/>
                    <a:lstStyle/>
                    <a:p>
                      <a:pPr algn="l"/>
                      <a:r>
                        <a:rPr lang="zh-CN" altLang="en-US" sz="4400" b="1" kern="0" dirty="0" smtClean="0">
                          <a:solidFill>
                            <a:srgbClr val="0070C0"/>
                          </a:solidFill>
                          <a:latin typeface="Microsoft JhengHei" panose="020B0604030504040204" pitchFamily="34" charset="-120"/>
                          <a:ea typeface="Microsoft JhengHei" panose="020B0604030504040204" pitchFamily="34" charset="-120"/>
                        </a:rPr>
                        <a:t>美術相關學系</a:t>
                      </a:r>
                      <a:endParaRPr lang="zh-TW" altLang="en-US" sz="4400" dirty="0"/>
                    </a:p>
                  </a:txBody>
                  <a:tcPr anchor="ct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pPr algn="ctr"/>
                      <a:r>
                        <a:rPr lang="zh-CN" altLang="en-US" sz="4400" b="1" kern="0" dirty="0" smtClean="0">
                          <a:solidFill>
                            <a:srgbClr val="0070C0"/>
                          </a:solidFill>
                          <a:latin typeface="Microsoft JhengHei" panose="020B0604030504040204" pitchFamily="34" charset="-120"/>
                          <a:ea typeface="Microsoft JhengHei" panose="020B0604030504040204" pitchFamily="34" charset="-120"/>
                        </a:rPr>
                        <a:t>第六類學群</a:t>
                      </a:r>
                      <a:endParaRPr lang="zh-TW" altLang="en-US" sz="4400" dirty="0"/>
                    </a:p>
                  </a:txBody>
                  <a:tcPr anchor="ctr">
                    <a:solidFill>
                      <a:schemeClr val="accent6">
                        <a:lumMod val="20000"/>
                        <a:lumOff val="80000"/>
                      </a:schemeClr>
                    </a:solidFill>
                  </a:tcPr>
                </a:tc>
                <a:tc>
                  <a:txBody>
                    <a:bodyPr/>
                    <a:lstStyle/>
                    <a:p>
                      <a:pPr algn="l"/>
                      <a:r>
                        <a:rPr lang="zh-CN" altLang="en-US" sz="4400" b="1" kern="0" dirty="0" smtClean="0">
                          <a:solidFill>
                            <a:srgbClr val="0070C0"/>
                          </a:solidFill>
                          <a:latin typeface="Microsoft JhengHei" panose="020B0604030504040204" pitchFamily="34" charset="-120"/>
                          <a:ea typeface="Microsoft JhengHei" panose="020B0604030504040204" pitchFamily="34" charset="-120"/>
                        </a:rPr>
                        <a:t>舞蹈相關學系</a:t>
                      </a:r>
                      <a:endParaRPr lang="zh-TW" altLang="en-US" sz="4400" dirty="0"/>
                    </a:p>
                  </a:txBody>
                  <a:tcPr anchor="ctr">
                    <a:solidFill>
                      <a:schemeClr val="accent6">
                        <a:lumMod val="20000"/>
                        <a:lumOff val="80000"/>
                      </a:schemeClr>
                    </a:solidFill>
                  </a:tcPr>
                </a:tc>
                <a:extLst>
                  <a:ext uri="{0D108BD9-81ED-4DB2-BD59-A6C34878D82A}">
                    <a16:rowId xmlns:a16="http://schemas.microsoft.com/office/drawing/2014/main" val="10005"/>
                  </a:ext>
                </a:extLst>
              </a:tr>
              <a:tr h="370840">
                <a:tc>
                  <a:txBody>
                    <a:bodyPr/>
                    <a:lstStyle/>
                    <a:p>
                      <a:pPr algn="ctr"/>
                      <a:r>
                        <a:rPr lang="zh-CN" altLang="en-US" sz="4400" b="1" kern="0" dirty="0" smtClean="0">
                          <a:solidFill>
                            <a:srgbClr val="0070C0"/>
                          </a:solidFill>
                          <a:latin typeface="Microsoft JhengHei" panose="020B0604030504040204" pitchFamily="34" charset="-120"/>
                          <a:ea typeface="Microsoft JhengHei" panose="020B0604030504040204" pitchFamily="34" charset="-120"/>
                        </a:rPr>
                        <a:t>第七類學群</a:t>
                      </a:r>
                      <a:endParaRPr lang="zh-TW" altLang="en-US" sz="4400" dirty="0"/>
                    </a:p>
                  </a:txBody>
                  <a:tcPr anchor="ctr">
                    <a:solidFill>
                      <a:schemeClr val="accent6">
                        <a:lumMod val="20000"/>
                        <a:lumOff val="80000"/>
                      </a:schemeClr>
                    </a:solidFill>
                  </a:tcPr>
                </a:tc>
                <a:tc>
                  <a:txBody>
                    <a:bodyPr/>
                    <a:lstStyle/>
                    <a:p>
                      <a:pPr algn="l"/>
                      <a:r>
                        <a:rPr lang="zh-CN" altLang="en-US" sz="4400" b="1" kern="0" dirty="0" smtClean="0">
                          <a:solidFill>
                            <a:srgbClr val="0070C0"/>
                          </a:solidFill>
                          <a:latin typeface="Microsoft JhengHei" panose="020B0604030504040204" pitchFamily="34" charset="-120"/>
                          <a:ea typeface="Microsoft JhengHei" panose="020B0604030504040204" pitchFamily="34" charset="-120"/>
                        </a:rPr>
                        <a:t>體育相關學系</a:t>
                      </a:r>
                      <a:endParaRPr lang="zh-TW" altLang="en-US" sz="4400" dirty="0"/>
                    </a:p>
                  </a:txBody>
                  <a:tcPr anchor="ctr">
                    <a:solidFill>
                      <a:schemeClr val="accent6">
                        <a:lumMod val="20000"/>
                        <a:lumOff val="80000"/>
                      </a:schemeClr>
                    </a:solidFill>
                  </a:tcPr>
                </a:tc>
                <a:extLst>
                  <a:ext uri="{0D108BD9-81ED-4DB2-BD59-A6C34878D82A}">
                    <a16:rowId xmlns:a16="http://schemas.microsoft.com/office/drawing/2014/main" val="10006"/>
                  </a:ext>
                </a:extLst>
              </a:tr>
              <a:tr h="781022">
                <a:tc>
                  <a:txBody>
                    <a:bodyPr/>
                    <a:lstStyle/>
                    <a:p>
                      <a:pPr algn="ctr"/>
                      <a:r>
                        <a:rPr lang="zh-CN" altLang="en-US" sz="4400" b="1" kern="0" dirty="0" smtClean="0">
                          <a:solidFill>
                            <a:srgbClr val="FF0000"/>
                          </a:solidFill>
                          <a:latin typeface="Microsoft JhengHei" panose="020B0604030504040204" pitchFamily="34" charset="-120"/>
                          <a:ea typeface="Microsoft JhengHei" panose="020B0604030504040204" pitchFamily="34" charset="-120"/>
                        </a:rPr>
                        <a:t>第八類學群</a:t>
                      </a:r>
                      <a:endParaRPr lang="zh-TW" altLang="en-US" sz="4400" dirty="0"/>
                    </a:p>
                  </a:txBody>
                  <a:tcPr anchor="ctr">
                    <a:solidFill>
                      <a:schemeClr val="accent3">
                        <a:lumMod val="40000"/>
                        <a:lumOff val="60000"/>
                        <a:alpha val="20000"/>
                      </a:schemeClr>
                    </a:solidFill>
                  </a:tcPr>
                </a:tc>
                <a:tc>
                  <a:txBody>
                    <a:bodyPr/>
                    <a:lstStyle/>
                    <a:p>
                      <a:pPr algn="l"/>
                      <a:r>
                        <a:rPr lang="zh-CN" altLang="en-US" sz="4400" b="1" kern="0" dirty="0" smtClean="0">
                          <a:solidFill>
                            <a:srgbClr val="FF0000"/>
                          </a:solidFill>
                          <a:latin typeface="Microsoft JhengHei" panose="020B0604030504040204" pitchFamily="34" charset="-120"/>
                          <a:ea typeface="Microsoft JhengHei" panose="020B0604030504040204" pitchFamily="34" charset="-120"/>
                        </a:rPr>
                        <a:t>醫學系、牙醫學系</a:t>
                      </a:r>
                      <a:endParaRPr lang="zh-TW" altLang="en-US" sz="4400" dirty="0"/>
                    </a:p>
                  </a:txBody>
                  <a:tcPr anchor="ctr">
                    <a:solidFill>
                      <a:schemeClr val="accent3">
                        <a:lumMod val="40000"/>
                        <a:lumOff val="60000"/>
                        <a:alpha val="2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9121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31" name="TextBox 3"/>
          <p:cNvSpPr txBox="1"/>
          <p:nvPr/>
        </p:nvSpPr>
        <p:spPr>
          <a:xfrm>
            <a:off x="7391400" y="711994"/>
            <a:ext cx="4347318" cy="1231106"/>
          </a:xfrm>
          <a:prstGeom prst="rect">
            <a:avLst/>
          </a:prstGeom>
        </p:spPr>
        <p:txBody>
          <a:bodyPr wrap="square" lIns="0" tIns="0" rIns="0" bIns="0" rtlCol="0" anchor="t">
            <a:spAutoFit/>
          </a:bodyPr>
          <a:lstStyle/>
          <a:p>
            <a:pPr>
              <a:lnSpc>
                <a:spcPts val="9600"/>
              </a:lnSpc>
            </a:pPr>
            <a:r>
              <a:rPr lang="zh-TW" altLang="en-US" sz="7200" b="1" dirty="0" smtClean="0">
                <a:solidFill>
                  <a:srgbClr val="7C3B06"/>
                </a:solidFill>
                <a:latin typeface="Kollektif Bold"/>
              </a:rPr>
              <a:t>繁星推薦</a:t>
            </a:r>
            <a:endParaRPr lang="zh-TW" altLang="en-US" sz="7200" b="1" dirty="0">
              <a:latin typeface="Kollektif Bold"/>
            </a:endParaRPr>
          </a:p>
        </p:txBody>
      </p:sp>
      <p:cxnSp>
        <p:nvCxnSpPr>
          <p:cNvPr id="32" name="直線接點 31"/>
          <p:cNvCxnSpPr/>
          <p:nvPr/>
        </p:nvCxnSpPr>
        <p:spPr>
          <a:xfrm flipV="1">
            <a:off x="6648558" y="1943100"/>
            <a:ext cx="5472000" cy="0"/>
          </a:xfrm>
          <a:prstGeom prst="line">
            <a:avLst/>
          </a:prstGeom>
          <a:ln w="1270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32"/>
          <p:cNvSpPr txBox="1"/>
          <p:nvPr/>
        </p:nvSpPr>
        <p:spPr>
          <a:xfrm>
            <a:off x="152400" y="2900712"/>
            <a:ext cx="18135600" cy="4832092"/>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defRPr/>
            </a:pPr>
            <a:r>
              <a:rPr lang="zh-TW" altLang="en-US" sz="4400" b="1" kern="0" dirty="0" smtClean="0">
                <a:solidFill>
                  <a:schemeClr val="tx1"/>
                </a:solidFill>
                <a:latin typeface="Microsoft JhengHei" panose="020B0604030504040204" pitchFamily="34" charset="-120"/>
                <a:ea typeface="Microsoft JhengHei" panose="020B0604030504040204" pitchFamily="34" charset="-120"/>
              </a:rPr>
              <a:t>高中端推薦學生注意事項：</a:t>
            </a:r>
            <a:endParaRPr lang="en-US" altLang="zh-TW" sz="4400" b="1" kern="0" dirty="0" smtClean="0">
              <a:solidFill>
                <a:schemeClr val="tx1"/>
              </a:solidFill>
              <a:latin typeface="Microsoft JhengHei" panose="020B0604030504040204" pitchFamily="34" charset="-120"/>
              <a:ea typeface="Microsoft JhengHei" panose="020B0604030504040204" pitchFamily="34" charset="-120"/>
            </a:endParaRPr>
          </a:p>
          <a:p>
            <a:pPr>
              <a:defRPr/>
            </a:pPr>
            <a:r>
              <a:rPr lang="en-US" altLang="zh-TW" sz="4400" b="1" kern="0" dirty="0">
                <a:solidFill>
                  <a:schemeClr val="tx1"/>
                </a:solidFill>
                <a:latin typeface="Microsoft JhengHei" panose="020B0604030504040204" pitchFamily="34" charset="-120"/>
                <a:ea typeface="Microsoft JhengHei" panose="020B0604030504040204" pitchFamily="34" charset="-120"/>
              </a:rPr>
              <a:t>(1)</a:t>
            </a:r>
            <a:r>
              <a:rPr lang="zh-TW" altLang="en-US" sz="4400" b="1" kern="0" dirty="0">
                <a:solidFill>
                  <a:schemeClr val="tx1"/>
                </a:solidFill>
                <a:latin typeface="Microsoft JhengHei" panose="020B0604030504040204" pitchFamily="34" charset="-120"/>
                <a:ea typeface="Microsoft JhengHei" panose="020B0604030504040204" pitchFamily="34" charset="-120"/>
              </a:rPr>
              <a:t>全程就讀國內同一所高中之應屆</a:t>
            </a:r>
            <a:r>
              <a:rPr lang="zh-TW" altLang="en-US" sz="4400" b="1" kern="0" dirty="0" smtClean="0">
                <a:solidFill>
                  <a:schemeClr val="tx1"/>
                </a:solidFill>
                <a:latin typeface="Microsoft JhengHei" panose="020B0604030504040204" pitchFamily="34" charset="-120"/>
                <a:ea typeface="Microsoft JhengHei" panose="020B0604030504040204" pitchFamily="34" charset="-120"/>
              </a:rPr>
              <a:t>畢業生。</a:t>
            </a:r>
            <a:endParaRPr lang="zh-TW" altLang="en-US" sz="4400" b="1" kern="0" dirty="0">
              <a:solidFill>
                <a:schemeClr val="tx1"/>
              </a:solidFill>
              <a:latin typeface="Microsoft JhengHei" panose="020B0604030504040204" pitchFamily="34" charset="-120"/>
              <a:ea typeface="Microsoft JhengHei" panose="020B0604030504040204" pitchFamily="34" charset="-120"/>
            </a:endParaRPr>
          </a:p>
          <a:p>
            <a:pPr>
              <a:defRPr/>
            </a:pPr>
            <a:r>
              <a:rPr lang="en-US" altLang="zh-TW" sz="4400" b="1" kern="0" dirty="0">
                <a:solidFill>
                  <a:schemeClr val="tx1"/>
                </a:solidFill>
                <a:latin typeface="Microsoft JhengHei" panose="020B0604030504040204" pitchFamily="34" charset="-120"/>
                <a:ea typeface="Microsoft JhengHei" panose="020B0604030504040204" pitchFamily="34" charset="-120"/>
              </a:rPr>
              <a:t>(2)</a:t>
            </a:r>
            <a:r>
              <a:rPr lang="zh-TW" altLang="en-US" sz="4400" b="1" kern="0" dirty="0">
                <a:solidFill>
                  <a:schemeClr val="tx1"/>
                </a:solidFill>
                <a:latin typeface="Microsoft JhengHei" panose="020B0604030504040204" pitchFamily="34" charset="-120"/>
                <a:ea typeface="Microsoft JhengHei" panose="020B0604030504040204" pitchFamily="34" charset="-120"/>
              </a:rPr>
              <a:t>高中前五學期學業成績之總平均符合全校排名前</a:t>
            </a:r>
            <a:r>
              <a:rPr lang="en-US" altLang="zh-TW" sz="4400" b="1" kern="0" dirty="0">
                <a:solidFill>
                  <a:schemeClr val="tx1"/>
                </a:solidFill>
                <a:latin typeface="Microsoft JhengHei" panose="020B0604030504040204" pitchFamily="34" charset="-120"/>
                <a:ea typeface="Microsoft JhengHei" panose="020B0604030504040204" pitchFamily="34" charset="-120"/>
              </a:rPr>
              <a:t>50% </a:t>
            </a:r>
            <a:r>
              <a:rPr lang="zh-TW" altLang="en-US" sz="4400" b="1" kern="0" dirty="0">
                <a:solidFill>
                  <a:schemeClr val="tx1"/>
                </a:solidFill>
                <a:latin typeface="Microsoft JhengHei" panose="020B0604030504040204" pitchFamily="34" charset="-120"/>
                <a:ea typeface="Microsoft JhengHei" panose="020B0604030504040204" pitchFamily="34" charset="-120"/>
              </a:rPr>
              <a:t>。</a:t>
            </a:r>
            <a:endParaRPr lang="en-US" altLang="zh-TW" sz="4400" b="1" kern="0" dirty="0">
              <a:solidFill>
                <a:schemeClr val="tx1"/>
              </a:solidFill>
              <a:latin typeface="Microsoft JhengHei" panose="020B0604030504040204" pitchFamily="34" charset="-120"/>
              <a:ea typeface="Microsoft JhengHei" panose="020B0604030504040204" pitchFamily="34" charset="-120"/>
            </a:endParaRPr>
          </a:p>
          <a:p>
            <a:pPr>
              <a:defRPr/>
            </a:pPr>
            <a:r>
              <a:rPr lang="en-US" altLang="zh-TW" sz="4400" b="1" kern="0" dirty="0" smtClean="0">
                <a:solidFill>
                  <a:schemeClr val="tx1"/>
                </a:solidFill>
                <a:latin typeface="Microsoft JhengHei" panose="020B0604030504040204" pitchFamily="34" charset="-120"/>
                <a:ea typeface="Microsoft JhengHei" panose="020B0604030504040204" pitchFamily="34" charset="-120"/>
              </a:rPr>
              <a:t>(3)</a:t>
            </a:r>
            <a:r>
              <a:rPr lang="zh-TW" altLang="en-US" sz="4400" b="1" kern="0" dirty="0">
                <a:solidFill>
                  <a:schemeClr val="tx1"/>
                </a:solidFill>
                <a:latin typeface="Microsoft JhengHei" panose="020B0604030504040204" pitchFamily="34" charset="-120"/>
                <a:ea typeface="Microsoft JhengHei" panose="020B0604030504040204" pitchFamily="34" charset="-120"/>
              </a:rPr>
              <a:t>校排以大考中心提供為</a:t>
            </a:r>
            <a:r>
              <a:rPr lang="zh-TW" altLang="en-US" sz="4400" b="1" kern="0" dirty="0" smtClean="0">
                <a:solidFill>
                  <a:schemeClr val="tx1"/>
                </a:solidFill>
                <a:latin typeface="Microsoft JhengHei" panose="020B0604030504040204" pitchFamily="34" charset="-120"/>
                <a:ea typeface="Microsoft JhengHei" panose="020B0604030504040204" pitchFamily="34" charset="-120"/>
              </a:rPr>
              <a:t>準</a:t>
            </a:r>
            <a:r>
              <a:rPr lang="zh-TW" altLang="en-US" sz="4400" b="1" kern="0" dirty="0">
                <a:solidFill>
                  <a:schemeClr val="tx1"/>
                </a:solidFill>
                <a:latin typeface="Microsoft JhengHei" panose="020B0604030504040204" pitchFamily="34" charset="-120"/>
                <a:ea typeface="Microsoft JhengHei" panose="020B0604030504040204" pitchFamily="34" charset="-120"/>
              </a:rPr>
              <a:t>。</a:t>
            </a:r>
          </a:p>
          <a:p>
            <a:pPr>
              <a:defRPr/>
            </a:pPr>
            <a:r>
              <a:rPr lang="en-US" altLang="zh-TW" sz="4400" b="1" kern="0" dirty="0" smtClean="0">
                <a:solidFill>
                  <a:schemeClr val="tx1"/>
                </a:solidFill>
                <a:latin typeface="Microsoft JhengHei" panose="020B0604030504040204" pitchFamily="34" charset="-120"/>
                <a:ea typeface="Microsoft JhengHei" panose="020B0604030504040204" pitchFamily="34" charset="-120"/>
              </a:rPr>
              <a:t>(4)</a:t>
            </a:r>
            <a:r>
              <a:rPr lang="zh-TW" altLang="en-US" sz="4400" b="1" kern="0" dirty="0">
                <a:solidFill>
                  <a:schemeClr val="tx1"/>
                </a:solidFill>
                <a:latin typeface="Microsoft JhengHei" panose="020B0604030504040204" pitchFamily="34" charset="-120"/>
                <a:ea typeface="Microsoft JhengHei" panose="020B0604030504040204" pitchFamily="34" charset="-120"/>
              </a:rPr>
              <a:t>原住民身分學生得以「一般生」或「原住民生」身分擇一</a:t>
            </a:r>
            <a:r>
              <a:rPr lang="zh-TW" altLang="en-US" sz="4400" b="1" kern="0" dirty="0" smtClean="0">
                <a:solidFill>
                  <a:schemeClr val="tx1"/>
                </a:solidFill>
                <a:latin typeface="Microsoft JhengHei" panose="020B0604030504040204" pitchFamily="34" charset="-120"/>
                <a:ea typeface="Microsoft JhengHei" panose="020B0604030504040204" pitchFamily="34" charset="-120"/>
              </a:rPr>
              <a:t>參加</a:t>
            </a:r>
            <a:r>
              <a:rPr lang="zh-TW" altLang="en-US" sz="4400" b="1" kern="0" dirty="0">
                <a:solidFill>
                  <a:schemeClr val="tx1"/>
                </a:solidFill>
                <a:latin typeface="Microsoft JhengHei" panose="020B0604030504040204" pitchFamily="34" charset="-120"/>
                <a:ea typeface="Microsoft JhengHei" panose="020B0604030504040204" pitchFamily="34" charset="-120"/>
              </a:rPr>
              <a:t>。</a:t>
            </a:r>
          </a:p>
          <a:p>
            <a:pPr>
              <a:defRPr/>
            </a:pPr>
            <a:r>
              <a:rPr lang="en-US" altLang="zh-TW" sz="4400" b="1" kern="0" dirty="0" smtClean="0">
                <a:solidFill>
                  <a:schemeClr val="tx1"/>
                </a:solidFill>
                <a:latin typeface="Microsoft JhengHei" panose="020B0604030504040204" pitchFamily="34" charset="-120"/>
                <a:ea typeface="Microsoft JhengHei" panose="020B0604030504040204" pitchFamily="34" charset="-120"/>
              </a:rPr>
              <a:t>(5)</a:t>
            </a:r>
            <a:r>
              <a:rPr lang="zh-TW" altLang="en-US" sz="4400" b="1" kern="0" dirty="0">
                <a:solidFill>
                  <a:schemeClr val="tx1"/>
                </a:solidFill>
                <a:latin typeface="Microsoft JhengHei" panose="020B0604030504040204" pitchFamily="34" charset="-120"/>
                <a:ea typeface="Microsoft JhengHei" panose="020B0604030504040204" pitchFamily="34" charset="-120"/>
              </a:rPr>
              <a:t>「特殊選才」錄取生未依限放棄不得參加「繁星推薦</a:t>
            </a:r>
            <a:r>
              <a:rPr lang="zh-TW" altLang="en-US" sz="4400" b="1" kern="0" dirty="0" smtClean="0">
                <a:solidFill>
                  <a:schemeClr val="tx1"/>
                </a:solidFill>
                <a:latin typeface="Microsoft JhengHei" panose="020B0604030504040204" pitchFamily="34" charset="-120"/>
                <a:ea typeface="Microsoft JhengHei" panose="020B0604030504040204" pitchFamily="34" charset="-120"/>
              </a:rPr>
              <a:t>」。</a:t>
            </a:r>
            <a:endParaRPr lang="en-US" altLang="zh-TW" sz="4400" b="1" kern="0" dirty="0" smtClean="0">
              <a:solidFill>
                <a:schemeClr val="tx1"/>
              </a:solidFill>
              <a:latin typeface="Microsoft JhengHei" panose="020B0604030504040204" pitchFamily="34" charset="-120"/>
              <a:ea typeface="Microsoft JhengHei" panose="020B0604030504040204" pitchFamily="34" charset="-120"/>
            </a:endParaRPr>
          </a:p>
          <a:p>
            <a:pPr>
              <a:defRPr/>
            </a:pPr>
            <a:r>
              <a:rPr lang="en-US" altLang="zh-TW" sz="4400" b="1" kern="0" dirty="0" smtClean="0">
                <a:solidFill>
                  <a:schemeClr val="tx1"/>
                </a:solidFill>
                <a:latin typeface="Microsoft JhengHei" panose="020B0604030504040204" pitchFamily="34" charset="-120"/>
                <a:ea typeface="Microsoft JhengHei" panose="020B0604030504040204" pitchFamily="34" charset="-120"/>
              </a:rPr>
              <a:t>(6)</a:t>
            </a:r>
            <a:r>
              <a:rPr lang="zh-TW" altLang="en-US" sz="4400" b="1" kern="0" dirty="0" smtClean="0">
                <a:solidFill>
                  <a:schemeClr val="tx1"/>
                </a:solidFill>
                <a:latin typeface="Microsoft JhengHei" panose="020B0604030504040204" pitchFamily="34" charset="-120"/>
                <a:ea typeface="Microsoft JhengHei" panose="020B0604030504040204" pitchFamily="34" charset="-120"/>
              </a:rPr>
              <a:t>「大學繁星推薦」、「科技校院繁星計畫」同一學生只能擇一報名。</a:t>
            </a:r>
            <a:endParaRPr lang="zh-CN" altLang="en-US" sz="4400" b="1" kern="0" dirty="0">
              <a:solidFill>
                <a:schemeClr val="tx1"/>
              </a:solidFill>
              <a:latin typeface="Microsoft JhengHei" panose="020B0604030504040204" pitchFamily="34" charset="-120"/>
              <a:ea typeface="Microsoft JhengHei" panose="020B0604030504040204" pitchFamily="34" charset="-120"/>
            </a:endParaRPr>
          </a:p>
        </p:txBody>
      </p:sp>
      <p:sp>
        <p:nvSpPr>
          <p:cNvPr id="9" name="文字方塊 8"/>
          <p:cNvSpPr txBox="1"/>
          <p:nvPr/>
        </p:nvSpPr>
        <p:spPr>
          <a:xfrm>
            <a:off x="152400" y="8115300"/>
            <a:ext cx="13944600" cy="1446550"/>
          </a:xfrm>
          <a:prstGeom prst="rect">
            <a:avLst/>
          </a:prstGeom>
          <a:noFill/>
        </p:spPr>
        <p:txBody>
          <a:bodyPr wrap="square" rtlCol="0">
            <a:spAutoFit/>
          </a:bodyPr>
          <a:lstStyle/>
          <a:p>
            <a:r>
              <a:rPr lang="en-US" altLang="zh-TW" sz="4400" b="1" dirty="0" smtClean="0">
                <a:solidFill>
                  <a:srgbClr val="0070C0"/>
                </a:solidFill>
              </a:rPr>
              <a:t>*</a:t>
            </a:r>
            <a:r>
              <a:rPr lang="zh-TW" altLang="en-US" sz="4400" b="1" dirty="0">
                <a:solidFill>
                  <a:srgbClr val="0070C0"/>
                </a:solidFill>
              </a:rPr>
              <a:t>本校綜高全程選讀學術學程的學生符合</a:t>
            </a:r>
            <a:r>
              <a:rPr lang="en-US" altLang="zh-TW" sz="4400" b="1" dirty="0">
                <a:solidFill>
                  <a:srgbClr val="0070C0"/>
                </a:solidFill>
              </a:rPr>
              <a:t>(</a:t>
            </a:r>
            <a:r>
              <a:rPr lang="zh-TW" altLang="en-US" sz="4400" b="1" dirty="0">
                <a:solidFill>
                  <a:srgbClr val="0070C0"/>
                </a:solidFill>
              </a:rPr>
              <a:t>社自互轉可</a:t>
            </a:r>
            <a:r>
              <a:rPr lang="en-US" altLang="zh-TW" sz="4400" b="1" dirty="0" smtClean="0">
                <a:solidFill>
                  <a:srgbClr val="0070C0"/>
                </a:solidFill>
              </a:rPr>
              <a:t>)</a:t>
            </a:r>
            <a:r>
              <a:rPr lang="zh-TW" altLang="en-US" sz="4400" b="1" dirty="0" smtClean="0">
                <a:solidFill>
                  <a:srgbClr val="0070C0"/>
                </a:solidFill>
              </a:rPr>
              <a:t>。</a:t>
            </a:r>
            <a:endParaRPr lang="en-US" altLang="zh-TW" sz="4400" b="1" dirty="0" smtClean="0">
              <a:solidFill>
                <a:srgbClr val="0070C0"/>
              </a:solidFill>
            </a:endParaRPr>
          </a:p>
          <a:p>
            <a:r>
              <a:rPr lang="en-US" altLang="zh-TW" sz="4400" b="1" dirty="0" smtClean="0">
                <a:solidFill>
                  <a:srgbClr val="0070C0"/>
                </a:solidFill>
              </a:rPr>
              <a:t>*</a:t>
            </a:r>
            <a:r>
              <a:rPr lang="zh-TW" altLang="en-US" sz="4400" b="1" dirty="0">
                <a:solidFill>
                  <a:srgbClr val="0070C0"/>
                </a:solidFill>
              </a:rPr>
              <a:t>如有重修或補考之科目應以原成績</a:t>
            </a:r>
            <a:r>
              <a:rPr lang="zh-TW" altLang="en-US" sz="4400" b="1" dirty="0" smtClean="0">
                <a:solidFill>
                  <a:srgbClr val="0070C0"/>
                </a:solidFill>
              </a:rPr>
              <a:t>辦理。</a:t>
            </a:r>
            <a:endParaRPr lang="zh-TW" altLang="en-US" sz="4400" b="1" dirty="0">
              <a:solidFill>
                <a:srgbClr val="0070C0"/>
              </a:solidFill>
            </a:endParaRPr>
          </a:p>
        </p:txBody>
      </p:sp>
    </p:spTree>
    <p:extLst>
      <p:ext uri="{BB962C8B-B14F-4D97-AF65-F5344CB8AC3E}">
        <p14:creationId xmlns:p14="http://schemas.microsoft.com/office/powerpoint/2010/main" val="1380082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31" name="TextBox 3"/>
          <p:cNvSpPr txBox="1"/>
          <p:nvPr/>
        </p:nvSpPr>
        <p:spPr>
          <a:xfrm>
            <a:off x="7391400" y="711994"/>
            <a:ext cx="4347318" cy="1231106"/>
          </a:xfrm>
          <a:prstGeom prst="rect">
            <a:avLst/>
          </a:prstGeom>
        </p:spPr>
        <p:txBody>
          <a:bodyPr wrap="square" lIns="0" tIns="0" rIns="0" bIns="0" rtlCol="0" anchor="t">
            <a:spAutoFit/>
          </a:bodyPr>
          <a:lstStyle/>
          <a:p>
            <a:pPr>
              <a:lnSpc>
                <a:spcPts val="9600"/>
              </a:lnSpc>
            </a:pPr>
            <a:r>
              <a:rPr lang="zh-TW" altLang="en-US" sz="7200" b="1" dirty="0" smtClean="0">
                <a:solidFill>
                  <a:srgbClr val="7C3B06"/>
                </a:solidFill>
                <a:latin typeface="Kollektif Bold"/>
              </a:rPr>
              <a:t>繁星推薦</a:t>
            </a:r>
            <a:endParaRPr lang="zh-TW" altLang="en-US" sz="7200" b="1" dirty="0">
              <a:latin typeface="Kollektif Bold"/>
            </a:endParaRPr>
          </a:p>
        </p:txBody>
      </p:sp>
      <p:cxnSp>
        <p:nvCxnSpPr>
          <p:cNvPr id="32" name="直線接點 31"/>
          <p:cNvCxnSpPr/>
          <p:nvPr/>
        </p:nvCxnSpPr>
        <p:spPr>
          <a:xfrm flipV="1">
            <a:off x="6648558" y="1943100"/>
            <a:ext cx="5472000" cy="0"/>
          </a:xfrm>
          <a:prstGeom prst="line">
            <a:avLst/>
          </a:prstGeom>
          <a:ln w="1270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32"/>
          <p:cNvSpPr txBox="1"/>
          <p:nvPr/>
        </p:nvSpPr>
        <p:spPr>
          <a:xfrm>
            <a:off x="152400" y="2900712"/>
            <a:ext cx="18135600" cy="4832092"/>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defRPr/>
            </a:pPr>
            <a:r>
              <a:rPr lang="zh-TW" altLang="en-US" sz="4400" b="1" kern="0" dirty="0" smtClean="0">
                <a:solidFill>
                  <a:schemeClr val="tx1"/>
                </a:solidFill>
                <a:latin typeface="Microsoft JhengHei" panose="020B0604030504040204" pitchFamily="34" charset="-120"/>
                <a:ea typeface="Microsoft JhengHei" panose="020B0604030504040204" pitchFamily="34" charset="-120"/>
              </a:rPr>
              <a:t>繁星推薦報名注意事項：</a:t>
            </a:r>
            <a:endParaRPr lang="en-US" altLang="zh-TW" sz="4400" b="1" kern="0" dirty="0" smtClean="0">
              <a:solidFill>
                <a:schemeClr val="tx1"/>
              </a:solidFill>
              <a:latin typeface="Microsoft JhengHei" panose="020B0604030504040204" pitchFamily="34" charset="-120"/>
              <a:ea typeface="Microsoft JhengHei" panose="020B0604030504040204" pitchFamily="34" charset="-120"/>
            </a:endParaRPr>
          </a:p>
          <a:p>
            <a:pPr>
              <a:defRPr/>
            </a:pPr>
            <a:r>
              <a:rPr lang="en-US" altLang="zh-TW" sz="4400" b="1" kern="0" dirty="0" smtClean="0">
                <a:solidFill>
                  <a:schemeClr val="tx1"/>
                </a:solidFill>
                <a:latin typeface="Microsoft JhengHei" panose="020B0604030504040204" pitchFamily="34" charset="-120"/>
                <a:ea typeface="Microsoft JhengHei" panose="020B0604030504040204" pitchFamily="34" charset="-120"/>
              </a:rPr>
              <a:t>(</a:t>
            </a:r>
            <a:r>
              <a:rPr lang="en-US" altLang="zh-TW" sz="4400" b="1" kern="0" dirty="0">
                <a:solidFill>
                  <a:schemeClr val="tx1"/>
                </a:solidFill>
                <a:latin typeface="Microsoft JhengHei" panose="020B0604030504040204" pitchFamily="34" charset="-120"/>
                <a:ea typeface="Microsoft JhengHei" panose="020B0604030504040204" pitchFamily="34" charset="-120"/>
              </a:rPr>
              <a:t>1</a:t>
            </a:r>
            <a:r>
              <a:rPr lang="en-US" altLang="zh-TW" sz="4400" b="1" kern="0" dirty="0" smtClean="0">
                <a:solidFill>
                  <a:schemeClr val="tx1"/>
                </a:solidFill>
                <a:latin typeface="Microsoft JhengHei" panose="020B0604030504040204" pitchFamily="34" charset="-120"/>
                <a:ea typeface="Microsoft JhengHei" panose="020B0604030504040204" pitchFamily="34" charset="-120"/>
              </a:rPr>
              <a:t>)</a:t>
            </a:r>
            <a:r>
              <a:rPr lang="zh-TW" altLang="en-US" sz="4400" b="1" kern="0" dirty="0">
                <a:solidFill>
                  <a:schemeClr val="tx1"/>
                </a:solidFill>
                <a:latin typeface="Microsoft JhengHei" panose="020B0604030504040204" pitchFamily="34" charset="-120"/>
                <a:ea typeface="Microsoft JhengHei" panose="020B0604030504040204" pitchFamily="34" charset="-120"/>
              </a:rPr>
              <a:t>本校繁星推薦委員會辦理校內審核</a:t>
            </a:r>
            <a:r>
              <a:rPr lang="en-US" altLang="zh-TW" sz="4400" b="1" kern="0" dirty="0">
                <a:solidFill>
                  <a:schemeClr val="tx1"/>
                </a:solidFill>
                <a:latin typeface="Microsoft JhengHei" panose="020B0604030504040204" pitchFamily="34" charset="-120"/>
                <a:ea typeface="Microsoft JhengHei" panose="020B0604030504040204" pitchFamily="34" charset="-120"/>
              </a:rPr>
              <a:t>(3</a:t>
            </a:r>
            <a:r>
              <a:rPr lang="zh-TW" altLang="en-US" sz="4400" b="1" kern="0" dirty="0">
                <a:solidFill>
                  <a:schemeClr val="tx1"/>
                </a:solidFill>
                <a:latin typeface="Microsoft JhengHei" panose="020B0604030504040204" pitchFamily="34" charset="-120"/>
                <a:ea typeface="Microsoft JhengHei" panose="020B0604030504040204" pitchFamily="34" charset="-120"/>
              </a:rPr>
              <a:t>月初</a:t>
            </a:r>
            <a:r>
              <a:rPr lang="en-US" altLang="zh-TW" sz="4400" b="1" kern="0" dirty="0" smtClean="0">
                <a:solidFill>
                  <a:schemeClr val="tx1"/>
                </a:solidFill>
                <a:latin typeface="Microsoft JhengHei" panose="020B0604030504040204" pitchFamily="34" charset="-120"/>
                <a:ea typeface="Microsoft JhengHei" panose="020B0604030504040204" pitchFamily="34" charset="-120"/>
              </a:rPr>
              <a:t>)</a:t>
            </a:r>
            <a:r>
              <a:rPr lang="zh-TW" altLang="en-US" sz="4400" b="1" kern="0" dirty="0" smtClean="0">
                <a:solidFill>
                  <a:schemeClr val="tx1"/>
                </a:solidFill>
                <a:latin typeface="Microsoft JhengHei" panose="020B0604030504040204" pitchFamily="34" charset="-120"/>
                <a:ea typeface="Microsoft JhengHei" panose="020B0604030504040204" pitchFamily="34" charset="-120"/>
              </a:rPr>
              <a:t>。</a:t>
            </a:r>
          </a:p>
          <a:p>
            <a:pPr>
              <a:defRPr/>
            </a:pPr>
            <a:r>
              <a:rPr lang="en-US" altLang="zh-TW" sz="4400" b="1" kern="0" dirty="0" smtClean="0">
                <a:solidFill>
                  <a:schemeClr val="tx1"/>
                </a:solidFill>
                <a:latin typeface="Microsoft JhengHei" panose="020B0604030504040204" pitchFamily="34" charset="-120"/>
                <a:ea typeface="Microsoft JhengHei" panose="020B0604030504040204" pitchFamily="34" charset="-120"/>
              </a:rPr>
              <a:t>(2)</a:t>
            </a:r>
            <a:r>
              <a:rPr lang="zh-TW" altLang="en-US" sz="4400" b="1" kern="0" dirty="0">
                <a:solidFill>
                  <a:schemeClr val="tx1"/>
                </a:solidFill>
                <a:latin typeface="Microsoft JhengHei" panose="020B0604030504040204" pitchFamily="34" charset="-120"/>
                <a:ea typeface="Microsoft JhengHei" panose="020B0604030504040204" pitchFamily="34" charset="-120"/>
              </a:rPr>
              <a:t>高中對同一所大學「各學群至多推薦二名學生</a:t>
            </a:r>
            <a:r>
              <a:rPr lang="zh-TW" altLang="en-US" sz="4400" b="1" kern="0" dirty="0" smtClean="0">
                <a:solidFill>
                  <a:schemeClr val="tx1"/>
                </a:solidFill>
                <a:latin typeface="Microsoft JhengHei" panose="020B0604030504040204" pitchFamily="34" charset="-120"/>
                <a:ea typeface="Microsoft JhengHei" panose="020B0604030504040204" pitchFamily="34" charset="-120"/>
              </a:rPr>
              <a:t>」。</a:t>
            </a:r>
            <a:endParaRPr lang="en-US" altLang="zh-TW" sz="4400" b="1" kern="0" dirty="0" smtClean="0">
              <a:solidFill>
                <a:schemeClr val="tx1"/>
              </a:solidFill>
              <a:latin typeface="Microsoft JhengHei" panose="020B0604030504040204" pitchFamily="34" charset="-120"/>
              <a:ea typeface="Microsoft JhengHei" panose="020B0604030504040204" pitchFamily="34" charset="-120"/>
            </a:endParaRPr>
          </a:p>
          <a:p>
            <a:pPr>
              <a:defRPr/>
            </a:pPr>
            <a:r>
              <a:rPr lang="en-US" altLang="zh-TW" sz="4400" b="1" kern="0" dirty="0" smtClean="0">
                <a:solidFill>
                  <a:schemeClr val="tx1"/>
                </a:solidFill>
                <a:latin typeface="Microsoft JhengHei" panose="020B0604030504040204" pitchFamily="34" charset="-120"/>
                <a:ea typeface="Microsoft JhengHei" panose="020B0604030504040204" pitchFamily="34" charset="-120"/>
              </a:rPr>
              <a:t>(3)</a:t>
            </a:r>
            <a:r>
              <a:rPr lang="zh-TW" altLang="en-US" sz="4400" b="1" kern="0" dirty="0">
                <a:solidFill>
                  <a:schemeClr val="tx1"/>
                </a:solidFill>
                <a:latin typeface="Microsoft JhengHei" panose="020B0604030504040204" pitchFamily="34" charset="-120"/>
                <a:ea typeface="Microsoft JhengHei" panose="020B0604030504040204" pitchFamily="34" charset="-120"/>
              </a:rPr>
              <a:t>同一名學生僅限推薦至「一所大學之一個學群」。</a:t>
            </a:r>
          </a:p>
          <a:p>
            <a:pPr>
              <a:defRPr/>
            </a:pPr>
            <a:r>
              <a:rPr lang="en-US" altLang="zh-TW" sz="4400" b="1" kern="0" dirty="0" smtClean="0">
                <a:solidFill>
                  <a:schemeClr val="tx1"/>
                </a:solidFill>
                <a:latin typeface="Microsoft JhengHei" panose="020B0604030504040204" pitchFamily="34" charset="-120"/>
                <a:ea typeface="Microsoft JhengHei" panose="020B0604030504040204" pitchFamily="34" charset="-120"/>
              </a:rPr>
              <a:t>(4)</a:t>
            </a:r>
            <a:r>
              <a:rPr lang="zh-TW" altLang="en-US" sz="4400" b="1" kern="0" dirty="0">
                <a:solidFill>
                  <a:schemeClr val="tx1"/>
                </a:solidFill>
                <a:latin typeface="Microsoft JhengHei" panose="020B0604030504040204" pitchFamily="34" charset="-120"/>
                <a:ea typeface="Microsoft JhengHei" panose="020B0604030504040204" pitchFamily="34" charset="-120"/>
              </a:rPr>
              <a:t>在校學業成績遇有同分之比序，依序以「高三上」 「高二下」「 高二上 」「高一下」「高一上」 總平均之順序辦理。</a:t>
            </a:r>
          </a:p>
          <a:p>
            <a:pPr>
              <a:defRPr/>
            </a:pPr>
            <a:r>
              <a:rPr lang="en-US" altLang="zh-TW" sz="4400" b="1" kern="0" dirty="0" smtClean="0">
                <a:solidFill>
                  <a:schemeClr val="tx1"/>
                </a:solidFill>
                <a:latin typeface="Microsoft JhengHei" panose="020B0604030504040204" pitchFamily="34" charset="-120"/>
                <a:ea typeface="Microsoft JhengHei" panose="020B0604030504040204" pitchFamily="34" charset="-120"/>
              </a:rPr>
              <a:t>(5)</a:t>
            </a:r>
            <a:r>
              <a:rPr lang="zh-TW" altLang="en-US" sz="4400" b="1" kern="0" dirty="0">
                <a:solidFill>
                  <a:schemeClr val="tx1"/>
                </a:solidFill>
                <a:latin typeface="Microsoft JhengHei" panose="020B0604030504040204" pitchFamily="34" charset="-120"/>
                <a:ea typeface="Microsoft JhengHei" panose="020B0604030504040204" pitchFamily="34" charset="-120"/>
              </a:rPr>
              <a:t>公布校內推薦名單，學生繳交正式報名表報名費</a:t>
            </a:r>
            <a:r>
              <a:rPr lang="en-US" altLang="zh-TW" sz="4400" b="1" kern="0" dirty="0">
                <a:solidFill>
                  <a:schemeClr val="tx1"/>
                </a:solidFill>
                <a:latin typeface="Microsoft JhengHei" panose="020B0604030504040204" pitchFamily="34" charset="-120"/>
                <a:ea typeface="Microsoft JhengHei" panose="020B0604030504040204" pitchFamily="34" charset="-120"/>
              </a:rPr>
              <a:t>200</a:t>
            </a:r>
            <a:r>
              <a:rPr lang="zh-TW" altLang="en-US" sz="4400" b="1" kern="0" dirty="0">
                <a:solidFill>
                  <a:schemeClr val="tx1"/>
                </a:solidFill>
                <a:latin typeface="Microsoft JhengHei" panose="020B0604030504040204" pitchFamily="34" charset="-120"/>
                <a:ea typeface="Microsoft JhengHei" panose="020B0604030504040204" pitchFamily="34" charset="-120"/>
              </a:rPr>
              <a:t>元。</a:t>
            </a:r>
            <a:endParaRPr lang="en-US" altLang="zh-TW" sz="4400" b="1" kern="0" dirty="0" smtClean="0">
              <a:solidFill>
                <a:schemeClr val="tx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106265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pic>
        <p:nvPicPr>
          <p:cNvPr id="2" name="圖片 1"/>
          <p:cNvPicPr>
            <a:picLocks noChangeAspect="1"/>
          </p:cNvPicPr>
          <p:nvPr/>
        </p:nvPicPr>
        <p:blipFill>
          <a:blip r:embed="rId12"/>
          <a:stretch>
            <a:fillRect/>
          </a:stretch>
        </p:blipFill>
        <p:spPr>
          <a:xfrm>
            <a:off x="152399" y="190500"/>
            <a:ext cx="17993533" cy="9677400"/>
          </a:xfrm>
          <a:prstGeom prst="rect">
            <a:avLst/>
          </a:prstGeom>
        </p:spPr>
      </p:pic>
    </p:spTree>
    <p:extLst>
      <p:ext uri="{BB962C8B-B14F-4D97-AF65-F5344CB8AC3E}">
        <p14:creationId xmlns:p14="http://schemas.microsoft.com/office/powerpoint/2010/main" val="172879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7" name="TextBox 3"/>
          <p:cNvSpPr txBox="1"/>
          <p:nvPr/>
        </p:nvSpPr>
        <p:spPr>
          <a:xfrm>
            <a:off x="3429000" y="114300"/>
            <a:ext cx="11814918"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繁星推薦分發</a:t>
            </a:r>
            <a:r>
              <a:rPr lang="en-US" altLang="zh-TW" sz="7200" b="1" dirty="0" smtClean="0">
                <a:latin typeface="Kollektif Bold"/>
              </a:rPr>
              <a:t>(</a:t>
            </a:r>
            <a:r>
              <a:rPr lang="zh-TW" altLang="en-US" sz="7200" b="1" dirty="0" smtClean="0">
                <a:latin typeface="Kollektif Bold"/>
              </a:rPr>
              <a:t>篩選</a:t>
            </a:r>
            <a:r>
              <a:rPr lang="en-US" altLang="zh-TW" sz="7200" b="1" dirty="0" smtClean="0">
                <a:latin typeface="Kollektif Bold"/>
              </a:rPr>
              <a:t>)</a:t>
            </a:r>
            <a:r>
              <a:rPr lang="zh-TW" altLang="en-US" sz="7200" b="1" dirty="0" smtClean="0">
                <a:latin typeface="Kollektif Bold"/>
              </a:rPr>
              <a:t>規則說明</a:t>
            </a:r>
            <a:endParaRPr lang="zh-TW" altLang="en-US" sz="7200" b="1" dirty="0">
              <a:latin typeface="Kollektif Bold"/>
            </a:endParaRPr>
          </a:p>
        </p:txBody>
      </p:sp>
      <p:pic>
        <p:nvPicPr>
          <p:cNvPr id="2" name="圖片 1"/>
          <p:cNvPicPr>
            <a:picLocks noChangeAspect="1"/>
          </p:cNvPicPr>
          <p:nvPr/>
        </p:nvPicPr>
        <p:blipFill>
          <a:blip r:embed="rId12"/>
          <a:stretch>
            <a:fillRect/>
          </a:stretch>
        </p:blipFill>
        <p:spPr>
          <a:xfrm>
            <a:off x="2895600" y="1409700"/>
            <a:ext cx="10962330" cy="8229600"/>
          </a:xfrm>
          <a:prstGeom prst="rect">
            <a:avLst/>
          </a:prstGeom>
        </p:spPr>
      </p:pic>
      <p:sp>
        <p:nvSpPr>
          <p:cNvPr id="9" name="矩形 8">
            <a:extLst>
              <a:ext uri="{FF2B5EF4-FFF2-40B4-BE49-F238E27FC236}">
                <a16:creationId xmlns:a16="http://schemas.microsoft.com/office/drawing/2014/main" id="{1F4721C9-25AA-0344-BF15-64653603D3AF}"/>
              </a:ext>
            </a:extLst>
          </p:cNvPr>
          <p:cNvSpPr/>
          <p:nvPr/>
        </p:nvSpPr>
        <p:spPr>
          <a:xfrm>
            <a:off x="3124200" y="1774392"/>
            <a:ext cx="3276600" cy="7548202"/>
          </a:xfrm>
          <a:prstGeom prst="rect">
            <a:avLst/>
          </a:prstGeom>
          <a:noFill/>
          <a:ln w="1016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zh-TW" altLang="en-US">
              <a:solidFill>
                <a:prstClr val="white"/>
              </a:solidFill>
              <a:latin typeface="Tw Cen MT"/>
              <a:ea typeface="微軟正黑體" panose="020B0604030504040204" pitchFamily="34" charset="-120"/>
            </a:endParaRPr>
          </a:p>
        </p:txBody>
      </p:sp>
      <p:sp>
        <p:nvSpPr>
          <p:cNvPr id="3" name="文字方塊 2"/>
          <p:cNvSpPr txBox="1"/>
          <p:nvPr/>
        </p:nvSpPr>
        <p:spPr>
          <a:xfrm>
            <a:off x="338418" y="3611612"/>
            <a:ext cx="2247900" cy="3970318"/>
          </a:xfrm>
          <a:prstGeom prst="rect">
            <a:avLst/>
          </a:prstGeom>
          <a:solidFill>
            <a:schemeClr val="accent2"/>
          </a:solidFill>
        </p:spPr>
        <p:txBody>
          <a:bodyPr wrap="square" rtlCol="0">
            <a:spAutoFit/>
          </a:bodyPr>
          <a:lstStyle/>
          <a:p>
            <a:pPr algn="just"/>
            <a:r>
              <a:rPr lang="zh-TW" altLang="en-US" sz="3600" b="1" dirty="0" smtClean="0">
                <a:solidFill>
                  <a:schemeClr val="bg1"/>
                </a:solidFill>
              </a:rPr>
              <a:t>參採檢定、分發比序之科目至多</a:t>
            </a:r>
            <a:r>
              <a:rPr lang="en-US" altLang="zh-TW" sz="3600" b="1" dirty="0" smtClean="0">
                <a:solidFill>
                  <a:schemeClr val="bg1"/>
                </a:solidFill>
              </a:rPr>
              <a:t>4</a:t>
            </a:r>
            <a:r>
              <a:rPr lang="zh-TW" altLang="en-US" sz="3600" b="1" dirty="0" smtClean="0">
                <a:solidFill>
                  <a:schemeClr val="bg1"/>
                </a:solidFill>
              </a:rPr>
              <a:t>科。數學</a:t>
            </a:r>
            <a:r>
              <a:rPr lang="en-US" altLang="zh-TW" sz="3600" b="1" dirty="0" smtClean="0">
                <a:solidFill>
                  <a:schemeClr val="bg1"/>
                </a:solidFill>
              </a:rPr>
              <a:t>A</a:t>
            </a:r>
            <a:r>
              <a:rPr lang="zh-TW" altLang="en-US" sz="3600" b="1" dirty="0" smtClean="0">
                <a:solidFill>
                  <a:schemeClr val="bg1"/>
                </a:solidFill>
              </a:rPr>
              <a:t>、數學</a:t>
            </a:r>
            <a:r>
              <a:rPr lang="en-US" altLang="zh-TW" sz="3600" b="1" dirty="0" smtClean="0">
                <a:solidFill>
                  <a:schemeClr val="bg1"/>
                </a:solidFill>
              </a:rPr>
              <a:t>B</a:t>
            </a:r>
            <a:r>
              <a:rPr lang="zh-TW" altLang="en-US" sz="3600" b="1" dirty="0" smtClean="0">
                <a:solidFill>
                  <a:schemeClr val="bg1"/>
                </a:solidFill>
              </a:rPr>
              <a:t>計</a:t>
            </a:r>
            <a:r>
              <a:rPr lang="en-US" altLang="zh-TW" sz="3600" b="1" dirty="0" smtClean="0">
                <a:solidFill>
                  <a:schemeClr val="bg1"/>
                </a:solidFill>
              </a:rPr>
              <a:t>1</a:t>
            </a:r>
            <a:r>
              <a:rPr lang="zh-TW" altLang="en-US" sz="3600" b="1" dirty="0" smtClean="0">
                <a:solidFill>
                  <a:schemeClr val="bg1"/>
                </a:solidFill>
              </a:rPr>
              <a:t>科。。</a:t>
            </a:r>
            <a:endParaRPr lang="zh-TW" altLang="en-US" sz="3600" b="1" dirty="0">
              <a:solidFill>
                <a:schemeClr val="bg1"/>
              </a:solidFill>
            </a:endParaRPr>
          </a:p>
        </p:txBody>
      </p:sp>
      <p:sp>
        <p:nvSpPr>
          <p:cNvPr id="11" name="矩形 10">
            <a:extLst>
              <a:ext uri="{FF2B5EF4-FFF2-40B4-BE49-F238E27FC236}">
                <a16:creationId xmlns:a16="http://schemas.microsoft.com/office/drawing/2014/main" id="{6F5AAE38-1E4A-604C-8C41-933934EE1170}"/>
              </a:ext>
            </a:extLst>
          </p:cNvPr>
          <p:cNvSpPr/>
          <p:nvPr/>
        </p:nvSpPr>
        <p:spPr>
          <a:xfrm>
            <a:off x="6400800" y="3206337"/>
            <a:ext cx="7162800" cy="934657"/>
          </a:xfrm>
          <a:prstGeom prst="rect">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zh-TW" altLang="en-US">
              <a:solidFill>
                <a:prstClr val="white"/>
              </a:solidFill>
              <a:latin typeface="Tw Cen MT"/>
              <a:ea typeface="微軟正黑體" panose="020B0604030504040204" pitchFamily="34" charset="-120"/>
            </a:endParaRPr>
          </a:p>
        </p:txBody>
      </p:sp>
      <p:pic>
        <p:nvPicPr>
          <p:cNvPr id="4" name="圖片 3"/>
          <p:cNvPicPr>
            <a:picLocks noChangeAspect="1"/>
          </p:cNvPicPr>
          <p:nvPr/>
        </p:nvPicPr>
        <p:blipFill>
          <a:blip r:embed="rId13"/>
          <a:stretch>
            <a:fillRect/>
          </a:stretch>
        </p:blipFill>
        <p:spPr>
          <a:xfrm>
            <a:off x="13857930" y="1409700"/>
            <a:ext cx="1219200" cy="1091904"/>
          </a:xfrm>
          <a:prstGeom prst="rect">
            <a:avLst/>
          </a:prstGeom>
        </p:spPr>
      </p:pic>
      <p:sp>
        <p:nvSpPr>
          <p:cNvPr id="5" name="文字方塊 4"/>
          <p:cNvSpPr txBox="1"/>
          <p:nvPr/>
        </p:nvSpPr>
        <p:spPr>
          <a:xfrm>
            <a:off x="13857930" y="2697874"/>
            <a:ext cx="4201470" cy="3785652"/>
          </a:xfrm>
          <a:prstGeom prst="rect">
            <a:avLst/>
          </a:prstGeom>
          <a:solidFill>
            <a:srgbClr val="FF33CC"/>
          </a:solidFill>
        </p:spPr>
        <p:txBody>
          <a:bodyPr wrap="square" rtlCol="0">
            <a:spAutoFit/>
          </a:bodyPr>
          <a:lstStyle/>
          <a:p>
            <a:pPr algn="just"/>
            <a:r>
              <a:rPr lang="en-US" altLang="zh-TW" sz="4000" b="1" dirty="0" smtClean="0">
                <a:solidFill>
                  <a:schemeClr val="bg1"/>
                </a:solidFill>
              </a:rPr>
              <a:t>*</a:t>
            </a:r>
            <a:r>
              <a:rPr lang="zh-TW" altLang="en-US" sz="4000" b="1" dirty="0" smtClean="0">
                <a:solidFill>
                  <a:schemeClr val="bg1"/>
                </a:solidFill>
              </a:rPr>
              <a:t>可參加分發比序≠分發錄取。</a:t>
            </a:r>
            <a:endParaRPr lang="en-US" altLang="zh-TW" sz="4000" b="1" dirty="0" smtClean="0">
              <a:solidFill>
                <a:schemeClr val="bg1"/>
              </a:solidFill>
            </a:endParaRPr>
          </a:p>
          <a:p>
            <a:pPr algn="just"/>
            <a:endParaRPr lang="en-US" altLang="zh-TW" sz="4000" b="1" dirty="0" smtClean="0">
              <a:solidFill>
                <a:schemeClr val="bg1"/>
              </a:solidFill>
            </a:endParaRPr>
          </a:p>
          <a:p>
            <a:pPr algn="just"/>
            <a:r>
              <a:rPr lang="en-US" altLang="zh-TW" sz="4000" b="1" dirty="0" smtClean="0">
                <a:solidFill>
                  <a:schemeClr val="bg1"/>
                </a:solidFill>
              </a:rPr>
              <a:t>*</a:t>
            </a:r>
            <a:r>
              <a:rPr lang="zh-TW" altLang="en-US" sz="4000" b="1" dirty="0" smtClean="0">
                <a:solidFill>
                  <a:schemeClr val="bg1"/>
                </a:solidFill>
              </a:rPr>
              <a:t>僅須達到「數</a:t>
            </a:r>
            <a:r>
              <a:rPr lang="en-US" altLang="zh-TW" sz="4000" b="1" dirty="0" smtClean="0">
                <a:solidFill>
                  <a:schemeClr val="bg1"/>
                </a:solidFill>
              </a:rPr>
              <a:t>A</a:t>
            </a:r>
            <a:r>
              <a:rPr lang="zh-TW" altLang="en-US" sz="4000" b="1" dirty="0" smtClean="0">
                <a:solidFill>
                  <a:schemeClr val="bg1"/>
                </a:solidFill>
              </a:rPr>
              <a:t>均標」或「數</a:t>
            </a:r>
            <a:r>
              <a:rPr lang="en-US" altLang="zh-TW" sz="4000" b="1" dirty="0" smtClean="0">
                <a:solidFill>
                  <a:schemeClr val="bg1"/>
                </a:solidFill>
              </a:rPr>
              <a:t>B</a:t>
            </a:r>
            <a:r>
              <a:rPr lang="zh-TW" altLang="en-US" sz="4000" b="1" dirty="0" smtClean="0">
                <a:solidFill>
                  <a:schemeClr val="bg1"/>
                </a:solidFill>
              </a:rPr>
              <a:t>前標」其一標準。</a:t>
            </a:r>
            <a:endParaRPr lang="en-US" altLang="zh-TW" sz="4000" b="1" dirty="0" smtClean="0">
              <a:solidFill>
                <a:schemeClr val="bg1"/>
              </a:solidFill>
            </a:endParaRPr>
          </a:p>
        </p:txBody>
      </p:sp>
      <p:sp>
        <p:nvSpPr>
          <p:cNvPr id="6" name="矩形 5"/>
          <p:cNvSpPr/>
          <p:nvPr/>
        </p:nvSpPr>
        <p:spPr>
          <a:xfrm>
            <a:off x="9067800" y="9639300"/>
            <a:ext cx="8079456" cy="646331"/>
          </a:xfrm>
          <a:prstGeom prst="rect">
            <a:avLst/>
          </a:prstGeom>
        </p:spPr>
        <p:txBody>
          <a:bodyPr wrap="none">
            <a:spAutoFit/>
          </a:bodyPr>
          <a:lstStyle/>
          <a:p>
            <a:r>
              <a:rPr lang="en-US" altLang="zh-TW" sz="3600" b="1" dirty="0" smtClean="0"/>
              <a:t>*112.11.03</a:t>
            </a:r>
            <a:r>
              <a:rPr lang="zh-TW" altLang="en-US" sz="3600" b="1" dirty="0" smtClean="0"/>
              <a:t>網路公告</a:t>
            </a:r>
            <a:r>
              <a:rPr lang="en-US" altLang="zh-TW" sz="3600" b="1" dirty="0" smtClean="0"/>
              <a:t>113</a:t>
            </a:r>
            <a:r>
              <a:rPr lang="zh-TW" altLang="en-US" sz="3600" b="1" dirty="0" smtClean="0"/>
              <a:t>學年度招生簡章</a:t>
            </a:r>
            <a:endParaRPr lang="zh-TW" altLang="en-US" sz="3600" b="1" dirty="0"/>
          </a:p>
        </p:txBody>
      </p:sp>
    </p:spTree>
    <p:extLst>
      <p:ext uri="{BB962C8B-B14F-4D97-AF65-F5344CB8AC3E}">
        <p14:creationId xmlns:p14="http://schemas.microsoft.com/office/powerpoint/2010/main" val="2038769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graphicFrame>
        <p:nvGraphicFramePr>
          <p:cNvPr id="8" name="資料庫圖表 7"/>
          <p:cNvGraphicFramePr/>
          <p:nvPr>
            <p:extLst>
              <p:ext uri="{D42A27DB-BD31-4B8C-83A1-F6EECF244321}">
                <p14:modId xmlns:p14="http://schemas.microsoft.com/office/powerpoint/2010/main" val="289059014"/>
              </p:ext>
            </p:extLst>
          </p:nvPr>
        </p:nvGraphicFramePr>
        <p:xfrm>
          <a:off x="304800" y="1562100"/>
          <a:ext cx="17449800" cy="812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TextBox 3"/>
          <p:cNvSpPr txBox="1"/>
          <p:nvPr/>
        </p:nvSpPr>
        <p:spPr>
          <a:xfrm>
            <a:off x="2057400" y="190500"/>
            <a:ext cx="15544800" cy="1231106"/>
          </a:xfrm>
          <a:prstGeom prst="rect">
            <a:avLst/>
          </a:prstGeom>
        </p:spPr>
        <p:txBody>
          <a:bodyPr wrap="square" lIns="0" tIns="0" rIns="0" bIns="0" rtlCol="0" anchor="t">
            <a:spAutoFit/>
          </a:bodyPr>
          <a:lstStyle/>
          <a:p>
            <a:pPr>
              <a:lnSpc>
                <a:spcPts val="9600"/>
              </a:lnSpc>
            </a:pPr>
            <a:r>
              <a:rPr lang="zh-TW" altLang="en-US" sz="7200" b="1" dirty="0">
                <a:latin typeface="Kollektif Bold"/>
              </a:rPr>
              <a:t>繁星推薦分發錄取</a:t>
            </a:r>
            <a:r>
              <a:rPr lang="en-US" altLang="zh-TW" sz="7200" b="1" dirty="0">
                <a:latin typeface="Kollektif Bold"/>
              </a:rPr>
              <a:t>(</a:t>
            </a:r>
            <a:r>
              <a:rPr lang="zh-TW" altLang="en-US" sz="7200" b="1" dirty="0">
                <a:latin typeface="Kollektif Bold"/>
              </a:rPr>
              <a:t>通過篩選</a:t>
            </a:r>
            <a:r>
              <a:rPr lang="en-US" altLang="zh-TW" sz="7200" b="1" dirty="0">
                <a:latin typeface="Kollektif Bold"/>
              </a:rPr>
              <a:t>)</a:t>
            </a:r>
            <a:r>
              <a:rPr lang="zh-TW" altLang="en-US" sz="7200" b="1" dirty="0">
                <a:latin typeface="Kollektif Bold"/>
              </a:rPr>
              <a:t>注意事項</a:t>
            </a:r>
          </a:p>
        </p:txBody>
      </p:sp>
      <p:sp>
        <p:nvSpPr>
          <p:cNvPr id="10" name="橢圓 9"/>
          <p:cNvSpPr/>
          <p:nvPr/>
        </p:nvSpPr>
        <p:spPr>
          <a:xfrm>
            <a:off x="304800" y="1562100"/>
            <a:ext cx="2286000" cy="2286000"/>
          </a:xfrm>
          <a:prstGeom prst="ellipse">
            <a:avLst/>
          </a:prstGeom>
          <a:solidFill>
            <a:srgbClr val="BDE3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500" dirty="0" smtClean="0">
                <a:solidFill>
                  <a:schemeClr val="tx1"/>
                </a:solidFill>
              </a:rPr>
              <a:t>1</a:t>
            </a:r>
            <a:endParaRPr lang="zh-TW" altLang="en-US" sz="11500" dirty="0">
              <a:solidFill>
                <a:schemeClr val="tx1"/>
              </a:solidFill>
            </a:endParaRPr>
          </a:p>
        </p:txBody>
      </p:sp>
      <p:sp>
        <p:nvSpPr>
          <p:cNvPr id="15" name="橢圓 14"/>
          <p:cNvSpPr/>
          <p:nvPr/>
        </p:nvSpPr>
        <p:spPr>
          <a:xfrm>
            <a:off x="274320" y="4483100"/>
            <a:ext cx="2286000" cy="2286000"/>
          </a:xfrm>
          <a:prstGeom prst="ellipse">
            <a:avLst/>
          </a:prstGeom>
          <a:solidFill>
            <a:srgbClr val="C1F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500" dirty="0">
                <a:solidFill>
                  <a:schemeClr val="tx1"/>
                </a:solidFill>
              </a:rPr>
              <a:t>2</a:t>
            </a:r>
            <a:endParaRPr lang="zh-TW" altLang="en-US" sz="11500" dirty="0">
              <a:solidFill>
                <a:schemeClr val="tx1"/>
              </a:solidFill>
            </a:endParaRPr>
          </a:p>
        </p:txBody>
      </p:sp>
      <p:sp>
        <p:nvSpPr>
          <p:cNvPr id="16" name="橢圓 15"/>
          <p:cNvSpPr/>
          <p:nvPr/>
        </p:nvSpPr>
        <p:spPr>
          <a:xfrm>
            <a:off x="304800" y="7386288"/>
            <a:ext cx="2286000" cy="2286000"/>
          </a:xfrm>
          <a:prstGeom prst="ellipse">
            <a:avLst/>
          </a:prstGeom>
          <a:solidFill>
            <a:srgbClr val="FCE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500" dirty="0" smtClean="0">
                <a:solidFill>
                  <a:schemeClr val="tx1"/>
                </a:solidFill>
              </a:rPr>
              <a:t>3</a:t>
            </a:r>
            <a:endParaRPr lang="zh-TW" altLang="en-US" sz="11500" dirty="0">
              <a:solidFill>
                <a:schemeClr val="tx1"/>
              </a:solidFill>
            </a:endParaRPr>
          </a:p>
        </p:txBody>
      </p:sp>
    </p:spTree>
    <p:extLst>
      <p:ext uri="{BB962C8B-B14F-4D97-AF65-F5344CB8AC3E}">
        <p14:creationId xmlns:p14="http://schemas.microsoft.com/office/powerpoint/2010/main" val="2180294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8" name="TextBox 26"/>
          <p:cNvSpPr txBox="1"/>
          <p:nvPr/>
        </p:nvSpPr>
        <p:spPr>
          <a:xfrm>
            <a:off x="1478700" y="2561847"/>
            <a:ext cx="3733800" cy="741229"/>
          </a:xfrm>
          <a:prstGeom prst="rect">
            <a:avLst/>
          </a:prstGeom>
        </p:spPr>
        <p:txBody>
          <a:bodyPr wrap="square" lIns="0" tIns="0" rIns="0" bIns="0" rtlCol="0" anchor="t">
            <a:spAutoFit/>
          </a:bodyPr>
          <a:lstStyle/>
          <a:p>
            <a:pPr>
              <a:lnSpc>
                <a:spcPts val="5544"/>
              </a:lnSpc>
            </a:pPr>
            <a:r>
              <a:rPr lang="zh-TW" altLang="en-US" sz="7200" b="1" dirty="0" smtClean="0">
                <a:solidFill>
                  <a:srgbClr val="7C3B06"/>
                </a:solidFill>
                <a:latin typeface="Kollektif Bold"/>
              </a:rPr>
              <a:t>申請入學</a:t>
            </a:r>
            <a:endParaRPr lang="en-US" sz="4400" b="1" dirty="0">
              <a:solidFill>
                <a:srgbClr val="7C3B06"/>
              </a:solidFill>
              <a:latin typeface="Kollektif Bold"/>
            </a:endParaRPr>
          </a:p>
        </p:txBody>
      </p:sp>
      <p:sp>
        <p:nvSpPr>
          <p:cNvPr id="29" name="Freeform 28"/>
          <p:cNvSpPr/>
          <p:nvPr/>
        </p:nvSpPr>
        <p:spPr>
          <a:xfrm>
            <a:off x="371205" y="3619500"/>
            <a:ext cx="6105795" cy="6400800"/>
          </a:xfrm>
          <a:custGeom>
            <a:avLst/>
            <a:gdLst/>
            <a:ahLst/>
            <a:cxnLst/>
            <a:rect l="l" t="t" r="r" b="b"/>
            <a:pathLst>
              <a:path w="6046286" h="1027869">
                <a:moveTo>
                  <a:pt x="0" y="0"/>
                </a:moveTo>
                <a:lnTo>
                  <a:pt x="6046286" y="0"/>
                </a:lnTo>
                <a:lnTo>
                  <a:pt x="6046286" y="1027869"/>
                </a:lnTo>
                <a:lnTo>
                  <a:pt x="0" y="1027869"/>
                </a:lnTo>
                <a:lnTo>
                  <a:pt x="0" y="0"/>
                </a:lnTo>
                <a:close/>
              </a:path>
            </a:pathLst>
          </a:custGeom>
          <a:blipFill>
            <a:blip r:embed="rId12">
              <a:duotone>
                <a:prstClr val="black"/>
                <a:schemeClr val="accent2">
                  <a:tint val="45000"/>
                  <a:satMod val="400000"/>
                </a:schemeClr>
              </a:duotone>
              <a:extLst>
                <a:ext uri="{96DAC541-7B7A-43D3-8B79-37D633B846F1}">
                  <asvg:svgBlip xmlns="" xmlns:asvg="http://schemas.microsoft.com/office/drawing/2016/SVG/main" r:embed="rId5"/>
                </a:ext>
              </a:extLst>
            </a:blip>
            <a:stretch>
              <a:fillRect/>
            </a:stretch>
          </a:blipFill>
        </p:spPr>
      </p:sp>
      <p:sp>
        <p:nvSpPr>
          <p:cNvPr id="30" name="TextBox 31"/>
          <p:cNvSpPr txBox="1"/>
          <p:nvPr/>
        </p:nvSpPr>
        <p:spPr>
          <a:xfrm>
            <a:off x="1198852" y="4381500"/>
            <a:ext cx="4450500" cy="4431983"/>
          </a:xfrm>
          <a:prstGeom prst="rect">
            <a:avLst/>
          </a:prstGeom>
        </p:spPr>
        <p:txBody>
          <a:bodyPr wrap="square" lIns="0" tIns="0" rIns="0" bIns="0" rtlCol="0" anchor="t">
            <a:spAutoFit/>
          </a:bodyPr>
          <a:lstStyle/>
          <a:p>
            <a:pPr algn="just"/>
            <a:r>
              <a:rPr lang="zh-TW" altLang="en-US" sz="4800" b="1" dirty="0">
                <a:solidFill>
                  <a:srgbClr val="FFFFFF"/>
                </a:solidFill>
                <a:latin typeface="Kollektif Bold"/>
              </a:rPr>
              <a:t>強調適才適所，拔尖扶弱，參採學習歷程、多元表現或透過校系自辦甄試項目進行選才</a:t>
            </a:r>
            <a:r>
              <a:rPr lang="zh-TW" altLang="en-US" sz="4800" b="1" dirty="0" smtClean="0">
                <a:solidFill>
                  <a:srgbClr val="FFFFFF"/>
                </a:solidFill>
                <a:latin typeface="Kollektif Bold"/>
              </a:rPr>
              <a:t>。</a:t>
            </a:r>
            <a:endParaRPr lang="zh-TW" altLang="en-US" sz="4800" b="1" dirty="0">
              <a:solidFill>
                <a:srgbClr val="FFFFFF"/>
              </a:solidFill>
              <a:latin typeface="Kollektif Bold"/>
            </a:endParaRPr>
          </a:p>
        </p:txBody>
      </p:sp>
      <p:sp>
        <p:nvSpPr>
          <p:cNvPr id="31" name="TextBox 3"/>
          <p:cNvSpPr txBox="1"/>
          <p:nvPr/>
        </p:nvSpPr>
        <p:spPr>
          <a:xfrm>
            <a:off x="5330082" y="266700"/>
            <a:ext cx="7470709"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各招生管道介紹</a:t>
            </a:r>
            <a:endParaRPr lang="zh-TW" altLang="en-US" sz="7200" b="1" dirty="0">
              <a:latin typeface="Kollektif Bold"/>
            </a:endParaRPr>
          </a:p>
        </p:txBody>
      </p:sp>
      <p:cxnSp>
        <p:nvCxnSpPr>
          <p:cNvPr id="32" name="直線接點 31"/>
          <p:cNvCxnSpPr/>
          <p:nvPr/>
        </p:nvCxnSpPr>
        <p:spPr>
          <a:xfrm flipV="1">
            <a:off x="609600" y="3382949"/>
            <a:ext cx="5472000" cy="0"/>
          </a:xfrm>
          <a:prstGeom prst="line">
            <a:avLst/>
          </a:prstGeom>
          <a:ln w="1270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DBA768E2-29DD-AA4F-9821-705E6C7B7C1F}"/>
              </a:ext>
            </a:extLst>
          </p:cNvPr>
          <p:cNvSpPr txBox="1"/>
          <p:nvPr/>
        </p:nvSpPr>
        <p:spPr>
          <a:xfrm>
            <a:off x="6909248" y="2561847"/>
            <a:ext cx="11378752" cy="7478970"/>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defRPr/>
            </a:pPr>
            <a:r>
              <a:rPr lang="zh-TW" altLang="en-US" sz="4800" b="1" kern="0" dirty="0" smtClean="0">
                <a:solidFill>
                  <a:srgbClr val="FF0000"/>
                </a:solidFill>
                <a:latin typeface="Microsoft JhengHei" panose="020B0604030504040204" pitchFamily="34" charset="-120"/>
                <a:ea typeface="Microsoft JhengHei" panose="020B0604030504040204" pitchFamily="34" charset="-120"/>
              </a:rPr>
              <a:t>☆</a:t>
            </a:r>
            <a:r>
              <a:rPr lang="zh-CN" altLang="en-US" sz="4800" b="1" kern="0" dirty="0" smtClean="0">
                <a:solidFill>
                  <a:srgbClr val="FF0000"/>
                </a:solidFill>
                <a:latin typeface="Microsoft JhengHei" panose="020B0604030504040204" pitchFamily="34" charset="-120"/>
                <a:ea typeface="Microsoft JhengHei" panose="020B0604030504040204" pitchFamily="34" charset="-120"/>
              </a:rPr>
              <a:t>甄選</a:t>
            </a:r>
            <a:r>
              <a:rPr lang="zh-CN" altLang="en-US" sz="4800" b="1" kern="0" dirty="0">
                <a:solidFill>
                  <a:srgbClr val="FF0000"/>
                </a:solidFill>
                <a:latin typeface="Microsoft JhengHei" panose="020B0604030504040204" pitchFamily="34" charset="-120"/>
                <a:ea typeface="Microsoft JhengHei" panose="020B0604030504040204" pitchFamily="34" charset="-120"/>
              </a:rPr>
              <a:t>依據：</a:t>
            </a:r>
            <a:endParaRPr lang="en-US" altLang="zh-CN" sz="4800" b="1" kern="0" dirty="0">
              <a:solidFill>
                <a:srgbClr val="FF0000"/>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1</a:t>
            </a:r>
            <a:r>
              <a:rPr lang="en-US" altLang="zh-CN"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學科能力測驗成績Ｘ。（</a:t>
            </a:r>
            <a:r>
              <a:rPr lang="en-US" altLang="zh-TW"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X</a:t>
            </a:r>
            <a:r>
              <a:rPr lang="zh-TW"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不能大於</a:t>
            </a:r>
            <a:r>
              <a:rPr lang="en-US" altLang="zh-TW"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4</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2</a:t>
            </a:r>
            <a:r>
              <a:rPr lang="en-US" altLang="zh-CN"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zh-TW"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綜合學習表現Ｐ（又分</a:t>
            </a:r>
            <a:r>
              <a:rPr lang="en-US" altLang="zh-TW"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P1</a:t>
            </a:r>
            <a:r>
              <a:rPr lang="zh-TW"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en-US" altLang="zh-TW"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P2</a:t>
            </a:r>
            <a:r>
              <a:rPr lang="zh-TW"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a:t>
            </a: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 </a:t>
            </a:r>
            <a:r>
              <a:rPr lang="en-US" altLang="zh-CN"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   </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P1</a:t>
            </a:r>
            <a:r>
              <a:rPr lang="zh-TW"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：學生學習</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歷程</a:t>
            </a:r>
            <a:endPar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 </a:t>
            </a:r>
            <a:r>
              <a:rPr lang="en-US" altLang="zh-CN"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   P2</a:t>
            </a:r>
            <a:r>
              <a:rPr lang="zh-TW"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：校系自辦甄試項目</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endParaRPr lang="en-US" altLang="zh-CN" sz="4800" b="1" kern="0" dirty="0" smtClean="0">
              <a:solidFill>
                <a:srgbClr val="FF0000"/>
              </a:solidFill>
              <a:latin typeface="Microsoft JhengHei" panose="020B0604030504040204" pitchFamily="34" charset="-120"/>
              <a:ea typeface="Microsoft JhengHei" panose="020B0604030504040204" pitchFamily="34" charset="-120"/>
            </a:endParaRPr>
          </a:p>
          <a:p>
            <a:pPr>
              <a:defRPr/>
            </a:pPr>
            <a:r>
              <a:rPr lang="zh-TW" altLang="en-US" sz="4800" b="1" kern="0" dirty="0" smtClean="0">
                <a:solidFill>
                  <a:srgbClr val="FF0000"/>
                </a:solidFill>
                <a:latin typeface="Microsoft JhengHei" panose="020B0604030504040204" pitchFamily="34" charset="-120"/>
                <a:ea typeface="Microsoft JhengHei" panose="020B0604030504040204" pitchFamily="34" charset="-120"/>
              </a:rPr>
              <a:t>★</a:t>
            </a:r>
            <a:r>
              <a:rPr lang="zh-CN" altLang="en-US" sz="4800" b="1" kern="0" dirty="0" smtClean="0">
                <a:solidFill>
                  <a:srgbClr val="FF0000"/>
                </a:solidFill>
                <a:latin typeface="Microsoft JhengHei" panose="020B0604030504040204" pitchFamily="34" charset="-120"/>
                <a:ea typeface="Microsoft JhengHei" panose="020B0604030504040204" pitchFamily="34" charset="-120"/>
              </a:rPr>
              <a:t>考試</a:t>
            </a:r>
            <a:r>
              <a:rPr lang="zh-CN" altLang="en-US" sz="4800" b="1" kern="0" dirty="0">
                <a:solidFill>
                  <a:srgbClr val="FF0000"/>
                </a:solidFill>
                <a:latin typeface="Microsoft JhengHei" panose="020B0604030504040204" pitchFamily="34" charset="-120"/>
                <a:ea typeface="Microsoft JhengHei" panose="020B0604030504040204" pitchFamily="34" charset="-120"/>
              </a:rPr>
              <a:t>需求：</a:t>
            </a:r>
            <a:endParaRPr lang="en-US" altLang="zh-CN" sz="4800" b="1" kern="0" dirty="0">
              <a:solidFill>
                <a:srgbClr val="FF0000"/>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1.</a:t>
            </a:r>
            <a:r>
              <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學科能力</a:t>
            </a: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測驗</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2.</a:t>
            </a:r>
            <a:r>
              <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術科考試（</a:t>
            </a: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部分</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校系採計</a:t>
            </a: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r>
              <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3.</a:t>
            </a:r>
            <a:r>
              <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高中英文聽力測驗（</a:t>
            </a: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部分</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校系檢定</a:t>
            </a: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34670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11"/>
                </a:ext>
              </a:extLst>
            </a:blip>
            <a:stretch>
              <a:fillRect/>
            </a:stretch>
          </a:blipFill>
        </p:spPr>
      </p:sp>
      <p:pic>
        <p:nvPicPr>
          <p:cNvPr id="2" name="圖片 1"/>
          <p:cNvPicPr>
            <a:picLocks noChangeAspect="1"/>
          </p:cNvPicPr>
          <p:nvPr/>
        </p:nvPicPr>
        <p:blipFill>
          <a:blip r:embed="rId12"/>
          <a:stretch>
            <a:fillRect/>
          </a:stretch>
        </p:blipFill>
        <p:spPr>
          <a:xfrm>
            <a:off x="228600" y="266700"/>
            <a:ext cx="17878960" cy="9601200"/>
          </a:xfrm>
          <a:prstGeom prst="rect">
            <a:avLst/>
          </a:prstGeom>
        </p:spPr>
      </p:pic>
    </p:spTree>
    <p:extLst>
      <p:ext uri="{BB962C8B-B14F-4D97-AF65-F5344CB8AC3E}">
        <p14:creationId xmlns:p14="http://schemas.microsoft.com/office/powerpoint/2010/main" val="263145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11"/>
                </a:ext>
              </a:extLst>
            </a:blip>
            <a:stretch>
              <a:fillRect/>
            </a:stretch>
          </a:blipFill>
        </p:spPr>
      </p:sp>
      <p:pic>
        <p:nvPicPr>
          <p:cNvPr id="4" name="圖片 3"/>
          <p:cNvPicPr>
            <a:picLocks noChangeAspect="1"/>
          </p:cNvPicPr>
          <p:nvPr/>
        </p:nvPicPr>
        <p:blipFill>
          <a:blip r:embed="rId12"/>
          <a:stretch>
            <a:fillRect/>
          </a:stretch>
        </p:blipFill>
        <p:spPr>
          <a:xfrm>
            <a:off x="304799" y="265335"/>
            <a:ext cx="17754601" cy="9754965"/>
          </a:xfrm>
          <a:prstGeom prst="rect">
            <a:avLst/>
          </a:prstGeom>
        </p:spPr>
      </p:pic>
      <p:pic>
        <p:nvPicPr>
          <p:cNvPr id="5" name="圖片 4"/>
          <p:cNvPicPr>
            <a:picLocks noChangeAspect="1"/>
          </p:cNvPicPr>
          <p:nvPr/>
        </p:nvPicPr>
        <p:blipFill>
          <a:blip r:embed="rId13"/>
          <a:stretch>
            <a:fillRect/>
          </a:stretch>
        </p:blipFill>
        <p:spPr>
          <a:xfrm>
            <a:off x="17449800" y="9532620"/>
            <a:ext cx="304800" cy="475548"/>
          </a:xfrm>
          <a:prstGeom prst="rect">
            <a:avLst/>
          </a:prstGeom>
        </p:spPr>
      </p:pic>
    </p:spTree>
    <p:extLst>
      <p:ext uri="{BB962C8B-B14F-4D97-AF65-F5344CB8AC3E}">
        <p14:creationId xmlns:p14="http://schemas.microsoft.com/office/powerpoint/2010/main" val="171188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11"/>
                </a:ext>
              </a:extLst>
            </a:blip>
            <a:stretch>
              <a:fillRect/>
            </a:stretch>
          </a:blipFill>
        </p:spPr>
      </p:sp>
      <p:pic>
        <p:nvPicPr>
          <p:cNvPr id="2" name="圖片 1"/>
          <p:cNvPicPr>
            <a:picLocks noChangeAspect="1"/>
          </p:cNvPicPr>
          <p:nvPr/>
        </p:nvPicPr>
        <p:blipFill rotWithShape="1">
          <a:blip r:embed="rId12"/>
          <a:srcRect l="17084" t="9259" r="17083" b="31481"/>
          <a:stretch/>
        </p:blipFill>
        <p:spPr>
          <a:xfrm>
            <a:off x="0" y="1028700"/>
            <a:ext cx="18209895" cy="9220200"/>
          </a:xfrm>
          <a:prstGeom prst="rect">
            <a:avLst/>
          </a:prstGeom>
        </p:spPr>
      </p:pic>
      <p:pic>
        <p:nvPicPr>
          <p:cNvPr id="3" name="圖片 2"/>
          <p:cNvPicPr>
            <a:picLocks noChangeAspect="1"/>
          </p:cNvPicPr>
          <p:nvPr/>
        </p:nvPicPr>
        <p:blipFill>
          <a:blip r:embed="rId13"/>
          <a:stretch>
            <a:fillRect/>
          </a:stretch>
        </p:blipFill>
        <p:spPr>
          <a:xfrm>
            <a:off x="106680" y="68580"/>
            <a:ext cx="10067616" cy="990600"/>
          </a:xfrm>
          <a:prstGeom prst="rect">
            <a:avLst/>
          </a:prstGeom>
        </p:spPr>
      </p:pic>
      <p:sp>
        <p:nvSpPr>
          <p:cNvPr id="10" name="矩形 9">
            <a:extLst>
              <a:ext uri="{FF2B5EF4-FFF2-40B4-BE49-F238E27FC236}">
                <a16:creationId xmlns:a16="http://schemas.microsoft.com/office/drawing/2014/main" id="{D8226F8D-C843-A145-BDBD-775E6B22EA1A}"/>
              </a:ext>
            </a:extLst>
          </p:cNvPr>
          <p:cNvSpPr/>
          <p:nvPr/>
        </p:nvSpPr>
        <p:spPr>
          <a:xfrm>
            <a:off x="6019800" y="1059180"/>
            <a:ext cx="7010400" cy="3703319"/>
          </a:xfrm>
          <a:prstGeom prst="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kumimoji="0" lang="zh-TW" altLang="en-US" sz="1800">
              <a:solidFill>
                <a:prstClr val="white"/>
              </a:solidFill>
            </a:endParaRPr>
          </a:p>
        </p:txBody>
      </p:sp>
      <p:pic>
        <p:nvPicPr>
          <p:cNvPr id="11" name="圖片 10"/>
          <p:cNvPicPr>
            <a:picLocks noChangeAspect="1"/>
          </p:cNvPicPr>
          <p:nvPr/>
        </p:nvPicPr>
        <p:blipFill>
          <a:blip r:embed="rId14"/>
          <a:stretch>
            <a:fillRect/>
          </a:stretch>
        </p:blipFill>
        <p:spPr>
          <a:xfrm>
            <a:off x="42904" y="3239266"/>
            <a:ext cx="7553809" cy="7055354"/>
          </a:xfrm>
          <a:prstGeom prst="rect">
            <a:avLst/>
          </a:prstGeom>
        </p:spPr>
      </p:pic>
      <p:sp>
        <p:nvSpPr>
          <p:cNvPr id="4" name="文字方塊 3"/>
          <p:cNvSpPr txBox="1"/>
          <p:nvPr/>
        </p:nvSpPr>
        <p:spPr>
          <a:xfrm>
            <a:off x="9982200" y="5722619"/>
            <a:ext cx="7451000" cy="2062103"/>
          </a:xfrm>
          <a:prstGeom prst="rect">
            <a:avLst/>
          </a:prstGeom>
          <a:solidFill>
            <a:srgbClr val="FFFF00"/>
          </a:solidFill>
        </p:spPr>
        <p:txBody>
          <a:bodyPr wrap="square" rtlCol="0">
            <a:spAutoFit/>
          </a:bodyPr>
          <a:lstStyle/>
          <a:p>
            <a:r>
              <a:rPr lang="en-US" altLang="zh-TW" sz="3200" dirty="0" smtClean="0">
                <a:latin typeface="+mn-ea"/>
              </a:rPr>
              <a:t>111</a:t>
            </a:r>
            <a:r>
              <a:rPr lang="zh-TW" altLang="en-US" sz="3200" dirty="0" smtClean="0">
                <a:latin typeface="+mn-ea"/>
              </a:rPr>
              <a:t>學年度起，</a:t>
            </a:r>
            <a:endParaRPr lang="zh-TW" altLang="en-US" sz="3200" dirty="0">
              <a:latin typeface="+mn-ea"/>
            </a:endParaRPr>
          </a:p>
          <a:p>
            <a:r>
              <a:rPr lang="zh-TW" altLang="en-US" sz="3200" dirty="0">
                <a:latin typeface="+mn-ea"/>
              </a:rPr>
              <a:t> </a:t>
            </a:r>
            <a:r>
              <a:rPr lang="zh-TW" altLang="en-US" sz="3200" dirty="0" smtClean="0">
                <a:latin typeface="+mn-ea"/>
              </a:rPr>
              <a:t>■第二</a:t>
            </a:r>
            <a:r>
              <a:rPr lang="zh-TW" altLang="en-US" sz="3200" dirty="0">
                <a:latin typeface="+mn-ea"/>
              </a:rPr>
              <a:t>階段甄選總</a:t>
            </a:r>
            <a:r>
              <a:rPr lang="zh-TW" altLang="en-US" sz="3200" dirty="0" smtClean="0">
                <a:latin typeface="+mn-ea"/>
              </a:rPr>
              <a:t>成績 </a:t>
            </a:r>
            <a:r>
              <a:rPr lang="zh-TW" altLang="en-US" sz="3200" dirty="0">
                <a:latin typeface="+mn-ea"/>
              </a:rPr>
              <a:t>，綜合學習表現（</a:t>
            </a:r>
            <a:r>
              <a:rPr lang="en-US" altLang="zh-TW" sz="3200" dirty="0">
                <a:latin typeface="+mn-ea"/>
              </a:rPr>
              <a:t>P</a:t>
            </a:r>
            <a:r>
              <a:rPr lang="zh-TW" altLang="en-US" sz="3200" dirty="0">
                <a:latin typeface="+mn-ea"/>
              </a:rPr>
              <a:t>）至少須佔</a:t>
            </a:r>
            <a:r>
              <a:rPr lang="en-US" altLang="zh-TW" sz="3200" dirty="0">
                <a:latin typeface="+mn-ea"/>
              </a:rPr>
              <a:t>50</a:t>
            </a:r>
            <a:r>
              <a:rPr lang="en-US" altLang="zh-TW" sz="3200" dirty="0" smtClean="0">
                <a:latin typeface="+mn-ea"/>
              </a:rPr>
              <a:t>%</a:t>
            </a:r>
            <a:r>
              <a:rPr lang="zh-TW" altLang="en-US" sz="3200" dirty="0" smtClean="0">
                <a:latin typeface="+mn-ea"/>
              </a:rPr>
              <a:t>（</a:t>
            </a:r>
            <a:r>
              <a:rPr lang="zh-TW" altLang="en-US" sz="3200" dirty="0">
                <a:latin typeface="+mn-ea"/>
              </a:rPr>
              <a:t>即</a:t>
            </a:r>
            <a:r>
              <a:rPr lang="en-US" altLang="zh-TW" sz="3200" dirty="0">
                <a:latin typeface="+mn-ea"/>
              </a:rPr>
              <a:t>P≧50%</a:t>
            </a:r>
            <a:r>
              <a:rPr lang="zh-TW" altLang="en-US" sz="3200" dirty="0" smtClean="0">
                <a:latin typeface="+mn-ea"/>
              </a:rPr>
              <a:t>）。</a:t>
            </a:r>
            <a:endParaRPr lang="zh-TW" altLang="en-US" sz="3200" dirty="0">
              <a:latin typeface="+mn-ea"/>
            </a:endParaRPr>
          </a:p>
          <a:p>
            <a:r>
              <a:rPr lang="zh-TW" altLang="en-US" sz="3200" dirty="0">
                <a:latin typeface="+mn-ea"/>
              </a:rPr>
              <a:t> ■</a:t>
            </a:r>
            <a:r>
              <a:rPr lang="zh-TW" altLang="en-US" sz="3200" dirty="0" smtClean="0">
                <a:latin typeface="+mn-ea"/>
              </a:rPr>
              <a:t>一般</a:t>
            </a:r>
            <a:r>
              <a:rPr lang="zh-TW" altLang="en-US" sz="3200" dirty="0">
                <a:latin typeface="+mn-ea"/>
              </a:rPr>
              <a:t>校系：</a:t>
            </a:r>
            <a:r>
              <a:rPr lang="en-US" altLang="zh-TW" sz="3200" dirty="0">
                <a:latin typeface="+mn-ea"/>
              </a:rPr>
              <a:t>P1≧P2</a:t>
            </a:r>
            <a:r>
              <a:rPr lang="zh-TW" altLang="en-US" sz="3200" dirty="0">
                <a:latin typeface="+mn-ea"/>
              </a:rPr>
              <a:t>或</a:t>
            </a:r>
            <a:r>
              <a:rPr lang="en-US" altLang="zh-TW" sz="3200" dirty="0">
                <a:latin typeface="+mn-ea"/>
              </a:rPr>
              <a:t>P2-P1≦10</a:t>
            </a:r>
            <a:r>
              <a:rPr lang="en-US" altLang="zh-TW" sz="3200" dirty="0" smtClean="0">
                <a:latin typeface="+mn-ea"/>
              </a:rPr>
              <a:t>%</a:t>
            </a:r>
            <a:r>
              <a:rPr lang="zh-TW" altLang="en-US" sz="3200" dirty="0" smtClean="0">
                <a:latin typeface="+mn-ea"/>
              </a:rPr>
              <a:t>。</a:t>
            </a:r>
            <a:endParaRPr lang="zh-TW" altLang="en-US" sz="3200" dirty="0">
              <a:latin typeface="+mn-ea"/>
            </a:endParaRPr>
          </a:p>
        </p:txBody>
      </p:sp>
      <p:sp>
        <p:nvSpPr>
          <p:cNvPr id="12" name="文字方塊 11">
            <a:extLst>
              <a:ext uri="{FF2B5EF4-FFF2-40B4-BE49-F238E27FC236}">
                <a16:creationId xmlns:a16="http://schemas.microsoft.com/office/drawing/2014/main" id="{89E92B1E-9266-AC42-A524-052FCBB789AB}"/>
              </a:ext>
            </a:extLst>
          </p:cNvPr>
          <p:cNvSpPr txBox="1"/>
          <p:nvPr/>
        </p:nvSpPr>
        <p:spPr>
          <a:xfrm>
            <a:off x="12879705" y="38100"/>
            <a:ext cx="5332095" cy="1015663"/>
          </a:xfrm>
          <a:prstGeom prst="rect">
            <a:avLst/>
          </a:prstGeom>
          <a:noFill/>
        </p:spPr>
        <p:txBody>
          <a:bodyPr wrap="square" rtlCol="0">
            <a:spAutoFit/>
          </a:bodyPr>
          <a:lstStyle/>
          <a:p>
            <a:r>
              <a:rPr lang="zh-TW" altLang="en-US" sz="3600" b="1" u="sng" dirty="0">
                <a:solidFill>
                  <a:srgbClr val="0000FF"/>
                </a:solidFill>
                <a:latin typeface="+mn-ea"/>
              </a:rPr>
              <a:t>以</a:t>
            </a:r>
            <a:r>
              <a:rPr lang="en-US" altLang="zh-TW" sz="3600" b="1" u="sng" dirty="0" smtClean="0">
                <a:solidFill>
                  <a:srgbClr val="0000FF"/>
                </a:solidFill>
                <a:latin typeface="+mn-ea"/>
              </a:rPr>
              <a:t>112</a:t>
            </a:r>
            <a:r>
              <a:rPr lang="zh-TW" altLang="en-US" sz="3600" b="1" u="sng" dirty="0" smtClean="0">
                <a:solidFill>
                  <a:srgbClr val="0000FF"/>
                </a:solidFill>
                <a:latin typeface="+mn-ea"/>
              </a:rPr>
              <a:t>學年度</a:t>
            </a:r>
            <a:r>
              <a:rPr kumimoji="0" lang="zh-TW" altLang="en-US" sz="3600" b="1" u="sng" dirty="0" smtClean="0">
                <a:solidFill>
                  <a:srgbClr val="0000FF"/>
                </a:solidFill>
                <a:latin typeface="+mn-ea"/>
              </a:rPr>
              <a:t>校</a:t>
            </a:r>
            <a:r>
              <a:rPr kumimoji="0" lang="zh-TW" altLang="en-US" sz="3600" b="1" u="sng" dirty="0">
                <a:solidFill>
                  <a:srgbClr val="0000FF"/>
                </a:solidFill>
                <a:latin typeface="+mn-ea"/>
              </a:rPr>
              <a:t>系為</a:t>
            </a:r>
            <a:r>
              <a:rPr kumimoji="0" lang="zh-TW" altLang="en-US" sz="3600" b="1" u="sng" dirty="0" smtClean="0">
                <a:solidFill>
                  <a:srgbClr val="0000FF"/>
                </a:solidFill>
                <a:latin typeface="+mn-ea"/>
              </a:rPr>
              <a:t>例</a:t>
            </a:r>
            <a:endParaRPr kumimoji="0" lang="en-US" altLang="zh-TW" sz="3600" b="1" u="sng" dirty="0">
              <a:solidFill>
                <a:srgbClr val="0000FF"/>
              </a:solidFill>
              <a:latin typeface="+mn-ea"/>
            </a:endParaRPr>
          </a:p>
          <a:p>
            <a:r>
              <a:rPr lang="en-US" altLang="zh-TW" sz="2400" b="1" dirty="0" smtClean="0">
                <a:latin typeface="+mn-ea"/>
              </a:rPr>
              <a:t>112.11.03 </a:t>
            </a:r>
            <a:r>
              <a:rPr lang="zh-TW" altLang="en-US" sz="2400" b="1" dirty="0" smtClean="0">
                <a:latin typeface="+mn-ea"/>
              </a:rPr>
              <a:t>網路公告</a:t>
            </a:r>
            <a:r>
              <a:rPr lang="en-US" altLang="zh-TW" sz="2400" b="1" dirty="0" smtClean="0">
                <a:latin typeface="+mn-ea"/>
              </a:rPr>
              <a:t>113</a:t>
            </a:r>
            <a:r>
              <a:rPr lang="zh-TW" altLang="en-US" sz="2400" b="1" dirty="0" smtClean="0">
                <a:latin typeface="+mn-ea"/>
              </a:rPr>
              <a:t>學年度招生簡章</a:t>
            </a:r>
            <a:endParaRPr kumimoji="0" lang="zh-TW" altLang="en-US" sz="2400" u="sng" dirty="0">
              <a:latin typeface="+mn-ea"/>
            </a:endParaRPr>
          </a:p>
        </p:txBody>
      </p:sp>
    </p:spTree>
    <p:extLst>
      <p:ext uri="{BB962C8B-B14F-4D97-AF65-F5344CB8AC3E}">
        <p14:creationId xmlns:p14="http://schemas.microsoft.com/office/powerpoint/2010/main" val="133804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55427" y="283991"/>
            <a:ext cx="8836773" cy="1231106"/>
          </a:xfrm>
          <a:prstGeom prst="rect">
            <a:avLst/>
          </a:prstGeom>
        </p:spPr>
        <p:txBody>
          <a:bodyPr wrap="square" lIns="0" tIns="0" rIns="0" bIns="0" rtlCol="0" anchor="t">
            <a:spAutoFit/>
          </a:bodyPr>
          <a:lstStyle/>
          <a:p>
            <a:pPr algn="ctr">
              <a:lnSpc>
                <a:spcPts val="9600"/>
              </a:lnSpc>
            </a:pPr>
            <a:r>
              <a:rPr lang="zh-TW" altLang="en-US" sz="9600" dirty="0" smtClean="0">
                <a:solidFill>
                  <a:srgbClr val="227C9D"/>
                </a:solidFill>
                <a:latin typeface="Kollektif Bold"/>
              </a:rPr>
              <a:t>認識主責單位</a:t>
            </a:r>
            <a:endParaRPr lang="en-US" sz="9600" dirty="0">
              <a:solidFill>
                <a:srgbClr val="227C9D"/>
              </a:solidFill>
              <a:latin typeface="Kollektif Bold"/>
            </a:endParaRPr>
          </a:p>
        </p:txBody>
      </p:sp>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20" name="群組 19"/>
          <p:cNvGrpSpPr/>
          <p:nvPr/>
        </p:nvGrpSpPr>
        <p:grpSpPr>
          <a:xfrm>
            <a:off x="1676400" y="1335521"/>
            <a:ext cx="14165580" cy="8722879"/>
            <a:chOff x="336440" y="-132338"/>
            <a:chExt cx="8643150" cy="4980316"/>
          </a:xfrm>
        </p:grpSpPr>
        <p:graphicFrame>
          <p:nvGraphicFramePr>
            <p:cNvPr id="7" name="資料庫圖表 6">
              <a:extLst>
                <a:ext uri="{FF2B5EF4-FFF2-40B4-BE49-F238E27FC236}">
                  <a16:creationId xmlns:a16="http://schemas.microsoft.com/office/drawing/2014/main" id="{0762ACA2-5F86-D049-9AF5-0858E29AE6AA}"/>
                </a:ext>
              </a:extLst>
            </p:cNvPr>
            <p:cNvGraphicFramePr/>
            <p:nvPr>
              <p:extLst>
                <p:ext uri="{D42A27DB-BD31-4B8C-83A1-F6EECF244321}">
                  <p14:modId xmlns:p14="http://schemas.microsoft.com/office/powerpoint/2010/main" val="2189322774"/>
                </p:ext>
              </p:extLst>
            </p:nvPr>
          </p:nvGraphicFramePr>
          <p:xfrm>
            <a:off x="1952625" y="1901578"/>
            <a:ext cx="4953000" cy="294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資料庫圖表 7">
              <a:extLst>
                <a:ext uri="{FF2B5EF4-FFF2-40B4-BE49-F238E27FC236}">
                  <a16:creationId xmlns:a16="http://schemas.microsoft.com/office/drawing/2014/main" id="{64BA0DC5-4EB9-2C47-8005-3D0D32770ADD}"/>
                </a:ext>
              </a:extLst>
            </p:cNvPr>
            <p:cNvGraphicFramePr/>
            <p:nvPr>
              <p:extLst>
                <p:ext uri="{D42A27DB-BD31-4B8C-83A1-F6EECF244321}">
                  <p14:modId xmlns:p14="http://schemas.microsoft.com/office/powerpoint/2010/main" val="753563313"/>
                </p:ext>
              </p:extLst>
            </p:nvPr>
          </p:nvGraphicFramePr>
          <p:xfrm>
            <a:off x="542960" y="779681"/>
            <a:ext cx="2433602" cy="14351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直線圖說文字 2 8">
              <a:extLst>
                <a:ext uri="{FF2B5EF4-FFF2-40B4-BE49-F238E27FC236}">
                  <a16:creationId xmlns:a16="http://schemas.microsoft.com/office/drawing/2014/main" id="{C7BA3AFA-C69D-8F4B-987F-44040C4C065A}"/>
                </a:ext>
              </a:extLst>
            </p:cNvPr>
            <p:cNvSpPr/>
            <p:nvPr/>
          </p:nvSpPr>
          <p:spPr>
            <a:xfrm flipH="1">
              <a:off x="1190625" y="3931645"/>
              <a:ext cx="762000" cy="649070"/>
            </a:xfrm>
            <a:prstGeom prst="borderCallout2">
              <a:avLst>
                <a:gd name="adj1" fmla="val 18750"/>
                <a:gd name="adj2" fmla="val -8333"/>
                <a:gd name="adj3" fmla="val 18750"/>
                <a:gd name="adj4" fmla="val -16667"/>
                <a:gd name="adj5" fmla="val 46391"/>
                <a:gd name="adj6" fmla="val -6004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TW" altLang="en-US" sz="2000" b="1" dirty="0"/>
                <a:t>考試分發</a:t>
              </a:r>
            </a:p>
          </p:txBody>
        </p:sp>
        <p:sp>
          <p:nvSpPr>
            <p:cNvPr id="10" name="直線圖說文字 2 9">
              <a:extLst>
                <a:ext uri="{FF2B5EF4-FFF2-40B4-BE49-F238E27FC236}">
                  <a16:creationId xmlns:a16="http://schemas.microsoft.com/office/drawing/2014/main" id="{29668A10-3C14-5C49-9913-7D2BBB341699}"/>
                </a:ext>
              </a:extLst>
            </p:cNvPr>
            <p:cNvSpPr/>
            <p:nvPr/>
          </p:nvSpPr>
          <p:spPr>
            <a:xfrm flipH="1">
              <a:off x="5616352" y="2956483"/>
              <a:ext cx="1295400" cy="649070"/>
            </a:xfrm>
            <a:prstGeom prst="borderCallout2">
              <a:avLst>
                <a:gd name="adj1" fmla="val 106799"/>
                <a:gd name="adj2" fmla="val -2536"/>
                <a:gd name="adj3" fmla="val 168433"/>
                <a:gd name="adj4" fmla="val 132"/>
                <a:gd name="adj5" fmla="val 209358"/>
                <a:gd name="adj6" fmla="val 296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TW" altLang="en-US" sz="2000" b="1" dirty="0"/>
                <a:t>大學繁星</a:t>
              </a:r>
              <a:endParaRPr kumimoji="1" lang="en-US" altLang="zh-TW" sz="2000" b="1" dirty="0"/>
            </a:p>
            <a:p>
              <a:pPr algn="ctr"/>
              <a:r>
                <a:rPr kumimoji="1" lang="zh-TW" altLang="en-US" sz="2000" b="1" dirty="0"/>
                <a:t>個人申請</a:t>
              </a:r>
            </a:p>
          </p:txBody>
        </p:sp>
        <p:sp>
          <p:nvSpPr>
            <p:cNvPr id="11" name="直線圖說文字 2 10">
              <a:extLst>
                <a:ext uri="{FF2B5EF4-FFF2-40B4-BE49-F238E27FC236}">
                  <a16:creationId xmlns:a16="http://schemas.microsoft.com/office/drawing/2014/main" id="{69BE643B-1D4D-6E4E-B685-A53B99D849D8}"/>
                </a:ext>
              </a:extLst>
            </p:cNvPr>
            <p:cNvSpPr/>
            <p:nvPr/>
          </p:nvSpPr>
          <p:spPr>
            <a:xfrm flipH="1">
              <a:off x="336440" y="2101475"/>
              <a:ext cx="1762124" cy="1004670"/>
            </a:xfrm>
            <a:prstGeom prst="borderCallout2">
              <a:avLst>
                <a:gd name="adj1" fmla="val 18750"/>
                <a:gd name="adj2" fmla="val -8333"/>
                <a:gd name="adj3" fmla="val 18750"/>
                <a:gd name="adj4" fmla="val -16667"/>
                <a:gd name="adj5" fmla="val -20032"/>
                <a:gd name="adj6" fmla="val -87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zh-TW" altLang="en-US" sz="2000" b="1" dirty="0"/>
                <a:t>英語聽力測驗</a:t>
              </a:r>
              <a:endParaRPr kumimoji="1" lang="en-US" altLang="zh-TW" sz="2000" b="1" dirty="0"/>
            </a:p>
            <a:p>
              <a:pPr algn="ctr"/>
              <a:r>
                <a:rPr kumimoji="1" lang="zh-TW" altLang="en-US" sz="2000" b="1" dirty="0"/>
                <a:t>學科能力測驗</a:t>
              </a:r>
              <a:endParaRPr kumimoji="1" lang="en-US" altLang="zh-TW" sz="2000" b="1" dirty="0"/>
            </a:p>
            <a:p>
              <a:pPr algn="ctr"/>
              <a:r>
                <a:rPr kumimoji="1" lang="zh-TW" altLang="en-US" sz="2000" b="1" dirty="0"/>
                <a:t>分科測驗</a:t>
              </a:r>
            </a:p>
          </p:txBody>
        </p:sp>
        <p:graphicFrame>
          <p:nvGraphicFramePr>
            <p:cNvPr id="12" name="資料庫圖表 11">
              <a:extLst>
                <a:ext uri="{FF2B5EF4-FFF2-40B4-BE49-F238E27FC236}">
                  <a16:creationId xmlns:a16="http://schemas.microsoft.com/office/drawing/2014/main" id="{1275430F-B9F9-3D4B-9B51-17E45150FDE9}"/>
                </a:ext>
              </a:extLst>
            </p:cNvPr>
            <p:cNvGraphicFramePr/>
            <p:nvPr>
              <p:extLst>
                <p:ext uri="{D42A27DB-BD31-4B8C-83A1-F6EECF244321}">
                  <p14:modId xmlns:p14="http://schemas.microsoft.com/office/powerpoint/2010/main" val="2349056826"/>
                </p:ext>
              </p:extLst>
            </p:nvPr>
          </p:nvGraphicFramePr>
          <p:xfrm>
            <a:off x="5526900" y="608915"/>
            <a:ext cx="2436000" cy="64633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3" name="直線圖說文字 2 12">
              <a:extLst>
                <a:ext uri="{FF2B5EF4-FFF2-40B4-BE49-F238E27FC236}">
                  <a16:creationId xmlns:a16="http://schemas.microsoft.com/office/drawing/2014/main" id="{0B458256-C721-F84C-811B-51E9D74545B5}"/>
                </a:ext>
              </a:extLst>
            </p:cNvPr>
            <p:cNvSpPr/>
            <p:nvPr/>
          </p:nvSpPr>
          <p:spPr>
            <a:xfrm>
              <a:off x="7848600" y="1255247"/>
              <a:ext cx="1102044" cy="379085"/>
            </a:xfrm>
            <a:prstGeom prst="borderCallout2">
              <a:avLst>
                <a:gd name="adj1" fmla="val 18750"/>
                <a:gd name="adj2" fmla="val -8333"/>
                <a:gd name="adj3" fmla="val 18750"/>
                <a:gd name="adj4" fmla="val -16667"/>
                <a:gd name="adj5" fmla="val -26826"/>
                <a:gd name="adj6" fmla="val -3693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zh-TW" altLang="en-US" b="1" dirty="0">
                  <a:latin typeface="微軟正黑體" panose="020B0604030504040204" pitchFamily="34" charset="-120"/>
                  <a:ea typeface="微軟正黑體" panose="020B0604030504040204" pitchFamily="34" charset="-120"/>
                </a:rPr>
                <a:t>特殊選才</a:t>
              </a:r>
            </a:p>
          </p:txBody>
        </p:sp>
        <p:graphicFrame>
          <p:nvGraphicFramePr>
            <p:cNvPr id="14" name="資料庫圖表 13">
              <a:extLst>
                <a:ext uri="{FF2B5EF4-FFF2-40B4-BE49-F238E27FC236}">
                  <a16:creationId xmlns:a16="http://schemas.microsoft.com/office/drawing/2014/main" id="{BA948D30-A43A-1F41-AA30-A41900F65251}"/>
                </a:ext>
              </a:extLst>
            </p:cNvPr>
            <p:cNvGraphicFramePr/>
            <p:nvPr>
              <p:extLst>
                <p:ext uri="{D42A27DB-BD31-4B8C-83A1-F6EECF244321}">
                  <p14:modId xmlns:p14="http://schemas.microsoft.com/office/powerpoint/2010/main" val="2573865215"/>
                </p:ext>
              </p:extLst>
            </p:nvPr>
          </p:nvGraphicFramePr>
          <p:xfrm>
            <a:off x="6922190" y="2010519"/>
            <a:ext cx="2057400" cy="112246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5" name="直線圖說文字 2 14">
              <a:extLst>
                <a:ext uri="{FF2B5EF4-FFF2-40B4-BE49-F238E27FC236}">
                  <a16:creationId xmlns:a16="http://schemas.microsoft.com/office/drawing/2014/main" id="{3F0A3857-76C3-5643-B88D-8350B774E10F}"/>
                </a:ext>
              </a:extLst>
            </p:cNvPr>
            <p:cNvSpPr/>
            <p:nvPr/>
          </p:nvSpPr>
          <p:spPr>
            <a:xfrm flipH="1">
              <a:off x="7467600" y="3329490"/>
              <a:ext cx="762000" cy="649070"/>
            </a:xfrm>
            <a:prstGeom prst="borderCallout2">
              <a:avLst>
                <a:gd name="adj1" fmla="val 18750"/>
                <a:gd name="adj2" fmla="val -8333"/>
                <a:gd name="adj3" fmla="val 18750"/>
                <a:gd name="adj4" fmla="val -16667"/>
                <a:gd name="adj5" fmla="val -27111"/>
                <a:gd name="adj6" fmla="val -53090"/>
              </a:avLst>
            </a:prstGeom>
            <a:solidFill>
              <a:srgbClr val="76A11A">
                <a:alpha val="50196"/>
              </a:srgbClr>
            </a:solidFill>
            <a:ln>
              <a:solidFill>
                <a:srgbClr val="76A11A"/>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TW" altLang="en-US" sz="2000" b="1" dirty="0"/>
                <a:t>四技申請</a:t>
              </a:r>
            </a:p>
          </p:txBody>
        </p:sp>
        <p:pic>
          <p:nvPicPr>
            <p:cNvPr id="16" name="Picture 4">
              <a:extLst>
                <a:ext uri="{FF2B5EF4-FFF2-40B4-BE49-F238E27FC236}">
                  <a16:creationId xmlns:a16="http://schemas.microsoft.com/office/drawing/2014/main" id="{6781D8AB-890B-9743-9BBE-4AE0D09F61C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59082" y="1102050"/>
              <a:ext cx="741253" cy="7412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34B372FF-2D82-C040-9D8C-12A283CEBBF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9372" y="-132338"/>
              <a:ext cx="741253" cy="7412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a:extLst>
                <a:ext uri="{FF2B5EF4-FFF2-40B4-BE49-F238E27FC236}">
                  <a16:creationId xmlns:a16="http://schemas.microsoft.com/office/drawing/2014/main" id="{8A7A7670-4DAA-9047-9E54-0181555ADCD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51183" y="3656877"/>
              <a:ext cx="741253" cy="7412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a:extLst>
                <a:ext uri="{FF2B5EF4-FFF2-40B4-BE49-F238E27FC236}">
                  <a16:creationId xmlns:a16="http://schemas.microsoft.com/office/drawing/2014/main" id="{C5E9B25B-DFA9-D74A-92FB-504EA90135A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519286" y="477870"/>
              <a:ext cx="741253" cy="74125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31" name="TextBox 3"/>
          <p:cNvSpPr txBox="1"/>
          <p:nvPr/>
        </p:nvSpPr>
        <p:spPr>
          <a:xfrm>
            <a:off x="4120170" y="330994"/>
            <a:ext cx="9372600"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申請入學招生注意事項</a:t>
            </a:r>
            <a:endParaRPr lang="zh-TW" altLang="en-US" sz="7200" b="1" dirty="0">
              <a:latin typeface="Kollektif Bold"/>
            </a:endParaRPr>
          </a:p>
        </p:txBody>
      </p:sp>
      <p:cxnSp>
        <p:nvCxnSpPr>
          <p:cNvPr id="32" name="直線接點 31"/>
          <p:cNvCxnSpPr/>
          <p:nvPr/>
        </p:nvCxnSpPr>
        <p:spPr>
          <a:xfrm flipV="1">
            <a:off x="3946470" y="1562100"/>
            <a:ext cx="9720000" cy="0"/>
          </a:xfrm>
          <a:prstGeom prst="line">
            <a:avLst/>
          </a:prstGeom>
          <a:ln w="1270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文本框 32"/>
          <p:cNvSpPr txBox="1"/>
          <p:nvPr/>
        </p:nvSpPr>
        <p:spPr>
          <a:xfrm>
            <a:off x="685800" y="1790700"/>
            <a:ext cx="17411700" cy="6740307"/>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marL="914400" indent="-914400">
              <a:buFont typeface="+mj-lt"/>
              <a:buAutoNum type="arabicParenR"/>
              <a:defRPr/>
            </a:pP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a:t>
            </a:r>
            <a:r>
              <a:rPr lang="zh-TW" altLang="en-US" sz="4800" b="1" kern="0" dirty="0">
                <a:solidFill>
                  <a:srgbClr val="017E6F"/>
                </a:solidFill>
                <a:latin typeface="Microsoft JhengHei" panose="020B0604030504040204" pitchFamily="34" charset="-120"/>
                <a:ea typeface="Microsoft JhengHei" panose="020B0604030504040204" pitchFamily="34" charset="-120"/>
              </a:rPr>
              <a:t>繁星推薦」錄取生</a:t>
            </a:r>
            <a:r>
              <a:rPr lang="en-US" altLang="zh-TW" sz="4800" b="1" kern="0" dirty="0">
                <a:solidFill>
                  <a:srgbClr val="017E6F"/>
                </a:solidFill>
                <a:latin typeface="Microsoft JhengHei" panose="020B0604030504040204" pitchFamily="34" charset="-120"/>
                <a:ea typeface="Microsoft JhengHei" panose="020B0604030504040204" pitchFamily="34" charset="-120"/>
              </a:rPr>
              <a:t>(</a:t>
            </a:r>
            <a:r>
              <a:rPr lang="zh-TW" altLang="en-US" sz="4800" b="1" kern="0" dirty="0">
                <a:solidFill>
                  <a:srgbClr val="017E6F"/>
                </a:solidFill>
                <a:latin typeface="Microsoft JhengHei" panose="020B0604030504040204" pitchFamily="34" charset="-120"/>
                <a:ea typeface="Microsoft JhengHei" panose="020B0604030504040204" pitchFamily="34" charset="-120"/>
              </a:rPr>
              <a:t>即使放棄</a:t>
            </a:r>
            <a:r>
              <a:rPr lang="en-US" altLang="zh-TW" sz="4800" b="1" kern="0" dirty="0">
                <a:solidFill>
                  <a:srgbClr val="017E6F"/>
                </a:solidFill>
                <a:latin typeface="Microsoft JhengHei" panose="020B0604030504040204" pitchFamily="34" charset="-120"/>
                <a:ea typeface="Microsoft JhengHei" panose="020B0604030504040204" pitchFamily="34" charset="-120"/>
              </a:rPr>
              <a:t>)</a:t>
            </a:r>
            <a:r>
              <a:rPr lang="zh-TW" altLang="en-US" sz="4800" b="1" kern="0" dirty="0">
                <a:solidFill>
                  <a:srgbClr val="FF0000"/>
                </a:solidFill>
                <a:latin typeface="Microsoft JhengHei" panose="020B0604030504040204" pitchFamily="34" charset="-120"/>
                <a:ea typeface="Microsoft JhengHei" panose="020B0604030504040204" pitchFamily="34" charset="-120"/>
              </a:rPr>
              <a:t>不得</a:t>
            </a:r>
            <a:r>
              <a:rPr lang="zh-TW" altLang="en-US" sz="4800" b="1" kern="0" dirty="0">
                <a:solidFill>
                  <a:srgbClr val="017E6F"/>
                </a:solidFill>
                <a:latin typeface="Microsoft JhengHei" panose="020B0604030504040204" pitchFamily="34" charset="-120"/>
                <a:ea typeface="Microsoft JhengHei" panose="020B0604030504040204" pitchFamily="34" charset="-120"/>
              </a:rPr>
              <a:t>參加</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「申請入學」。</a:t>
            </a: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未於規定期限放棄特殊選才錄取資格者，不得報名「申請入學」招生。</a:t>
            </a: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r>
              <a:rPr lang="zh-TW" altLang="en-US" sz="4800" b="1" kern="0" dirty="0">
                <a:solidFill>
                  <a:srgbClr val="017E6F"/>
                </a:solidFill>
                <a:latin typeface="Microsoft JhengHei" panose="020B0604030504040204" pitchFamily="34" charset="-120"/>
                <a:ea typeface="Microsoft JhengHei" panose="020B0604030504040204" pitchFamily="34" charset="-120"/>
              </a:rPr>
              <a:t>申請校系數以六個校系</a:t>
            </a:r>
            <a:r>
              <a:rPr lang="en-US" altLang="zh-TW" sz="4800" b="1" kern="0" dirty="0">
                <a:solidFill>
                  <a:srgbClr val="017E6F"/>
                </a:solidFill>
                <a:latin typeface="Microsoft JhengHei" panose="020B0604030504040204" pitchFamily="34" charset="-120"/>
                <a:ea typeface="Microsoft JhengHei" panose="020B0604030504040204" pitchFamily="34" charset="-120"/>
              </a:rPr>
              <a:t>(</a:t>
            </a:r>
            <a:r>
              <a:rPr lang="zh-TW" altLang="en-US" sz="4800" b="1" kern="0" dirty="0">
                <a:solidFill>
                  <a:srgbClr val="017E6F"/>
                </a:solidFill>
                <a:latin typeface="Microsoft JhengHei" panose="020B0604030504040204" pitchFamily="34" charset="-120"/>
                <a:ea typeface="Microsoft JhengHei" panose="020B0604030504040204" pitchFamily="34" charset="-120"/>
              </a:rPr>
              <a:t>含</a:t>
            </a:r>
            <a:r>
              <a:rPr lang="en-US" altLang="zh-TW" sz="4800" b="1" kern="0" dirty="0">
                <a:solidFill>
                  <a:srgbClr val="017E6F"/>
                </a:solidFill>
                <a:latin typeface="Microsoft JhengHei" panose="020B0604030504040204" pitchFamily="34" charset="-120"/>
                <a:ea typeface="Microsoft JhengHei" panose="020B0604030504040204" pitchFamily="34" charset="-120"/>
              </a:rPr>
              <a:t>)</a:t>
            </a:r>
            <a:r>
              <a:rPr lang="zh-TW" altLang="en-US" sz="4800" b="1" kern="0" dirty="0">
                <a:solidFill>
                  <a:srgbClr val="017E6F"/>
                </a:solidFill>
                <a:latin typeface="Microsoft JhengHei" panose="020B0604030504040204" pitchFamily="34" charset="-120"/>
                <a:ea typeface="Microsoft JhengHei" panose="020B0604030504040204" pitchFamily="34" charset="-120"/>
              </a:rPr>
              <a:t>為限</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a:t>
            </a: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r>
              <a:rPr lang="zh-TW" altLang="en-US" sz="4800" b="1" kern="0" dirty="0">
                <a:solidFill>
                  <a:srgbClr val="017E6F"/>
                </a:solidFill>
                <a:latin typeface="Microsoft JhengHei" panose="020B0604030504040204" pitchFamily="34" charset="-120"/>
                <a:ea typeface="Microsoft JhengHei" panose="020B0604030504040204" pitchFamily="34" charset="-120"/>
              </a:rPr>
              <a:t>通過第一階段甄選的學生，自行依大學校系規定期限，</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完成</a:t>
            </a:r>
            <a:r>
              <a:rPr lang="zh-TW" altLang="en-US" sz="4800" b="1" kern="0" dirty="0">
                <a:solidFill>
                  <a:srgbClr val="017E6F"/>
                </a:solidFill>
                <a:latin typeface="Microsoft JhengHei" panose="020B0604030504040204" pitchFamily="34" charset="-120"/>
                <a:ea typeface="Microsoft JhengHei" panose="020B0604030504040204" pitchFamily="34" charset="-120"/>
              </a:rPr>
              <a:t>第二階段相關作業及繳費（</a:t>
            </a:r>
            <a:r>
              <a:rPr lang="en-US" altLang="zh-TW" sz="4800" b="1" kern="0" dirty="0">
                <a:solidFill>
                  <a:srgbClr val="017E6F"/>
                </a:solidFill>
                <a:latin typeface="Microsoft JhengHei" panose="020B0604030504040204" pitchFamily="34" charset="-120"/>
                <a:ea typeface="Microsoft JhengHei" panose="020B0604030504040204" pitchFamily="34" charset="-120"/>
              </a:rPr>
              <a:t>113/5/16</a:t>
            </a:r>
            <a:r>
              <a:rPr lang="zh-TW" altLang="en-US" sz="4800" b="1" kern="0" dirty="0">
                <a:solidFill>
                  <a:srgbClr val="017E6F"/>
                </a:solidFill>
                <a:latin typeface="Microsoft JhengHei" panose="020B0604030504040204" pitchFamily="34" charset="-120"/>
                <a:ea typeface="Microsoft JhengHei" panose="020B0604030504040204" pitchFamily="34" charset="-120"/>
              </a:rPr>
              <a:t>～</a:t>
            </a:r>
            <a:r>
              <a:rPr lang="en-US" altLang="zh-TW" sz="4800" b="1" kern="0" dirty="0">
                <a:solidFill>
                  <a:srgbClr val="017E6F"/>
                </a:solidFill>
                <a:latin typeface="Microsoft JhengHei" panose="020B0604030504040204" pitchFamily="34" charset="-120"/>
                <a:ea typeface="Microsoft JhengHei" panose="020B0604030504040204" pitchFamily="34" charset="-120"/>
              </a:rPr>
              <a:t>6/2</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a:t>
            </a: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p:txBody>
      </p:sp>
      <p:sp>
        <p:nvSpPr>
          <p:cNvPr id="8" name="Freeform 40"/>
          <p:cNvSpPr>
            <a:spLocks noChangeAspect="1"/>
          </p:cNvSpPr>
          <p:nvPr/>
        </p:nvSpPr>
        <p:spPr>
          <a:xfrm rot="5400000">
            <a:off x="455698" y="7560405"/>
            <a:ext cx="2200041" cy="311143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1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724032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11"/>
                </a:ext>
              </a:extLst>
            </a:blip>
            <a:stretch>
              <a:fillRect/>
            </a:stretch>
          </a:blipFill>
        </p:spPr>
      </p:sp>
      <p:pic>
        <p:nvPicPr>
          <p:cNvPr id="2" name="圖片 1"/>
          <p:cNvPicPr>
            <a:picLocks noChangeAspect="1"/>
          </p:cNvPicPr>
          <p:nvPr/>
        </p:nvPicPr>
        <p:blipFill>
          <a:blip r:embed="rId12"/>
          <a:stretch>
            <a:fillRect/>
          </a:stretch>
        </p:blipFill>
        <p:spPr>
          <a:xfrm>
            <a:off x="381000" y="190500"/>
            <a:ext cx="9765901" cy="9906000"/>
          </a:xfrm>
          <a:prstGeom prst="rect">
            <a:avLst/>
          </a:prstGeom>
        </p:spPr>
      </p:pic>
      <p:sp>
        <p:nvSpPr>
          <p:cNvPr id="4" name="文字方塊 3"/>
          <p:cNvSpPr txBox="1"/>
          <p:nvPr/>
        </p:nvSpPr>
        <p:spPr>
          <a:xfrm>
            <a:off x="10287000" y="1104900"/>
            <a:ext cx="7467600" cy="7478970"/>
          </a:xfrm>
          <a:prstGeom prst="rect">
            <a:avLst/>
          </a:prstGeom>
          <a:noFill/>
        </p:spPr>
        <p:txBody>
          <a:bodyPr wrap="square" rtlCol="0">
            <a:spAutoFit/>
          </a:bodyPr>
          <a:lstStyle/>
          <a:p>
            <a:pPr algn="just"/>
            <a:r>
              <a:rPr lang="zh-TW" altLang="en-US" sz="4000" dirty="0" smtClean="0"/>
              <a:t>統一分發：</a:t>
            </a:r>
            <a:endParaRPr lang="en-US" altLang="zh-TW" sz="4000" dirty="0" smtClean="0"/>
          </a:p>
          <a:p>
            <a:pPr marL="571500" indent="-571500" algn="just">
              <a:buFont typeface="Wingdings" panose="05000000000000000000" pitchFamily="2" charset="2"/>
              <a:buChar char="p"/>
            </a:pPr>
            <a:r>
              <a:rPr lang="zh-TW" altLang="en-US" sz="4000" dirty="0" smtClean="0"/>
              <a:t>錄取生</a:t>
            </a:r>
            <a:r>
              <a:rPr lang="en-US" altLang="zh-TW" sz="4000" dirty="0" smtClean="0"/>
              <a:t>(</a:t>
            </a:r>
            <a:r>
              <a:rPr lang="zh-TW" altLang="en-US" sz="4000" dirty="0" smtClean="0"/>
              <a:t>含正、備取生</a:t>
            </a:r>
            <a:r>
              <a:rPr lang="en-US" altLang="zh-TW" sz="4000" dirty="0" smtClean="0"/>
              <a:t>)</a:t>
            </a:r>
            <a:r>
              <a:rPr lang="zh-TW" altLang="en-US" sz="4000" dirty="0" smtClean="0"/>
              <a:t>上網登記就讀志願續後，甄選會依錄取生之志願序及名次統一分發。</a:t>
            </a:r>
            <a:endParaRPr lang="en-US" altLang="zh-TW" sz="4000" dirty="0" smtClean="0"/>
          </a:p>
          <a:p>
            <a:pPr marL="571500" indent="-571500" algn="just">
              <a:buFont typeface="Wingdings" panose="05000000000000000000" pitchFamily="2" charset="2"/>
              <a:buChar char="p"/>
            </a:pPr>
            <a:endParaRPr lang="en-US" altLang="zh-TW" sz="4000" dirty="0" smtClean="0"/>
          </a:p>
          <a:p>
            <a:pPr marL="571500" indent="-571500" algn="just">
              <a:buFont typeface="Wingdings" panose="05000000000000000000" pitchFamily="2" charset="2"/>
              <a:buChar char="p"/>
            </a:pPr>
            <a:r>
              <a:rPr lang="zh-TW" altLang="en-US" sz="4000" dirty="0" smtClean="0"/>
              <a:t>每名錄取生以分發一校系為限，分發即取得入學資格。</a:t>
            </a:r>
            <a:endParaRPr lang="en-US" altLang="zh-TW" sz="4000" dirty="0" smtClean="0"/>
          </a:p>
          <a:p>
            <a:pPr marL="571500" indent="-571500" algn="just">
              <a:buFont typeface="Wingdings" panose="05000000000000000000" pitchFamily="2" charset="2"/>
              <a:buChar char="p"/>
            </a:pPr>
            <a:endParaRPr lang="en-US" altLang="zh-TW" sz="4000" dirty="0" smtClean="0"/>
          </a:p>
          <a:p>
            <a:pPr marL="571500" indent="-571500" algn="just">
              <a:buFont typeface="Wingdings" panose="05000000000000000000" pitchFamily="2" charset="2"/>
              <a:buChar char="p"/>
            </a:pPr>
            <a:r>
              <a:rPr lang="zh-TW" altLang="en-US" sz="4000" dirty="0" smtClean="0"/>
              <a:t>未依</a:t>
            </a:r>
            <a:r>
              <a:rPr lang="zh-TW" altLang="en-US" sz="4000" dirty="0"/>
              <a:t>簡章規定期限</a:t>
            </a:r>
            <a:r>
              <a:rPr lang="zh-TW" altLang="en-US" sz="4000" dirty="0" smtClean="0"/>
              <a:t>放棄入學資格者，不得參加大學分發入學招生及四技二專日間部聯合登記分發入學招生。</a:t>
            </a:r>
            <a:endParaRPr lang="zh-TW" altLang="en-US" sz="4000" dirty="0"/>
          </a:p>
        </p:txBody>
      </p:sp>
    </p:spTree>
    <p:extLst>
      <p:ext uri="{BB962C8B-B14F-4D97-AF65-F5344CB8AC3E}">
        <p14:creationId xmlns:p14="http://schemas.microsoft.com/office/powerpoint/2010/main" val="390657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8" name="TextBox 26"/>
          <p:cNvSpPr txBox="1"/>
          <p:nvPr/>
        </p:nvSpPr>
        <p:spPr>
          <a:xfrm>
            <a:off x="609600" y="2561847"/>
            <a:ext cx="5638800" cy="705321"/>
          </a:xfrm>
          <a:prstGeom prst="rect">
            <a:avLst/>
          </a:prstGeom>
        </p:spPr>
        <p:txBody>
          <a:bodyPr wrap="square" lIns="0" tIns="0" rIns="0" bIns="0" rtlCol="0" anchor="t">
            <a:spAutoFit/>
          </a:bodyPr>
          <a:lstStyle/>
          <a:p>
            <a:pPr>
              <a:lnSpc>
                <a:spcPts val="5544"/>
              </a:lnSpc>
            </a:pPr>
            <a:r>
              <a:rPr lang="zh-TW" altLang="en-US" sz="7200" b="1" dirty="0" smtClean="0">
                <a:solidFill>
                  <a:srgbClr val="7C3B06"/>
                </a:solidFill>
                <a:latin typeface="Kollektif Bold"/>
              </a:rPr>
              <a:t>四技申請入學</a:t>
            </a:r>
            <a:endParaRPr lang="en-US" sz="4400" b="1" dirty="0">
              <a:solidFill>
                <a:srgbClr val="7C3B06"/>
              </a:solidFill>
              <a:latin typeface="Kollektif Bold"/>
            </a:endParaRPr>
          </a:p>
        </p:txBody>
      </p:sp>
      <p:sp>
        <p:nvSpPr>
          <p:cNvPr id="29" name="Freeform 28"/>
          <p:cNvSpPr/>
          <p:nvPr/>
        </p:nvSpPr>
        <p:spPr>
          <a:xfrm>
            <a:off x="371205" y="3619500"/>
            <a:ext cx="6105795" cy="6400800"/>
          </a:xfrm>
          <a:custGeom>
            <a:avLst/>
            <a:gdLst/>
            <a:ahLst/>
            <a:cxnLst/>
            <a:rect l="l" t="t" r="r" b="b"/>
            <a:pathLst>
              <a:path w="6046286" h="1027869">
                <a:moveTo>
                  <a:pt x="0" y="0"/>
                </a:moveTo>
                <a:lnTo>
                  <a:pt x="6046286" y="0"/>
                </a:lnTo>
                <a:lnTo>
                  <a:pt x="6046286" y="1027869"/>
                </a:lnTo>
                <a:lnTo>
                  <a:pt x="0" y="1027869"/>
                </a:lnTo>
                <a:lnTo>
                  <a:pt x="0" y="0"/>
                </a:lnTo>
                <a:close/>
              </a:path>
            </a:pathLst>
          </a:custGeom>
          <a:blipFill>
            <a:blip r:embed="rId12">
              <a:duotone>
                <a:prstClr val="black"/>
                <a:schemeClr val="accent2">
                  <a:tint val="45000"/>
                  <a:satMod val="400000"/>
                </a:schemeClr>
              </a:duotone>
              <a:extLst>
                <a:ext uri="{96DAC541-7B7A-43D3-8B79-37D633B846F1}">
                  <asvg:svgBlip xmlns="" xmlns:asvg="http://schemas.microsoft.com/office/drawing/2016/SVG/main" r:embed="rId5"/>
                </a:ext>
              </a:extLst>
            </a:blip>
            <a:stretch>
              <a:fillRect/>
            </a:stretch>
          </a:blipFill>
        </p:spPr>
      </p:sp>
      <p:sp>
        <p:nvSpPr>
          <p:cNvPr id="30" name="TextBox 31"/>
          <p:cNvSpPr txBox="1"/>
          <p:nvPr/>
        </p:nvSpPr>
        <p:spPr>
          <a:xfrm>
            <a:off x="1198852" y="4101738"/>
            <a:ext cx="4450500" cy="5170646"/>
          </a:xfrm>
          <a:prstGeom prst="rect">
            <a:avLst/>
          </a:prstGeom>
        </p:spPr>
        <p:txBody>
          <a:bodyPr wrap="square" lIns="0" tIns="0" rIns="0" bIns="0" rtlCol="0" anchor="t">
            <a:spAutoFit/>
          </a:bodyPr>
          <a:lstStyle/>
          <a:p>
            <a:pPr algn="just"/>
            <a:r>
              <a:rPr lang="zh-TW" altLang="en-US" sz="4800" b="1" dirty="0" smtClean="0">
                <a:solidFill>
                  <a:srgbClr val="FFFFFF"/>
                </a:solidFill>
                <a:latin typeface="Kollektif Bold"/>
              </a:rPr>
              <a:t>是</a:t>
            </a:r>
            <a:r>
              <a:rPr lang="zh-TW" altLang="en-US" sz="4800" b="1" dirty="0">
                <a:solidFill>
                  <a:srgbClr val="FFFFFF"/>
                </a:solidFill>
                <a:latin typeface="Kollektif Bold"/>
              </a:rPr>
              <a:t>科技大學專為高中生開設的入學方式。包括普通高中學生、綜合高中所有學程學生、高職附設普通類的學生</a:t>
            </a:r>
            <a:r>
              <a:rPr lang="zh-TW" altLang="en-US" sz="4800" b="1" dirty="0" smtClean="0">
                <a:solidFill>
                  <a:srgbClr val="FFFFFF"/>
                </a:solidFill>
                <a:latin typeface="Kollektif Bold"/>
              </a:rPr>
              <a:t>。</a:t>
            </a:r>
            <a:endParaRPr lang="zh-TW" altLang="en-US" sz="4800" b="1" dirty="0">
              <a:solidFill>
                <a:srgbClr val="FFFFFF"/>
              </a:solidFill>
              <a:latin typeface="Kollektif Bold"/>
            </a:endParaRPr>
          </a:p>
        </p:txBody>
      </p:sp>
      <p:sp>
        <p:nvSpPr>
          <p:cNvPr id="31" name="TextBox 3"/>
          <p:cNvSpPr txBox="1"/>
          <p:nvPr/>
        </p:nvSpPr>
        <p:spPr>
          <a:xfrm>
            <a:off x="5330082" y="266700"/>
            <a:ext cx="7470709"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各招生管道介紹</a:t>
            </a:r>
            <a:endParaRPr lang="zh-TW" altLang="en-US" sz="7200" b="1" dirty="0">
              <a:latin typeface="Kollektif Bold"/>
            </a:endParaRPr>
          </a:p>
        </p:txBody>
      </p:sp>
      <p:cxnSp>
        <p:nvCxnSpPr>
          <p:cNvPr id="32" name="直線接點 31"/>
          <p:cNvCxnSpPr/>
          <p:nvPr/>
        </p:nvCxnSpPr>
        <p:spPr>
          <a:xfrm flipV="1">
            <a:off x="609600" y="3382949"/>
            <a:ext cx="5472000" cy="0"/>
          </a:xfrm>
          <a:prstGeom prst="line">
            <a:avLst/>
          </a:prstGeom>
          <a:ln w="1270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DBA768E2-29DD-AA4F-9821-705E6C7B7C1F}"/>
              </a:ext>
            </a:extLst>
          </p:cNvPr>
          <p:cNvSpPr txBox="1"/>
          <p:nvPr/>
        </p:nvSpPr>
        <p:spPr>
          <a:xfrm>
            <a:off x="6909248" y="2561847"/>
            <a:ext cx="11378752" cy="6740307"/>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defRPr/>
            </a:pPr>
            <a:r>
              <a:rPr lang="zh-TW" altLang="en-US" sz="4800" b="1" kern="0" dirty="0" smtClean="0">
                <a:solidFill>
                  <a:srgbClr val="FF0000"/>
                </a:solidFill>
                <a:latin typeface="Microsoft JhengHei" panose="020B0604030504040204" pitchFamily="34" charset="-120"/>
                <a:ea typeface="Microsoft JhengHei" panose="020B0604030504040204" pitchFamily="34" charset="-120"/>
              </a:rPr>
              <a:t>☆</a:t>
            </a:r>
            <a:r>
              <a:rPr lang="zh-CN" altLang="en-US" sz="4800" b="1" kern="0" dirty="0" smtClean="0">
                <a:solidFill>
                  <a:srgbClr val="FF0000"/>
                </a:solidFill>
                <a:latin typeface="Microsoft JhengHei" panose="020B0604030504040204" pitchFamily="34" charset="-120"/>
                <a:ea typeface="Microsoft JhengHei" panose="020B0604030504040204" pitchFamily="34" charset="-120"/>
              </a:rPr>
              <a:t>甄選</a:t>
            </a:r>
            <a:r>
              <a:rPr lang="zh-CN" altLang="en-US" sz="4800" b="1" kern="0" dirty="0">
                <a:solidFill>
                  <a:srgbClr val="FF0000"/>
                </a:solidFill>
                <a:latin typeface="Microsoft JhengHei" panose="020B0604030504040204" pitchFamily="34" charset="-120"/>
                <a:ea typeface="Microsoft JhengHei" panose="020B0604030504040204" pitchFamily="34" charset="-120"/>
              </a:rPr>
              <a:t>依據：</a:t>
            </a:r>
            <a:endParaRPr lang="en-US" altLang="zh-CN" sz="4800" b="1" kern="0" dirty="0">
              <a:solidFill>
                <a:srgbClr val="FF0000"/>
              </a:solidFill>
              <a:latin typeface="Microsoft JhengHei" panose="020B0604030504040204" pitchFamily="34" charset="-120"/>
              <a:ea typeface="Microsoft JhengHei" panose="020B0604030504040204" pitchFamily="34" charset="-120"/>
            </a:endParaRPr>
          </a:p>
          <a:p>
            <a:pPr marL="914400" indent="-914400">
              <a:buFont typeface="+mj-lt"/>
              <a:buAutoNum type="arabicPeriod"/>
              <a:defRPr/>
            </a:pP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學科能力測驗成績</a:t>
            </a:r>
            <a:r>
              <a:rPr lang="en-US" altLang="zh-TW"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X </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en-US" altLang="zh-TW"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X</a:t>
            </a:r>
            <a:r>
              <a:rPr lang="zh-TW"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不能大於</a:t>
            </a:r>
            <a:r>
              <a:rPr lang="en-US" altLang="zh-TW"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4</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914400" indent="-914400">
              <a:buFont typeface="+mj-lt"/>
              <a:buAutoNum type="arabicPeriod"/>
              <a:defRPr/>
            </a:pP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大學</a:t>
            </a:r>
            <a:r>
              <a:rPr lang="zh-TW"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程式設計先修檢測（</a:t>
            </a:r>
            <a:r>
              <a:rPr lang="en-US" altLang="zh-TW"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APCS</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
            </a:r>
            <a:b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b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zh-TW"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超額篩選</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914400" indent="-914400">
              <a:buFont typeface="+mj-lt"/>
              <a:buAutoNum type="arabicPeriod"/>
              <a:defRPr/>
            </a:pPr>
            <a:r>
              <a:rPr lang="zh-TW"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資格審查資料及學習歷程備審</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資料</a:t>
            </a:r>
            <a:endPar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endPar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r>
              <a:rPr lang="zh-TW" altLang="en-US" sz="4800" b="1" kern="0" dirty="0" smtClean="0">
                <a:solidFill>
                  <a:srgbClr val="FF0000"/>
                </a:solidFill>
                <a:latin typeface="Microsoft JhengHei" panose="020B0604030504040204" pitchFamily="34" charset="-120"/>
                <a:ea typeface="Microsoft JhengHei" panose="020B0604030504040204" pitchFamily="34" charset="-120"/>
              </a:rPr>
              <a:t>★</a:t>
            </a:r>
            <a:r>
              <a:rPr lang="zh-CN" altLang="en-US" sz="4800" b="1" kern="0" dirty="0" smtClean="0">
                <a:solidFill>
                  <a:srgbClr val="FF0000"/>
                </a:solidFill>
                <a:latin typeface="Microsoft JhengHei" panose="020B0604030504040204" pitchFamily="34" charset="-120"/>
                <a:ea typeface="Microsoft JhengHei" panose="020B0604030504040204" pitchFamily="34" charset="-120"/>
              </a:rPr>
              <a:t>考試</a:t>
            </a:r>
            <a:r>
              <a:rPr lang="zh-CN" altLang="en-US" sz="4800" b="1" kern="0" dirty="0">
                <a:solidFill>
                  <a:srgbClr val="FF0000"/>
                </a:solidFill>
                <a:latin typeface="Microsoft JhengHei" panose="020B0604030504040204" pitchFamily="34" charset="-120"/>
                <a:ea typeface="Microsoft JhengHei" panose="020B0604030504040204" pitchFamily="34" charset="-120"/>
              </a:rPr>
              <a:t>需求：</a:t>
            </a:r>
            <a:endParaRPr lang="en-US" altLang="zh-CN" sz="4800" b="1" kern="0" dirty="0">
              <a:solidFill>
                <a:srgbClr val="FF0000"/>
              </a:solidFill>
              <a:latin typeface="Microsoft JhengHei" panose="020B0604030504040204" pitchFamily="34" charset="-120"/>
              <a:ea typeface="Microsoft JhengHei" panose="020B0604030504040204" pitchFamily="34" charset="-120"/>
            </a:endParaRPr>
          </a:p>
          <a:p>
            <a:pPr marL="914400" indent="-914400">
              <a:buFont typeface="+mj-lt"/>
              <a:buAutoNum type="arabicPeriod"/>
              <a:defRPr/>
            </a:pP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學科</a:t>
            </a:r>
            <a:r>
              <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能力</a:t>
            </a:r>
            <a:r>
              <a:rPr lang="zh-CN"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測驗</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914400" indent="-914400">
              <a:buFont typeface="+mj-lt"/>
              <a:buAutoNum type="arabicPeriod"/>
              <a:defRPr/>
            </a:pPr>
            <a:r>
              <a:rPr lang="zh-TW"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大學程式設計先修檢測（</a:t>
            </a:r>
            <a:r>
              <a:rPr lang="en-US" altLang="zh-TW" sz="4800" b="1" kern="0" dirty="0">
                <a:solidFill>
                  <a:schemeClr val="tx1">
                    <a:lumMod val="75000"/>
                    <a:lumOff val="25000"/>
                  </a:schemeClr>
                </a:solidFill>
                <a:latin typeface="Microsoft JhengHei" panose="020B0604030504040204" pitchFamily="34" charset="-120"/>
                <a:ea typeface="Microsoft JhengHei" panose="020B0604030504040204" pitchFamily="34" charset="-120"/>
              </a:rPr>
              <a:t>APCS</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67748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31" name="TextBox 3"/>
          <p:cNvSpPr txBox="1"/>
          <p:nvPr/>
        </p:nvSpPr>
        <p:spPr>
          <a:xfrm>
            <a:off x="2971800" y="330994"/>
            <a:ext cx="14173200"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四技申請入學參採學測科目一覽表</a:t>
            </a:r>
            <a:endParaRPr lang="zh-TW" altLang="en-US" sz="7200" b="1" dirty="0">
              <a:latin typeface="Kollektif Bold"/>
            </a:endParaRPr>
          </a:p>
        </p:txBody>
      </p:sp>
      <p:pic>
        <p:nvPicPr>
          <p:cNvPr id="2" name="圖片 1"/>
          <p:cNvPicPr>
            <a:picLocks noChangeAspect="1"/>
          </p:cNvPicPr>
          <p:nvPr/>
        </p:nvPicPr>
        <p:blipFill>
          <a:blip r:embed="rId12"/>
          <a:stretch>
            <a:fillRect/>
          </a:stretch>
        </p:blipFill>
        <p:spPr>
          <a:xfrm>
            <a:off x="304800" y="1539240"/>
            <a:ext cx="13103576" cy="8267361"/>
          </a:xfrm>
          <a:prstGeom prst="rect">
            <a:avLst/>
          </a:prstGeom>
        </p:spPr>
      </p:pic>
      <p:sp>
        <p:nvSpPr>
          <p:cNvPr id="11" name="文字方塊 10">
            <a:extLst>
              <a:ext uri="{FF2B5EF4-FFF2-40B4-BE49-F238E27FC236}">
                <a16:creationId xmlns:a16="http://schemas.microsoft.com/office/drawing/2014/main" id="{89E92B1E-9266-AC42-A524-052FCBB789AB}"/>
              </a:ext>
            </a:extLst>
          </p:cNvPr>
          <p:cNvSpPr txBox="1"/>
          <p:nvPr/>
        </p:nvSpPr>
        <p:spPr>
          <a:xfrm>
            <a:off x="13182600" y="3896481"/>
            <a:ext cx="4800600" cy="1015663"/>
          </a:xfrm>
          <a:prstGeom prst="rect">
            <a:avLst/>
          </a:prstGeom>
          <a:noFill/>
        </p:spPr>
        <p:txBody>
          <a:bodyPr wrap="square" rtlCol="0">
            <a:spAutoFit/>
          </a:bodyPr>
          <a:lstStyle/>
          <a:p>
            <a:r>
              <a:rPr lang="zh-TW" altLang="en-US" sz="3600" b="1" u="sng" dirty="0">
                <a:solidFill>
                  <a:srgbClr val="0000FF"/>
                </a:solidFill>
                <a:latin typeface="+mn-ea"/>
              </a:rPr>
              <a:t>以</a:t>
            </a:r>
            <a:r>
              <a:rPr lang="en-US" altLang="zh-TW" sz="3600" b="1" u="sng" dirty="0" smtClean="0">
                <a:solidFill>
                  <a:srgbClr val="0000FF"/>
                </a:solidFill>
                <a:latin typeface="+mn-ea"/>
              </a:rPr>
              <a:t>112</a:t>
            </a:r>
            <a:r>
              <a:rPr lang="zh-TW" altLang="en-US" sz="3600" b="1" u="sng" dirty="0" smtClean="0">
                <a:solidFill>
                  <a:srgbClr val="0000FF"/>
                </a:solidFill>
                <a:latin typeface="+mn-ea"/>
              </a:rPr>
              <a:t>學年度</a:t>
            </a:r>
            <a:r>
              <a:rPr kumimoji="0" lang="zh-TW" altLang="en-US" sz="3600" b="1" u="sng" dirty="0" smtClean="0">
                <a:solidFill>
                  <a:srgbClr val="0000FF"/>
                </a:solidFill>
                <a:latin typeface="+mn-ea"/>
              </a:rPr>
              <a:t>校</a:t>
            </a:r>
            <a:r>
              <a:rPr kumimoji="0" lang="zh-TW" altLang="en-US" sz="3600" b="1" u="sng" dirty="0">
                <a:solidFill>
                  <a:srgbClr val="0000FF"/>
                </a:solidFill>
                <a:latin typeface="+mn-ea"/>
              </a:rPr>
              <a:t>系為</a:t>
            </a:r>
            <a:r>
              <a:rPr kumimoji="0" lang="zh-TW" altLang="en-US" sz="3600" b="1" u="sng" dirty="0" smtClean="0">
                <a:solidFill>
                  <a:srgbClr val="0000FF"/>
                </a:solidFill>
                <a:latin typeface="+mn-ea"/>
              </a:rPr>
              <a:t>例</a:t>
            </a:r>
            <a:endParaRPr kumimoji="0" lang="en-US" altLang="zh-TW" sz="3600" b="1" u="sng" dirty="0">
              <a:solidFill>
                <a:srgbClr val="0000FF"/>
              </a:solidFill>
              <a:latin typeface="+mn-ea"/>
            </a:endParaRPr>
          </a:p>
          <a:p>
            <a:r>
              <a:rPr lang="en-US" altLang="zh-TW" sz="2400" b="1" dirty="0" smtClean="0">
                <a:latin typeface="+mn-ea"/>
              </a:rPr>
              <a:t>113</a:t>
            </a:r>
            <a:r>
              <a:rPr lang="zh-TW" altLang="en-US" sz="2400" b="1" dirty="0" smtClean="0">
                <a:latin typeface="+mn-ea"/>
              </a:rPr>
              <a:t>學年度招生日程尚未公告</a:t>
            </a:r>
            <a:endParaRPr lang="en-US" altLang="zh-TW" sz="2400" b="1" dirty="0" smtClean="0">
              <a:latin typeface="+mn-ea"/>
            </a:endParaRPr>
          </a:p>
        </p:txBody>
      </p:sp>
    </p:spTree>
    <p:extLst>
      <p:ext uri="{BB962C8B-B14F-4D97-AF65-F5344CB8AC3E}">
        <p14:creationId xmlns:p14="http://schemas.microsoft.com/office/powerpoint/2010/main" val="602015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pic>
        <p:nvPicPr>
          <p:cNvPr id="2" name="圖片 1"/>
          <p:cNvPicPr>
            <a:picLocks noChangeAspect="1"/>
          </p:cNvPicPr>
          <p:nvPr/>
        </p:nvPicPr>
        <p:blipFill>
          <a:blip r:embed="rId12"/>
          <a:stretch>
            <a:fillRect/>
          </a:stretch>
        </p:blipFill>
        <p:spPr>
          <a:xfrm>
            <a:off x="381000" y="1638300"/>
            <a:ext cx="17475890" cy="8446294"/>
          </a:xfrm>
          <a:prstGeom prst="rect">
            <a:avLst/>
          </a:prstGeom>
        </p:spPr>
      </p:pic>
      <p:sp>
        <p:nvSpPr>
          <p:cNvPr id="11" name="TextBox 3"/>
          <p:cNvSpPr txBox="1"/>
          <p:nvPr/>
        </p:nvSpPr>
        <p:spPr>
          <a:xfrm>
            <a:off x="1828800" y="407194"/>
            <a:ext cx="11277600"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四技申請入學篩選規則說明</a:t>
            </a:r>
            <a:endParaRPr lang="zh-TW" altLang="en-US" sz="7200" b="1" dirty="0">
              <a:latin typeface="Kollektif Bold"/>
            </a:endParaRPr>
          </a:p>
        </p:txBody>
      </p:sp>
      <p:sp>
        <p:nvSpPr>
          <p:cNvPr id="12" name="文字方塊 11">
            <a:extLst>
              <a:ext uri="{FF2B5EF4-FFF2-40B4-BE49-F238E27FC236}">
                <a16:creationId xmlns:a16="http://schemas.microsoft.com/office/drawing/2014/main" id="{89E92B1E-9266-AC42-A524-052FCBB789AB}"/>
              </a:ext>
            </a:extLst>
          </p:cNvPr>
          <p:cNvSpPr txBox="1"/>
          <p:nvPr/>
        </p:nvSpPr>
        <p:spPr>
          <a:xfrm>
            <a:off x="13182600" y="915769"/>
            <a:ext cx="4800600" cy="646331"/>
          </a:xfrm>
          <a:prstGeom prst="rect">
            <a:avLst/>
          </a:prstGeom>
          <a:noFill/>
        </p:spPr>
        <p:txBody>
          <a:bodyPr wrap="square" rtlCol="0">
            <a:spAutoFit/>
          </a:bodyPr>
          <a:lstStyle/>
          <a:p>
            <a:r>
              <a:rPr lang="zh-TW" altLang="en-US" sz="3600" b="1" u="sng" dirty="0">
                <a:solidFill>
                  <a:srgbClr val="0000FF"/>
                </a:solidFill>
                <a:latin typeface="+mn-ea"/>
              </a:rPr>
              <a:t>以</a:t>
            </a:r>
            <a:r>
              <a:rPr lang="en-US" altLang="zh-TW" sz="3600" b="1" u="sng" dirty="0" smtClean="0">
                <a:solidFill>
                  <a:srgbClr val="0000FF"/>
                </a:solidFill>
                <a:latin typeface="+mn-ea"/>
              </a:rPr>
              <a:t>112</a:t>
            </a:r>
            <a:r>
              <a:rPr lang="zh-TW" altLang="en-US" sz="3600" b="1" u="sng" dirty="0" smtClean="0">
                <a:solidFill>
                  <a:srgbClr val="0000FF"/>
                </a:solidFill>
                <a:latin typeface="+mn-ea"/>
              </a:rPr>
              <a:t>學年度</a:t>
            </a:r>
            <a:r>
              <a:rPr kumimoji="0" lang="zh-TW" altLang="en-US" sz="3600" b="1" u="sng" dirty="0" smtClean="0">
                <a:solidFill>
                  <a:srgbClr val="0000FF"/>
                </a:solidFill>
                <a:latin typeface="+mn-ea"/>
              </a:rPr>
              <a:t>校</a:t>
            </a:r>
            <a:r>
              <a:rPr kumimoji="0" lang="zh-TW" altLang="en-US" sz="3600" b="1" u="sng" dirty="0">
                <a:solidFill>
                  <a:srgbClr val="0000FF"/>
                </a:solidFill>
                <a:latin typeface="+mn-ea"/>
              </a:rPr>
              <a:t>系為</a:t>
            </a:r>
            <a:r>
              <a:rPr kumimoji="0" lang="zh-TW" altLang="en-US" sz="3600" b="1" u="sng" dirty="0" smtClean="0">
                <a:solidFill>
                  <a:srgbClr val="0000FF"/>
                </a:solidFill>
                <a:latin typeface="+mn-ea"/>
              </a:rPr>
              <a:t>例</a:t>
            </a:r>
            <a:endParaRPr lang="en-US" altLang="zh-TW" sz="2400" b="1" dirty="0" smtClean="0">
              <a:latin typeface="+mn-ea"/>
            </a:endParaRPr>
          </a:p>
        </p:txBody>
      </p:sp>
      <p:sp>
        <p:nvSpPr>
          <p:cNvPr id="13" name="矩形 12">
            <a:extLst>
              <a:ext uri="{FF2B5EF4-FFF2-40B4-BE49-F238E27FC236}">
                <a16:creationId xmlns:a16="http://schemas.microsoft.com/office/drawing/2014/main" id="{1C3CDFD1-8264-8742-8B06-FD5E74541604}"/>
              </a:ext>
            </a:extLst>
          </p:cNvPr>
          <p:cNvSpPr/>
          <p:nvPr/>
        </p:nvSpPr>
        <p:spPr>
          <a:xfrm>
            <a:off x="7413006" y="1749266"/>
            <a:ext cx="1654794" cy="3089434"/>
          </a:xfrm>
          <a:prstGeom prst="rect">
            <a:avLst/>
          </a:prstGeom>
          <a:noFill/>
          <a:ln w="76200">
            <a:solidFill>
              <a:srgbClr val="017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4" name="矩形 13">
            <a:extLst>
              <a:ext uri="{FF2B5EF4-FFF2-40B4-BE49-F238E27FC236}">
                <a16:creationId xmlns:a16="http://schemas.microsoft.com/office/drawing/2014/main" id="{1C3CDFD1-8264-8742-8B06-FD5E74541604}"/>
              </a:ext>
            </a:extLst>
          </p:cNvPr>
          <p:cNvSpPr/>
          <p:nvPr/>
        </p:nvSpPr>
        <p:spPr>
          <a:xfrm>
            <a:off x="12067572" y="1749266"/>
            <a:ext cx="5687028" cy="3089434"/>
          </a:xfrm>
          <a:prstGeom prst="rect">
            <a:avLst/>
          </a:prstGeom>
          <a:noFill/>
          <a:ln w="76200">
            <a:solidFill>
              <a:srgbClr val="017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5" name="矩形 14">
            <a:extLst>
              <a:ext uri="{FF2B5EF4-FFF2-40B4-BE49-F238E27FC236}">
                <a16:creationId xmlns:a16="http://schemas.microsoft.com/office/drawing/2014/main" id="{1C3CDFD1-8264-8742-8B06-FD5E74541604}"/>
              </a:ext>
            </a:extLst>
          </p:cNvPr>
          <p:cNvSpPr/>
          <p:nvPr/>
        </p:nvSpPr>
        <p:spPr>
          <a:xfrm>
            <a:off x="3206766" y="3570859"/>
            <a:ext cx="4191000" cy="658241"/>
          </a:xfrm>
          <a:prstGeom prst="rect">
            <a:avLst/>
          </a:prstGeom>
          <a:noFill/>
          <a:ln w="76200">
            <a:solidFill>
              <a:srgbClr val="017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6" name="矩形 15">
            <a:extLst>
              <a:ext uri="{FF2B5EF4-FFF2-40B4-BE49-F238E27FC236}">
                <a16:creationId xmlns:a16="http://schemas.microsoft.com/office/drawing/2014/main" id="{1C3CDFD1-8264-8742-8B06-FD5E74541604}"/>
              </a:ext>
            </a:extLst>
          </p:cNvPr>
          <p:cNvSpPr/>
          <p:nvPr/>
        </p:nvSpPr>
        <p:spPr>
          <a:xfrm>
            <a:off x="5943600" y="4854892"/>
            <a:ext cx="11811000" cy="3089434"/>
          </a:xfrm>
          <a:prstGeom prst="rect">
            <a:avLst/>
          </a:prstGeom>
          <a:noFill/>
          <a:ln w="76200">
            <a:solidFill>
              <a:srgbClr val="017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513961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31" name="TextBox 3"/>
          <p:cNvSpPr txBox="1"/>
          <p:nvPr/>
        </p:nvSpPr>
        <p:spPr>
          <a:xfrm>
            <a:off x="3124200" y="330994"/>
            <a:ext cx="11653230"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四技申請入學招生注意事項</a:t>
            </a:r>
            <a:endParaRPr lang="zh-TW" altLang="en-US" sz="7200" b="1" dirty="0">
              <a:latin typeface="Kollektif Bold"/>
            </a:endParaRPr>
          </a:p>
        </p:txBody>
      </p:sp>
      <p:cxnSp>
        <p:nvCxnSpPr>
          <p:cNvPr id="32" name="直線接點 31"/>
          <p:cNvCxnSpPr/>
          <p:nvPr/>
        </p:nvCxnSpPr>
        <p:spPr>
          <a:xfrm flipV="1">
            <a:off x="3946470" y="1562100"/>
            <a:ext cx="9720000" cy="0"/>
          </a:xfrm>
          <a:prstGeom prst="line">
            <a:avLst/>
          </a:prstGeom>
          <a:ln w="1270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文本框 32"/>
          <p:cNvSpPr txBox="1"/>
          <p:nvPr/>
        </p:nvSpPr>
        <p:spPr>
          <a:xfrm>
            <a:off x="685800" y="1790700"/>
            <a:ext cx="17411700" cy="6740307"/>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marL="914400" indent="-914400">
              <a:buFont typeface="+mj-lt"/>
              <a:buAutoNum type="arabicParenR"/>
              <a:defRPr/>
            </a:pP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a:t>
            </a:r>
            <a:r>
              <a:rPr lang="zh-TW" altLang="en-US" sz="4800" b="1" kern="0" dirty="0">
                <a:solidFill>
                  <a:srgbClr val="017E6F"/>
                </a:solidFill>
                <a:latin typeface="Microsoft JhengHei" panose="020B0604030504040204" pitchFamily="34" charset="-120"/>
                <a:ea typeface="Microsoft JhengHei" panose="020B0604030504040204" pitchFamily="34" charset="-120"/>
              </a:rPr>
              <a:t>繁星推薦」錄取生</a:t>
            </a:r>
            <a:r>
              <a:rPr lang="en-US" altLang="zh-TW" sz="4800" b="1" kern="0" dirty="0">
                <a:solidFill>
                  <a:srgbClr val="017E6F"/>
                </a:solidFill>
                <a:latin typeface="Microsoft JhengHei" panose="020B0604030504040204" pitchFamily="34" charset="-120"/>
                <a:ea typeface="Microsoft JhengHei" panose="020B0604030504040204" pitchFamily="34" charset="-120"/>
              </a:rPr>
              <a:t>(</a:t>
            </a:r>
            <a:r>
              <a:rPr lang="zh-TW" altLang="en-US" sz="4800" b="1" kern="0" dirty="0">
                <a:solidFill>
                  <a:srgbClr val="017E6F"/>
                </a:solidFill>
                <a:latin typeface="Microsoft JhengHei" panose="020B0604030504040204" pitchFamily="34" charset="-120"/>
                <a:ea typeface="Microsoft JhengHei" panose="020B0604030504040204" pitchFamily="34" charset="-120"/>
              </a:rPr>
              <a:t>即使放棄</a:t>
            </a:r>
            <a:r>
              <a:rPr lang="en-US" altLang="zh-TW" sz="4800" b="1" kern="0" dirty="0">
                <a:solidFill>
                  <a:srgbClr val="017E6F"/>
                </a:solidFill>
                <a:latin typeface="Microsoft JhengHei" panose="020B0604030504040204" pitchFamily="34" charset="-120"/>
                <a:ea typeface="Microsoft JhengHei" panose="020B0604030504040204" pitchFamily="34" charset="-120"/>
              </a:rPr>
              <a:t>)</a:t>
            </a:r>
            <a:r>
              <a:rPr lang="zh-TW" altLang="en-US" sz="4800" b="1" kern="0" dirty="0">
                <a:solidFill>
                  <a:srgbClr val="FF0000"/>
                </a:solidFill>
                <a:latin typeface="Microsoft JhengHei" panose="020B0604030504040204" pitchFamily="34" charset="-120"/>
                <a:ea typeface="Microsoft JhengHei" panose="020B0604030504040204" pitchFamily="34" charset="-120"/>
              </a:rPr>
              <a:t>不得</a:t>
            </a:r>
            <a:r>
              <a:rPr lang="zh-TW" altLang="en-US" sz="4800" b="1" kern="0" dirty="0">
                <a:solidFill>
                  <a:srgbClr val="017E6F"/>
                </a:solidFill>
                <a:latin typeface="Microsoft JhengHei" panose="020B0604030504040204" pitchFamily="34" charset="-120"/>
                <a:ea typeface="Microsoft JhengHei" panose="020B0604030504040204" pitchFamily="34" charset="-120"/>
              </a:rPr>
              <a:t>參加</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「四技申請入學」。</a:t>
            </a: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未於規定期限放棄特殊選才</a:t>
            </a:r>
            <a:r>
              <a:rPr lang="en-US" altLang="zh-TW" sz="4800" b="1" kern="0" dirty="0" smtClean="0">
                <a:solidFill>
                  <a:srgbClr val="017E6F"/>
                </a:solidFill>
                <a:latin typeface="Microsoft JhengHei" panose="020B0604030504040204" pitchFamily="34" charset="-120"/>
                <a:ea typeface="Microsoft JhengHei" panose="020B0604030504040204" pitchFamily="34" charset="-120"/>
              </a:rPr>
              <a:t>(</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大學及四技二專</a:t>
            </a:r>
            <a:r>
              <a:rPr lang="en-US" altLang="zh-TW" sz="4800" b="1" kern="0" dirty="0" smtClean="0">
                <a:solidFill>
                  <a:srgbClr val="017E6F"/>
                </a:solidFill>
                <a:latin typeface="Microsoft JhengHei" panose="020B0604030504040204" pitchFamily="34" charset="-120"/>
                <a:ea typeface="Microsoft JhengHei" panose="020B0604030504040204" pitchFamily="34" charset="-120"/>
              </a:rPr>
              <a:t>)</a:t>
            </a:r>
            <a:r>
              <a:rPr lang="zh-TW" altLang="en-US" sz="4800" b="1" kern="0" dirty="0">
                <a:solidFill>
                  <a:srgbClr val="017E6F"/>
                </a:solidFill>
                <a:latin typeface="Microsoft JhengHei" panose="020B0604030504040204" pitchFamily="34" charset="-120"/>
                <a:ea typeface="Microsoft JhengHei" panose="020B0604030504040204" pitchFamily="34" charset="-120"/>
              </a:rPr>
              <a:t>及技優</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保送</a:t>
            </a:r>
            <a:r>
              <a:rPr lang="en-US" altLang="zh-TW" sz="4800" b="1" kern="0" dirty="0" smtClean="0">
                <a:solidFill>
                  <a:srgbClr val="017E6F"/>
                </a:solidFill>
                <a:latin typeface="Microsoft JhengHei" panose="020B0604030504040204" pitchFamily="34" charset="-120"/>
                <a:ea typeface="Microsoft JhengHei" panose="020B0604030504040204" pitchFamily="34" charset="-120"/>
              </a:rPr>
              <a:t>(</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四</a:t>
            </a:r>
            <a:r>
              <a:rPr lang="zh-TW" altLang="en-US" sz="4800" b="1" kern="0" dirty="0">
                <a:solidFill>
                  <a:srgbClr val="017E6F"/>
                </a:solidFill>
                <a:latin typeface="Microsoft JhengHei" panose="020B0604030504040204" pitchFamily="34" charset="-120"/>
                <a:ea typeface="Microsoft JhengHei" panose="020B0604030504040204" pitchFamily="34" charset="-120"/>
              </a:rPr>
              <a:t>技二專</a:t>
            </a:r>
            <a:r>
              <a:rPr lang="en-US" altLang="zh-TW" sz="4800" b="1" kern="0" dirty="0">
                <a:solidFill>
                  <a:srgbClr val="017E6F"/>
                </a:solidFill>
                <a:latin typeface="Microsoft JhengHei" panose="020B0604030504040204" pitchFamily="34" charset="-120"/>
                <a:ea typeface="Microsoft JhengHei" panose="020B0604030504040204" pitchFamily="34" charset="-120"/>
              </a:rPr>
              <a:t>)</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錄取資格者，不得</a:t>
            </a:r>
            <a:r>
              <a:rPr lang="zh-TW" altLang="en-US" sz="4800" b="1" kern="0" dirty="0">
                <a:solidFill>
                  <a:srgbClr val="017E6F"/>
                </a:solidFill>
                <a:latin typeface="Microsoft JhengHei" panose="020B0604030504040204" pitchFamily="34" charset="-120"/>
                <a:ea typeface="Microsoft JhengHei" panose="020B0604030504040204" pitchFamily="34" charset="-120"/>
              </a:rPr>
              <a:t>報名「四技申請入學</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a:t>
            </a: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r>
              <a:rPr lang="zh-TW" altLang="en-US" sz="4800" b="1" kern="0" dirty="0">
                <a:solidFill>
                  <a:srgbClr val="017E6F"/>
                </a:solidFill>
                <a:latin typeface="Microsoft JhengHei" panose="020B0604030504040204" pitchFamily="34" charset="-120"/>
                <a:ea typeface="Microsoft JhengHei" panose="020B0604030504040204" pitchFamily="34" charset="-120"/>
              </a:rPr>
              <a:t>申請校系數以六個校系</a:t>
            </a:r>
            <a:r>
              <a:rPr lang="en-US" altLang="zh-TW" sz="4800" b="1" kern="0" dirty="0">
                <a:solidFill>
                  <a:srgbClr val="017E6F"/>
                </a:solidFill>
                <a:latin typeface="Microsoft JhengHei" panose="020B0604030504040204" pitchFamily="34" charset="-120"/>
                <a:ea typeface="Microsoft JhengHei" panose="020B0604030504040204" pitchFamily="34" charset="-120"/>
              </a:rPr>
              <a:t>(</a:t>
            </a:r>
            <a:r>
              <a:rPr lang="zh-TW" altLang="en-US" sz="4800" b="1" kern="0" dirty="0">
                <a:solidFill>
                  <a:srgbClr val="017E6F"/>
                </a:solidFill>
                <a:latin typeface="Microsoft JhengHei" panose="020B0604030504040204" pitchFamily="34" charset="-120"/>
                <a:ea typeface="Microsoft JhengHei" panose="020B0604030504040204" pitchFamily="34" charset="-120"/>
              </a:rPr>
              <a:t>含</a:t>
            </a:r>
            <a:r>
              <a:rPr lang="en-US" altLang="zh-TW" sz="4800" b="1" kern="0" dirty="0">
                <a:solidFill>
                  <a:srgbClr val="017E6F"/>
                </a:solidFill>
                <a:latin typeface="Microsoft JhengHei" panose="020B0604030504040204" pitchFamily="34" charset="-120"/>
                <a:ea typeface="Microsoft JhengHei" panose="020B0604030504040204" pitchFamily="34" charset="-120"/>
              </a:rPr>
              <a:t>)</a:t>
            </a:r>
            <a:r>
              <a:rPr lang="zh-TW" altLang="en-US" sz="4800" b="1" kern="0" dirty="0">
                <a:solidFill>
                  <a:srgbClr val="017E6F"/>
                </a:solidFill>
                <a:latin typeface="Microsoft JhengHei" panose="020B0604030504040204" pitchFamily="34" charset="-120"/>
                <a:ea typeface="Microsoft JhengHei" panose="020B0604030504040204" pitchFamily="34" charset="-120"/>
              </a:rPr>
              <a:t>為限</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a:t>
            </a: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r>
              <a:rPr lang="zh-TW" altLang="en-US" sz="4800" b="1" kern="0" dirty="0">
                <a:solidFill>
                  <a:srgbClr val="017E6F"/>
                </a:solidFill>
                <a:latin typeface="Microsoft JhengHei" panose="020B0604030504040204" pitchFamily="34" charset="-120"/>
                <a:ea typeface="Microsoft JhengHei" panose="020B0604030504040204" pitchFamily="34" charset="-120"/>
              </a:rPr>
              <a:t>通過第一</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階段篩選的</a:t>
            </a:r>
            <a:r>
              <a:rPr lang="zh-TW" altLang="en-US" sz="4800" b="1" kern="0" dirty="0">
                <a:solidFill>
                  <a:srgbClr val="017E6F"/>
                </a:solidFill>
                <a:latin typeface="Microsoft JhengHei" panose="020B0604030504040204" pitchFamily="34" charset="-120"/>
                <a:ea typeface="Microsoft JhengHei" panose="020B0604030504040204" pitchFamily="34" charset="-120"/>
              </a:rPr>
              <a:t>學生，自行依大學校系規定期限，</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完成</a:t>
            </a:r>
            <a:r>
              <a:rPr lang="zh-TW" altLang="en-US" sz="4800" b="1" kern="0" dirty="0">
                <a:solidFill>
                  <a:srgbClr val="017E6F"/>
                </a:solidFill>
                <a:latin typeface="Microsoft JhengHei" panose="020B0604030504040204" pitchFamily="34" charset="-120"/>
                <a:ea typeface="Microsoft JhengHei" panose="020B0604030504040204" pitchFamily="34" charset="-120"/>
              </a:rPr>
              <a:t>第二</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階段複試相關</a:t>
            </a:r>
            <a:r>
              <a:rPr lang="zh-TW" altLang="en-US" sz="4800" b="1" kern="0" dirty="0">
                <a:solidFill>
                  <a:srgbClr val="017E6F"/>
                </a:solidFill>
                <a:latin typeface="Microsoft JhengHei" panose="020B0604030504040204" pitchFamily="34" charset="-120"/>
                <a:ea typeface="Microsoft JhengHei" panose="020B0604030504040204" pitchFamily="34" charset="-120"/>
              </a:rPr>
              <a:t>作業及</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繳費。</a:t>
            </a: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p:txBody>
      </p:sp>
      <p:sp>
        <p:nvSpPr>
          <p:cNvPr id="8" name="Freeform 40"/>
          <p:cNvSpPr>
            <a:spLocks noChangeAspect="1"/>
          </p:cNvSpPr>
          <p:nvPr/>
        </p:nvSpPr>
        <p:spPr>
          <a:xfrm rot="5400000">
            <a:off x="468465" y="7560409"/>
            <a:ext cx="2200040" cy="311143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extLst>
      <p:ext uri="{BB962C8B-B14F-4D97-AF65-F5344CB8AC3E}">
        <p14:creationId xmlns:p14="http://schemas.microsoft.com/office/powerpoint/2010/main" val="1845371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8" name="TextBox 26"/>
          <p:cNvSpPr txBox="1"/>
          <p:nvPr/>
        </p:nvSpPr>
        <p:spPr>
          <a:xfrm>
            <a:off x="1447800" y="2561847"/>
            <a:ext cx="4081812" cy="705321"/>
          </a:xfrm>
          <a:prstGeom prst="rect">
            <a:avLst/>
          </a:prstGeom>
        </p:spPr>
        <p:txBody>
          <a:bodyPr wrap="square" lIns="0" tIns="0" rIns="0" bIns="0" rtlCol="0" anchor="t">
            <a:spAutoFit/>
          </a:bodyPr>
          <a:lstStyle/>
          <a:p>
            <a:pPr>
              <a:lnSpc>
                <a:spcPts val="5544"/>
              </a:lnSpc>
            </a:pPr>
            <a:r>
              <a:rPr lang="zh-TW" altLang="en-US" sz="7200" b="1" dirty="0" smtClean="0">
                <a:solidFill>
                  <a:srgbClr val="7C3B06"/>
                </a:solidFill>
                <a:latin typeface="Kollektif Bold"/>
              </a:rPr>
              <a:t>分發入學</a:t>
            </a:r>
            <a:endParaRPr lang="en-US" sz="4400" b="1" dirty="0">
              <a:solidFill>
                <a:srgbClr val="7C3B06"/>
              </a:solidFill>
              <a:latin typeface="Kollektif Bold"/>
            </a:endParaRPr>
          </a:p>
        </p:txBody>
      </p:sp>
      <p:sp>
        <p:nvSpPr>
          <p:cNvPr id="29" name="Freeform 28"/>
          <p:cNvSpPr/>
          <p:nvPr/>
        </p:nvSpPr>
        <p:spPr>
          <a:xfrm>
            <a:off x="371205" y="3619500"/>
            <a:ext cx="6105795" cy="6400800"/>
          </a:xfrm>
          <a:custGeom>
            <a:avLst/>
            <a:gdLst/>
            <a:ahLst/>
            <a:cxnLst/>
            <a:rect l="l" t="t" r="r" b="b"/>
            <a:pathLst>
              <a:path w="6046286" h="1027869">
                <a:moveTo>
                  <a:pt x="0" y="0"/>
                </a:moveTo>
                <a:lnTo>
                  <a:pt x="6046286" y="0"/>
                </a:lnTo>
                <a:lnTo>
                  <a:pt x="6046286" y="1027869"/>
                </a:lnTo>
                <a:lnTo>
                  <a:pt x="0" y="1027869"/>
                </a:lnTo>
                <a:lnTo>
                  <a:pt x="0" y="0"/>
                </a:lnTo>
                <a:close/>
              </a:path>
            </a:pathLst>
          </a:custGeom>
          <a:blipFill>
            <a:blip r:embed="rId12">
              <a:duotone>
                <a:prstClr val="black"/>
                <a:schemeClr val="accent2">
                  <a:tint val="45000"/>
                  <a:satMod val="400000"/>
                </a:schemeClr>
              </a:duotone>
              <a:extLst>
                <a:ext uri="{96DAC541-7B7A-43D3-8B79-37D633B846F1}">
                  <asvg:svgBlip xmlns="" xmlns:asvg="http://schemas.microsoft.com/office/drawing/2016/SVG/main" r:embed="rId5"/>
                </a:ext>
              </a:extLst>
            </a:blip>
            <a:stretch>
              <a:fillRect/>
            </a:stretch>
          </a:blipFill>
        </p:spPr>
      </p:sp>
      <p:sp>
        <p:nvSpPr>
          <p:cNvPr id="30" name="TextBox 31"/>
          <p:cNvSpPr txBox="1"/>
          <p:nvPr/>
        </p:nvSpPr>
        <p:spPr>
          <a:xfrm>
            <a:off x="1198852" y="4824004"/>
            <a:ext cx="4450500" cy="2215991"/>
          </a:xfrm>
          <a:prstGeom prst="rect">
            <a:avLst/>
          </a:prstGeom>
        </p:spPr>
        <p:txBody>
          <a:bodyPr wrap="square" lIns="0" tIns="0" rIns="0" bIns="0" rtlCol="0" anchor="t">
            <a:spAutoFit/>
          </a:bodyPr>
          <a:lstStyle/>
          <a:p>
            <a:pPr algn="just"/>
            <a:r>
              <a:rPr lang="zh-TW" altLang="en-US" sz="4800" b="1" dirty="0">
                <a:solidFill>
                  <a:srgbClr val="FFFFFF"/>
                </a:solidFill>
                <a:latin typeface="Kollektif Bold"/>
              </a:rPr>
              <a:t>強調簡單一致，</a:t>
            </a:r>
            <a:r>
              <a:rPr lang="zh-TW" altLang="en-US" sz="4800" b="1" dirty="0" smtClean="0">
                <a:solidFill>
                  <a:srgbClr val="FFFFFF"/>
                </a:solidFill>
                <a:latin typeface="Kollektif Bold"/>
              </a:rPr>
              <a:t>僅參採入學考試</a:t>
            </a:r>
            <a:r>
              <a:rPr lang="zh-TW" altLang="en-US" sz="4800" b="1" dirty="0">
                <a:solidFill>
                  <a:srgbClr val="FFFFFF"/>
                </a:solidFill>
                <a:latin typeface="Kollektif Bold"/>
              </a:rPr>
              <a:t>成績，直接分發。</a:t>
            </a:r>
            <a:endParaRPr lang="zh-TW" altLang="en-US" sz="4800" b="1" dirty="0">
              <a:solidFill>
                <a:srgbClr val="FFFFFF"/>
              </a:solidFill>
              <a:latin typeface="Kollektif Bold"/>
            </a:endParaRPr>
          </a:p>
        </p:txBody>
      </p:sp>
      <p:sp>
        <p:nvSpPr>
          <p:cNvPr id="31" name="TextBox 3"/>
          <p:cNvSpPr txBox="1"/>
          <p:nvPr/>
        </p:nvSpPr>
        <p:spPr>
          <a:xfrm>
            <a:off x="5330082" y="266700"/>
            <a:ext cx="7470709"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各招生管道介紹</a:t>
            </a:r>
            <a:endParaRPr lang="zh-TW" altLang="en-US" sz="7200" b="1" dirty="0">
              <a:latin typeface="Kollektif Bold"/>
            </a:endParaRPr>
          </a:p>
        </p:txBody>
      </p:sp>
      <p:cxnSp>
        <p:nvCxnSpPr>
          <p:cNvPr id="32" name="直線接點 31"/>
          <p:cNvCxnSpPr/>
          <p:nvPr/>
        </p:nvCxnSpPr>
        <p:spPr>
          <a:xfrm flipV="1">
            <a:off x="609600" y="3382949"/>
            <a:ext cx="5472000" cy="0"/>
          </a:xfrm>
          <a:prstGeom prst="line">
            <a:avLst/>
          </a:prstGeom>
          <a:ln w="1270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DBA768E2-29DD-AA4F-9821-705E6C7B7C1F}"/>
              </a:ext>
            </a:extLst>
          </p:cNvPr>
          <p:cNvSpPr txBox="1"/>
          <p:nvPr/>
        </p:nvSpPr>
        <p:spPr>
          <a:xfrm>
            <a:off x="6909248" y="2561847"/>
            <a:ext cx="11378752" cy="6740307"/>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defRPr/>
            </a:pPr>
            <a:r>
              <a:rPr lang="zh-TW" altLang="en-US" sz="4800" b="1" kern="0" dirty="0" smtClean="0">
                <a:solidFill>
                  <a:srgbClr val="FF0000"/>
                </a:solidFill>
                <a:latin typeface="Microsoft JhengHei" panose="020B0604030504040204" pitchFamily="34" charset="-120"/>
                <a:ea typeface="Microsoft JhengHei" panose="020B0604030504040204" pitchFamily="34" charset="-120"/>
              </a:rPr>
              <a:t>☆</a:t>
            </a:r>
            <a:r>
              <a:rPr lang="zh-CN" altLang="en-US" sz="4800" b="1" kern="0" dirty="0">
                <a:solidFill>
                  <a:srgbClr val="FF0000"/>
                </a:solidFill>
                <a:latin typeface="Microsoft JhengHei" panose="020B0604030504040204" pitchFamily="34" charset="-120"/>
                <a:ea typeface="Microsoft JhengHei" panose="020B0604030504040204" pitchFamily="34" charset="-120"/>
              </a:rPr>
              <a:t>考試需求：</a:t>
            </a:r>
            <a:endParaRPr lang="en-US" altLang="zh-CN" sz="4800" b="1" kern="0" dirty="0">
              <a:solidFill>
                <a:srgbClr val="FF0000"/>
              </a:solidFill>
              <a:latin typeface="Microsoft JhengHei" panose="020B0604030504040204" pitchFamily="34" charset="-120"/>
              <a:ea typeface="Microsoft JhengHei" panose="020B0604030504040204" pitchFamily="34" charset="-120"/>
            </a:endParaRPr>
          </a:p>
          <a:p>
            <a:pPr marL="914400" indent="-914400">
              <a:buFont typeface="+mj-lt"/>
              <a:buAutoNum type="arabicPeriod"/>
              <a:defRPr/>
            </a:pP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學科能力</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測驗</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X (</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可用於檢定或採計</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914400" indent="-914400">
              <a:buFont typeface="+mj-lt"/>
              <a:buAutoNum type="arabicPeriod"/>
              <a:defRPr/>
            </a:pP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分科測驗</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Y</a:t>
            </a:r>
            <a:endPar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914400" indent="-914400">
              <a:buFont typeface="+mj-lt"/>
              <a:buAutoNum type="arabicPeriod"/>
              <a:defRPr/>
            </a:pP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術科考試</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部份校系採計</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p>
          <a:p>
            <a:pPr marL="914400" indent="-914400">
              <a:buFont typeface="+mj-lt"/>
              <a:buAutoNum type="arabicPeriod"/>
              <a:defRPr/>
            </a:pP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高中英語聽力測驗</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部份校系檢定</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endPar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defRPr/>
            </a:pPr>
            <a:r>
              <a:rPr lang="zh-TW" altLang="en-US" sz="4800" b="1" kern="0" dirty="0" smtClean="0">
                <a:solidFill>
                  <a:srgbClr val="FF0000"/>
                </a:solidFill>
                <a:latin typeface="Microsoft JhengHei" panose="020B0604030504040204" pitchFamily="34" charset="-120"/>
                <a:ea typeface="Microsoft JhengHei" panose="020B0604030504040204" pitchFamily="34" charset="-120"/>
              </a:rPr>
              <a:t>★參採測驗科目</a:t>
            </a:r>
            <a:r>
              <a:rPr lang="zh-CN" altLang="en-US" sz="4800" b="1" kern="0" dirty="0" smtClean="0">
                <a:solidFill>
                  <a:srgbClr val="FF0000"/>
                </a:solidFill>
                <a:latin typeface="Microsoft JhengHei" panose="020B0604030504040204" pitchFamily="34" charset="-120"/>
                <a:ea typeface="Microsoft JhengHei" panose="020B0604030504040204" pitchFamily="34" charset="-120"/>
              </a:rPr>
              <a:t>：</a:t>
            </a:r>
            <a:endParaRPr lang="en-US" altLang="zh-CN" sz="4800" b="1" kern="0" dirty="0">
              <a:solidFill>
                <a:srgbClr val="FF0000"/>
              </a:solidFill>
              <a:latin typeface="Microsoft JhengHei" panose="020B0604030504040204" pitchFamily="34" charset="-120"/>
              <a:ea typeface="Microsoft JhengHei" panose="020B0604030504040204" pitchFamily="34" charset="-120"/>
            </a:endParaRPr>
          </a:p>
          <a:p>
            <a:pPr marL="914400" indent="-914400">
              <a:buFont typeface="+mj-lt"/>
              <a:buAutoNum type="arabicPeriod"/>
              <a:defRPr/>
            </a:pP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3</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X+Y+</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術科≦</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5</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en-US" altLang="zh-CN"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914400" indent="-914400">
              <a:buFont typeface="+mj-lt"/>
              <a:buAutoNum type="arabicPeriod"/>
              <a:defRPr/>
            </a:pP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X</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4</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Y</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r>
              <a:rPr lang="en-US" altLang="zh-TW"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1</a:t>
            </a:r>
            <a:r>
              <a:rPr lang="zh-TW" altLang="en-US" sz="4800" b="1" kern="0"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t>
            </a:r>
            <a:endParaRPr lang="zh-CN" altLang="en-US" sz="4800" b="1" kern="0"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217074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pic>
        <p:nvPicPr>
          <p:cNvPr id="2" name="圖片 1"/>
          <p:cNvPicPr>
            <a:picLocks noChangeAspect="1"/>
          </p:cNvPicPr>
          <p:nvPr/>
        </p:nvPicPr>
        <p:blipFill>
          <a:blip r:embed="rId12"/>
          <a:stretch>
            <a:fillRect/>
          </a:stretch>
        </p:blipFill>
        <p:spPr>
          <a:xfrm>
            <a:off x="228600" y="647700"/>
            <a:ext cx="17919854" cy="9018494"/>
          </a:xfrm>
          <a:prstGeom prst="rect">
            <a:avLst/>
          </a:prstGeom>
        </p:spPr>
      </p:pic>
    </p:spTree>
    <p:extLst>
      <p:ext uri="{BB962C8B-B14F-4D97-AF65-F5344CB8AC3E}">
        <p14:creationId xmlns:p14="http://schemas.microsoft.com/office/powerpoint/2010/main" val="1848115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pic>
        <p:nvPicPr>
          <p:cNvPr id="3" name="圖片 2"/>
          <p:cNvPicPr>
            <a:picLocks noChangeAspect="1"/>
          </p:cNvPicPr>
          <p:nvPr/>
        </p:nvPicPr>
        <p:blipFill>
          <a:blip r:embed="rId12"/>
          <a:stretch>
            <a:fillRect/>
          </a:stretch>
        </p:blipFill>
        <p:spPr>
          <a:xfrm>
            <a:off x="304800" y="571500"/>
            <a:ext cx="17763974" cy="9144000"/>
          </a:xfrm>
          <a:prstGeom prst="rect">
            <a:avLst/>
          </a:prstGeom>
        </p:spPr>
      </p:pic>
    </p:spTree>
    <p:extLst>
      <p:ext uri="{BB962C8B-B14F-4D97-AF65-F5344CB8AC3E}">
        <p14:creationId xmlns:p14="http://schemas.microsoft.com/office/powerpoint/2010/main" val="505057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31" name="TextBox 3"/>
          <p:cNvSpPr txBox="1"/>
          <p:nvPr/>
        </p:nvSpPr>
        <p:spPr>
          <a:xfrm>
            <a:off x="4097597" y="330994"/>
            <a:ext cx="9618403"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分發入學</a:t>
            </a:r>
            <a:r>
              <a:rPr lang="zh-TW" altLang="en-US" sz="7200" b="1" dirty="0" smtClean="0">
                <a:latin typeface="Kollektif Bold"/>
              </a:rPr>
              <a:t>招生注意事項</a:t>
            </a:r>
            <a:endParaRPr lang="zh-TW" altLang="en-US" sz="7200" b="1" dirty="0">
              <a:latin typeface="Kollektif Bold"/>
            </a:endParaRPr>
          </a:p>
        </p:txBody>
      </p:sp>
      <p:cxnSp>
        <p:nvCxnSpPr>
          <p:cNvPr id="32" name="直線接點 31"/>
          <p:cNvCxnSpPr/>
          <p:nvPr/>
        </p:nvCxnSpPr>
        <p:spPr>
          <a:xfrm flipV="1">
            <a:off x="3946470" y="1562100"/>
            <a:ext cx="9720000" cy="0"/>
          </a:xfrm>
          <a:prstGeom prst="line">
            <a:avLst/>
          </a:prstGeom>
          <a:ln w="1270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文本框 32"/>
          <p:cNvSpPr txBox="1"/>
          <p:nvPr/>
        </p:nvSpPr>
        <p:spPr>
          <a:xfrm>
            <a:off x="685800" y="1790700"/>
            <a:ext cx="17411700" cy="5262979"/>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marL="914400" indent="-914400">
              <a:buFont typeface="+mj-lt"/>
              <a:buAutoNum type="arabicParenR"/>
              <a:defRPr/>
            </a:pP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於其他管道獲得錄取資格者，應於各管道規定時間內，依正式流程辦理放棄錄取資格，才能參與「分發入學」。</a:t>
            </a: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採網路登記</a:t>
            </a:r>
            <a:r>
              <a:rPr lang="zh-TW" altLang="en-US" sz="4800" b="1" kern="0" dirty="0">
                <a:solidFill>
                  <a:srgbClr val="017E6F"/>
                </a:solidFill>
                <a:latin typeface="Microsoft JhengHei" panose="020B0604030504040204" pitchFamily="34" charset="-120"/>
                <a:ea typeface="Microsoft JhengHei" panose="020B0604030504040204" pitchFamily="34" charset="-120"/>
              </a:rPr>
              <a:t>分發</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志願</a:t>
            </a:r>
            <a:r>
              <a:rPr lang="en-US" altLang="zh-TW" sz="4800" b="1" kern="0" dirty="0" smtClean="0">
                <a:solidFill>
                  <a:srgbClr val="017E6F"/>
                </a:solidFill>
                <a:latin typeface="Microsoft JhengHei" panose="020B0604030504040204" pitchFamily="34" charset="-120"/>
                <a:ea typeface="Microsoft JhengHei" panose="020B0604030504040204" pitchFamily="34" charset="-120"/>
              </a:rPr>
              <a:t>(</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大學</a:t>
            </a:r>
            <a:r>
              <a:rPr lang="zh-TW" altLang="en-US" sz="4800" b="1" kern="0" dirty="0">
                <a:solidFill>
                  <a:srgbClr val="017E6F"/>
                </a:solidFill>
                <a:latin typeface="Microsoft JhengHei" panose="020B0604030504040204" pitchFamily="34" charset="-120"/>
                <a:ea typeface="Microsoft JhengHei" panose="020B0604030504040204" pitchFamily="34" charset="-120"/>
              </a:rPr>
              <a:t>考試入學分發</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委員會，考分會</a:t>
            </a:r>
            <a:r>
              <a:rPr lang="en-US" altLang="zh-TW" sz="4800" b="1" kern="0" dirty="0" smtClean="0">
                <a:solidFill>
                  <a:srgbClr val="017E6F"/>
                </a:solidFill>
                <a:latin typeface="Microsoft JhengHei" panose="020B0604030504040204" pitchFamily="34" charset="-120"/>
                <a:ea typeface="Microsoft JhengHei" panose="020B0604030504040204" pitchFamily="34" charset="-120"/>
              </a:rPr>
              <a:t>)</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a:t>
            </a:r>
            <a:r>
              <a:rPr lang="en-US" altLang="zh-TW" sz="4800" b="1" kern="0" dirty="0">
                <a:solidFill>
                  <a:srgbClr val="017E6F"/>
                </a:solidFill>
                <a:latin typeface="Microsoft JhengHei" panose="020B0604030504040204" pitchFamily="34" charset="-120"/>
                <a:ea typeface="Microsoft JhengHei" panose="020B0604030504040204" pitchFamily="34" charset="-120"/>
              </a:rPr>
              <a:t/>
            </a:r>
            <a:br>
              <a:rPr lang="en-US" altLang="zh-TW" sz="4800" b="1" kern="0" dirty="0">
                <a:solidFill>
                  <a:srgbClr val="017E6F"/>
                </a:solidFill>
                <a:latin typeface="Microsoft JhengHei" panose="020B0604030504040204" pitchFamily="34" charset="-120"/>
                <a:ea typeface="Microsoft JhengHei" panose="020B0604030504040204" pitchFamily="34" charset="-120"/>
              </a:rPr>
            </a:br>
            <a:r>
              <a:rPr lang="en-US" altLang="zh-TW" sz="4800" b="1" kern="0" dirty="0">
                <a:solidFill>
                  <a:srgbClr val="017E6F"/>
                </a:solidFill>
                <a:latin typeface="Microsoft JhengHei" panose="020B0604030504040204" pitchFamily="34" charset="-120"/>
                <a:ea typeface="Microsoft JhengHei" panose="020B0604030504040204" pitchFamily="34" charset="-120"/>
              </a:rPr>
              <a:t>http://www.uac.edu.tw </a:t>
            </a: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a:p>
            <a:pPr marL="914400" indent="-914400">
              <a:buFont typeface="+mj-lt"/>
              <a:buAutoNum type="arabicParenR"/>
              <a:defRPr/>
            </a:pP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志願</a:t>
            </a:r>
            <a:r>
              <a:rPr lang="zh-TW" altLang="en-US" sz="4800" b="1" kern="0" dirty="0">
                <a:solidFill>
                  <a:srgbClr val="017E6F"/>
                </a:solidFill>
                <a:latin typeface="Microsoft JhengHei" panose="020B0604030504040204" pitchFamily="34" charset="-120"/>
                <a:ea typeface="Microsoft JhengHei" panose="020B0604030504040204" pitchFamily="34" charset="-120"/>
              </a:rPr>
              <a:t>數最多為</a:t>
            </a:r>
            <a:r>
              <a:rPr lang="en-US" altLang="zh-TW" sz="4800" b="1" kern="0" dirty="0">
                <a:solidFill>
                  <a:srgbClr val="017E6F"/>
                </a:solidFill>
                <a:latin typeface="Microsoft JhengHei" panose="020B0604030504040204" pitchFamily="34" charset="-120"/>
                <a:ea typeface="Microsoft JhengHei" panose="020B0604030504040204" pitchFamily="34" charset="-120"/>
              </a:rPr>
              <a:t>100</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個，志願送出後不得更改</a:t>
            </a:r>
            <a:r>
              <a:rPr lang="en-US" altLang="zh-TW" sz="4800" b="1" kern="0" dirty="0" smtClean="0">
                <a:solidFill>
                  <a:srgbClr val="017E6F"/>
                </a:solidFill>
                <a:latin typeface="Microsoft JhengHei" panose="020B0604030504040204" pitchFamily="34" charset="-120"/>
                <a:ea typeface="Microsoft JhengHei" panose="020B0604030504040204" pitchFamily="34" charset="-120"/>
              </a:rPr>
              <a:t>(</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請謹慎</a:t>
            </a:r>
            <a:r>
              <a:rPr lang="en-US" altLang="zh-TW" sz="4800" b="1" kern="0" dirty="0" smtClean="0">
                <a:solidFill>
                  <a:srgbClr val="017E6F"/>
                </a:solidFill>
                <a:latin typeface="Microsoft JhengHei" panose="020B0604030504040204" pitchFamily="34" charset="-120"/>
                <a:ea typeface="Microsoft JhengHei" panose="020B0604030504040204" pitchFamily="34" charset="-120"/>
              </a:rPr>
              <a:t>)</a:t>
            </a:r>
            <a:r>
              <a:rPr lang="zh-TW" altLang="en-US" sz="4800" b="1" kern="0" dirty="0" smtClean="0">
                <a:solidFill>
                  <a:srgbClr val="017E6F"/>
                </a:solidFill>
                <a:latin typeface="Microsoft JhengHei" panose="020B0604030504040204" pitchFamily="34" charset="-120"/>
                <a:ea typeface="Microsoft JhengHei" panose="020B0604030504040204" pitchFamily="34" charset="-120"/>
              </a:rPr>
              <a:t>。</a:t>
            </a:r>
            <a:endParaRPr lang="en-US" altLang="zh-TW" sz="4800" b="1" kern="0" dirty="0" smtClean="0">
              <a:solidFill>
                <a:srgbClr val="017E6F"/>
              </a:solidFill>
              <a:latin typeface="Microsoft JhengHei" panose="020B0604030504040204" pitchFamily="34" charset="-120"/>
              <a:ea typeface="Microsoft JhengHei" panose="020B0604030504040204" pitchFamily="34" charset="-120"/>
            </a:endParaRPr>
          </a:p>
        </p:txBody>
      </p:sp>
      <p:sp>
        <p:nvSpPr>
          <p:cNvPr id="8" name="Freeform 40"/>
          <p:cNvSpPr>
            <a:spLocks noChangeAspect="1"/>
          </p:cNvSpPr>
          <p:nvPr/>
        </p:nvSpPr>
        <p:spPr>
          <a:xfrm rot="5400000">
            <a:off x="468465" y="7560409"/>
            <a:ext cx="2200040" cy="311143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extLst>
      <p:ext uri="{BB962C8B-B14F-4D97-AF65-F5344CB8AC3E}">
        <p14:creationId xmlns:p14="http://schemas.microsoft.com/office/powerpoint/2010/main" val="326099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633258" y="283991"/>
            <a:ext cx="12044053" cy="1231106"/>
          </a:xfrm>
          <a:prstGeom prst="rect">
            <a:avLst/>
          </a:prstGeom>
        </p:spPr>
        <p:txBody>
          <a:bodyPr lIns="0" tIns="0" rIns="0" bIns="0" rtlCol="0" anchor="t">
            <a:spAutoFit/>
          </a:bodyPr>
          <a:lstStyle/>
          <a:p>
            <a:pPr algn="ctr">
              <a:lnSpc>
                <a:spcPts val="9600"/>
              </a:lnSpc>
            </a:pPr>
            <a:r>
              <a:rPr lang="zh-TW" altLang="en-US" sz="9600" dirty="0" smtClean="0">
                <a:solidFill>
                  <a:srgbClr val="227C9D"/>
                </a:solidFill>
                <a:latin typeface="Kollektif Bold"/>
              </a:rPr>
              <a:t>報名與考試日期</a:t>
            </a:r>
            <a:endParaRPr lang="en-US" sz="9600" dirty="0">
              <a:solidFill>
                <a:srgbClr val="227C9D"/>
              </a:solidFill>
              <a:latin typeface="Kollektif Bold"/>
            </a:endParaRPr>
          </a:p>
        </p:txBody>
      </p:sp>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2" name="表格 1"/>
          <p:cNvGraphicFramePr>
            <a:graphicFrameLocks noGrp="1"/>
          </p:cNvGraphicFramePr>
          <p:nvPr>
            <p:extLst>
              <p:ext uri="{D42A27DB-BD31-4B8C-83A1-F6EECF244321}">
                <p14:modId xmlns:p14="http://schemas.microsoft.com/office/powerpoint/2010/main" val="3543189606"/>
              </p:ext>
            </p:extLst>
          </p:nvPr>
        </p:nvGraphicFramePr>
        <p:xfrm>
          <a:off x="533400" y="1918500"/>
          <a:ext cx="17297400" cy="7086599"/>
        </p:xfrm>
        <a:graphic>
          <a:graphicData uri="http://schemas.openxmlformats.org/drawingml/2006/table">
            <a:tbl>
              <a:tblPr firstRow="1" bandRow="1">
                <a:tableStyleId>{93296810-A885-4BE3-A3E7-6D5BEEA58F35}</a:tableStyleId>
              </a:tblPr>
              <a:tblGrid>
                <a:gridCol w="5765800">
                  <a:extLst>
                    <a:ext uri="{9D8B030D-6E8A-4147-A177-3AD203B41FA5}">
                      <a16:colId xmlns:a16="http://schemas.microsoft.com/office/drawing/2014/main" val="20000"/>
                    </a:ext>
                  </a:extLst>
                </a:gridCol>
                <a:gridCol w="5765800">
                  <a:extLst>
                    <a:ext uri="{9D8B030D-6E8A-4147-A177-3AD203B41FA5}">
                      <a16:colId xmlns:a16="http://schemas.microsoft.com/office/drawing/2014/main" val="20001"/>
                    </a:ext>
                  </a:extLst>
                </a:gridCol>
                <a:gridCol w="5765800">
                  <a:extLst>
                    <a:ext uri="{9D8B030D-6E8A-4147-A177-3AD203B41FA5}">
                      <a16:colId xmlns:a16="http://schemas.microsoft.com/office/drawing/2014/main" val="20002"/>
                    </a:ext>
                  </a:extLst>
                </a:gridCol>
              </a:tblGrid>
              <a:tr h="835855">
                <a:tc>
                  <a:txBody>
                    <a:bodyPr/>
                    <a:lstStyle/>
                    <a:p>
                      <a:pPr algn="ctr"/>
                      <a:r>
                        <a:rPr lang="zh-TW" altLang="en-US" sz="4000" b="1" dirty="0" smtClean="0">
                          <a:effectLst/>
                        </a:rPr>
                        <a:t>考試名稱</a:t>
                      </a:r>
                      <a:endParaRPr lang="zh-TW" altLang="en-US" sz="4000" b="1" dirty="0">
                        <a:effectLst/>
                      </a:endParaRPr>
                    </a:p>
                  </a:txBody>
                  <a:tcPr anchor="ctr"/>
                </a:tc>
                <a:tc>
                  <a:txBody>
                    <a:bodyPr/>
                    <a:lstStyle/>
                    <a:p>
                      <a:pPr algn="ctr"/>
                      <a:r>
                        <a:rPr lang="zh-TW" altLang="en-US" sz="4000" b="1" dirty="0" smtClean="0">
                          <a:effectLst/>
                        </a:rPr>
                        <a:t>報名日期</a:t>
                      </a:r>
                      <a:endParaRPr lang="zh-TW" altLang="en-US" sz="4000" b="1" dirty="0">
                        <a:effectLst/>
                      </a:endParaRPr>
                    </a:p>
                  </a:txBody>
                  <a:tcPr anchor="ctr"/>
                </a:tc>
                <a:tc>
                  <a:txBody>
                    <a:bodyPr/>
                    <a:lstStyle/>
                    <a:p>
                      <a:pPr algn="ctr"/>
                      <a:r>
                        <a:rPr lang="zh-TW" altLang="en-US" sz="4000" b="1" dirty="0" smtClean="0">
                          <a:effectLst/>
                        </a:rPr>
                        <a:t>考試日期</a:t>
                      </a:r>
                      <a:endParaRPr lang="zh-TW" altLang="en-US" sz="4000" b="1" dirty="0">
                        <a:effectLst/>
                      </a:endParaRPr>
                    </a:p>
                  </a:txBody>
                  <a:tcPr anchor="ctr"/>
                </a:tc>
                <a:extLst>
                  <a:ext uri="{0D108BD9-81ED-4DB2-BD59-A6C34878D82A}">
                    <a16:rowId xmlns:a16="http://schemas.microsoft.com/office/drawing/2014/main" val="10000"/>
                  </a:ext>
                </a:extLst>
              </a:tr>
              <a:tr h="1562686">
                <a:tc>
                  <a:txBody>
                    <a:bodyPr/>
                    <a:lstStyle/>
                    <a:p>
                      <a:pPr algn="ctr"/>
                      <a:r>
                        <a:rPr lang="zh-TW" altLang="en-US" sz="4000" b="1" dirty="0" smtClean="0">
                          <a:solidFill>
                            <a:srgbClr val="C00000"/>
                          </a:solidFill>
                          <a:effectLst>
                            <a:outerShdw blurRad="38100" dist="38100" dir="2700000" algn="tl">
                              <a:srgbClr val="000000">
                                <a:alpha val="43137"/>
                              </a:srgbClr>
                            </a:outerShdw>
                          </a:effectLst>
                        </a:rPr>
                        <a:t>高中英語聽力測驗</a:t>
                      </a:r>
                      <a:endParaRPr lang="en-US" altLang="zh-TW" sz="4000" b="1" dirty="0" smtClean="0">
                        <a:solidFill>
                          <a:srgbClr val="C00000"/>
                        </a:solidFill>
                        <a:effectLst>
                          <a:outerShdw blurRad="38100" dist="38100" dir="2700000" algn="tl">
                            <a:srgbClr val="000000">
                              <a:alpha val="43137"/>
                            </a:srgbClr>
                          </a:outerShdw>
                        </a:effectLst>
                      </a:endParaRPr>
                    </a:p>
                    <a:p>
                      <a:pPr algn="ctr"/>
                      <a:r>
                        <a:rPr lang="en-US" altLang="zh-TW" sz="4000" b="1" dirty="0" smtClean="0">
                          <a:solidFill>
                            <a:srgbClr val="C00000"/>
                          </a:solidFill>
                          <a:effectLst>
                            <a:outerShdw blurRad="38100" dist="38100" dir="2700000" algn="tl">
                              <a:srgbClr val="000000">
                                <a:alpha val="43137"/>
                              </a:srgbClr>
                            </a:outerShdw>
                          </a:effectLst>
                        </a:rPr>
                        <a:t>(</a:t>
                      </a:r>
                      <a:r>
                        <a:rPr lang="zh-TW" altLang="en-US" sz="4000" b="1" dirty="0" smtClean="0">
                          <a:solidFill>
                            <a:srgbClr val="C00000"/>
                          </a:solidFill>
                          <a:effectLst>
                            <a:outerShdw blurRad="38100" dist="38100" dir="2700000" algn="tl">
                              <a:srgbClr val="000000">
                                <a:alpha val="43137"/>
                              </a:srgbClr>
                            </a:outerShdw>
                          </a:effectLst>
                        </a:rPr>
                        <a:t>第一次考試</a:t>
                      </a:r>
                      <a:r>
                        <a:rPr lang="en-US" altLang="zh-TW" sz="4000" b="1" dirty="0" smtClean="0">
                          <a:solidFill>
                            <a:srgbClr val="C00000"/>
                          </a:solidFill>
                          <a:effectLst>
                            <a:outerShdw blurRad="38100" dist="38100" dir="2700000" algn="tl">
                              <a:srgbClr val="000000">
                                <a:alpha val="43137"/>
                              </a:srgbClr>
                            </a:outerShdw>
                          </a:effectLst>
                        </a:rPr>
                        <a:t>)</a:t>
                      </a:r>
                      <a:endParaRPr lang="zh-TW" altLang="en-US" sz="4000" b="1" dirty="0" smtClean="0">
                        <a:solidFill>
                          <a:srgbClr val="C00000"/>
                        </a:solidFill>
                        <a:effectLst>
                          <a:outerShdw blurRad="38100" dist="38100" dir="2700000" algn="tl">
                            <a:srgbClr val="000000">
                              <a:alpha val="43137"/>
                            </a:srgbClr>
                          </a:outerShdw>
                        </a:effectLst>
                      </a:endParaRPr>
                    </a:p>
                  </a:txBody>
                  <a:tcPr anchor="ctr"/>
                </a:tc>
                <a:tc>
                  <a:txBody>
                    <a:bodyPr/>
                    <a:lstStyle/>
                    <a:p>
                      <a:pPr algn="ctr"/>
                      <a:r>
                        <a:rPr lang="en-US" altLang="zh-TW" sz="4000" b="1" dirty="0" smtClean="0">
                          <a:solidFill>
                            <a:srgbClr val="C00000"/>
                          </a:solidFill>
                          <a:effectLst>
                            <a:outerShdw blurRad="38100" dist="38100" dir="2700000" algn="tl">
                              <a:srgbClr val="000000">
                                <a:alpha val="43137"/>
                              </a:srgbClr>
                            </a:outerShdw>
                          </a:effectLst>
                        </a:rPr>
                        <a:t>112</a:t>
                      </a:r>
                      <a:r>
                        <a:rPr lang="zh-TW" altLang="en-US" sz="4000" b="1" dirty="0" smtClean="0">
                          <a:solidFill>
                            <a:srgbClr val="C00000"/>
                          </a:solidFill>
                          <a:effectLst>
                            <a:outerShdw blurRad="38100" dist="38100" dir="2700000" algn="tl">
                              <a:srgbClr val="000000">
                                <a:alpha val="43137"/>
                              </a:srgbClr>
                            </a:outerShdw>
                          </a:effectLst>
                        </a:rPr>
                        <a:t>年</a:t>
                      </a:r>
                      <a:r>
                        <a:rPr lang="en-US" altLang="zh-TW" sz="4000" b="1" dirty="0" smtClean="0">
                          <a:solidFill>
                            <a:srgbClr val="C00000"/>
                          </a:solidFill>
                          <a:effectLst>
                            <a:outerShdw blurRad="38100" dist="38100" dir="2700000" algn="tl">
                              <a:srgbClr val="000000">
                                <a:alpha val="43137"/>
                              </a:srgbClr>
                            </a:outerShdw>
                          </a:effectLst>
                        </a:rPr>
                        <a:t>9</a:t>
                      </a:r>
                      <a:r>
                        <a:rPr lang="zh-TW" altLang="en-US" sz="4000" b="1" dirty="0" smtClean="0">
                          <a:solidFill>
                            <a:srgbClr val="C00000"/>
                          </a:solidFill>
                          <a:effectLst>
                            <a:outerShdw blurRad="38100" dist="38100" dir="2700000" algn="tl">
                              <a:srgbClr val="000000">
                                <a:alpha val="43137"/>
                              </a:srgbClr>
                            </a:outerShdw>
                          </a:effectLst>
                        </a:rPr>
                        <a:t>月</a:t>
                      </a:r>
                      <a:r>
                        <a:rPr lang="en-US" altLang="zh-TW" sz="4000" b="1" dirty="0" smtClean="0">
                          <a:solidFill>
                            <a:srgbClr val="C00000"/>
                          </a:solidFill>
                          <a:effectLst>
                            <a:outerShdw blurRad="38100" dist="38100" dir="2700000" algn="tl">
                              <a:srgbClr val="000000">
                                <a:alpha val="43137"/>
                              </a:srgbClr>
                            </a:outerShdw>
                          </a:effectLst>
                        </a:rPr>
                        <a:t>7</a:t>
                      </a:r>
                      <a:r>
                        <a:rPr lang="zh-TW" altLang="en-US" sz="4000" b="1" dirty="0" smtClean="0">
                          <a:solidFill>
                            <a:srgbClr val="C00000"/>
                          </a:solidFill>
                          <a:effectLst>
                            <a:outerShdw blurRad="38100" dist="38100" dir="2700000" algn="tl">
                              <a:srgbClr val="000000">
                                <a:alpha val="43137"/>
                              </a:srgbClr>
                            </a:outerShdw>
                          </a:effectLst>
                        </a:rPr>
                        <a:t>日</a:t>
                      </a:r>
                      <a:r>
                        <a:rPr lang="en-US" altLang="zh-TW" sz="4000" b="1" dirty="0" smtClean="0">
                          <a:solidFill>
                            <a:srgbClr val="C00000"/>
                          </a:solidFill>
                          <a:effectLst>
                            <a:outerShdw blurRad="38100" dist="38100" dir="2700000" algn="tl">
                              <a:srgbClr val="000000">
                                <a:alpha val="43137"/>
                              </a:srgbClr>
                            </a:outerShdw>
                          </a:effectLst>
                        </a:rPr>
                        <a:t>(</a:t>
                      </a:r>
                      <a:r>
                        <a:rPr lang="zh-TW" altLang="en-US" sz="4000" b="1" dirty="0" smtClean="0">
                          <a:solidFill>
                            <a:srgbClr val="C00000"/>
                          </a:solidFill>
                          <a:effectLst>
                            <a:outerShdw blurRad="38100" dist="38100" dir="2700000" algn="tl">
                              <a:srgbClr val="000000">
                                <a:alpha val="43137"/>
                              </a:srgbClr>
                            </a:outerShdw>
                          </a:effectLst>
                        </a:rPr>
                        <a:t>四</a:t>
                      </a:r>
                      <a:r>
                        <a:rPr lang="en-US" altLang="zh-TW" sz="4000" b="1" dirty="0" smtClean="0">
                          <a:solidFill>
                            <a:srgbClr val="C00000"/>
                          </a:solidFill>
                          <a:effectLst>
                            <a:outerShdw blurRad="38100" dist="38100" dir="2700000" algn="tl">
                              <a:srgbClr val="000000">
                                <a:alpha val="43137"/>
                              </a:srgbClr>
                            </a:outerShdw>
                          </a:effectLst>
                        </a:rPr>
                        <a:t>)</a:t>
                      </a:r>
                      <a:r>
                        <a:rPr lang="zh-TW" altLang="en-US" sz="4000" b="1" dirty="0" smtClean="0">
                          <a:solidFill>
                            <a:srgbClr val="C00000"/>
                          </a:solidFill>
                          <a:effectLst>
                            <a:outerShdw blurRad="38100" dist="38100" dir="2700000" algn="tl">
                              <a:srgbClr val="000000">
                                <a:alpha val="43137"/>
                              </a:srgbClr>
                            </a:outerShdw>
                          </a:effectLst>
                        </a:rPr>
                        <a:t>～</a:t>
                      </a:r>
                      <a:endParaRPr lang="en-US" altLang="zh-TW" sz="4000" b="1" dirty="0" smtClean="0">
                        <a:solidFill>
                          <a:srgbClr val="C00000"/>
                        </a:soli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000" b="1" dirty="0" smtClean="0">
                          <a:solidFill>
                            <a:srgbClr val="C00000"/>
                          </a:solidFill>
                          <a:effectLst>
                            <a:outerShdw blurRad="38100" dist="38100" dir="2700000" algn="tl">
                              <a:srgbClr val="000000">
                                <a:alpha val="43137"/>
                              </a:srgbClr>
                            </a:outerShdw>
                          </a:effectLst>
                        </a:rPr>
                        <a:t>112</a:t>
                      </a:r>
                      <a:r>
                        <a:rPr lang="zh-TW" altLang="en-US" sz="4000" b="1" dirty="0" smtClean="0">
                          <a:solidFill>
                            <a:srgbClr val="C00000"/>
                          </a:solidFill>
                          <a:effectLst>
                            <a:outerShdw blurRad="38100" dist="38100" dir="2700000" algn="tl">
                              <a:srgbClr val="000000">
                                <a:alpha val="43137"/>
                              </a:srgbClr>
                            </a:outerShdw>
                          </a:effectLst>
                        </a:rPr>
                        <a:t>年</a:t>
                      </a:r>
                      <a:r>
                        <a:rPr lang="en-US" altLang="zh-TW" sz="4000" b="1" dirty="0" smtClean="0">
                          <a:solidFill>
                            <a:srgbClr val="C00000"/>
                          </a:solidFill>
                          <a:effectLst>
                            <a:outerShdw blurRad="38100" dist="38100" dir="2700000" algn="tl">
                              <a:srgbClr val="000000">
                                <a:alpha val="43137"/>
                              </a:srgbClr>
                            </a:outerShdw>
                          </a:effectLst>
                        </a:rPr>
                        <a:t>9</a:t>
                      </a:r>
                      <a:r>
                        <a:rPr lang="zh-TW" altLang="en-US" sz="4000" b="1" dirty="0" smtClean="0">
                          <a:solidFill>
                            <a:srgbClr val="C00000"/>
                          </a:solidFill>
                          <a:effectLst>
                            <a:outerShdw blurRad="38100" dist="38100" dir="2700000" algn="tl">
                              <a:srgbClr val="000000">
                                <a:alpha val="43137"/>
                              </a:srgbClr>
                            </a:outerShdw>
                          </a:effectLst>
                        </a:rPr>
                        <a:t>月</a:t>
                      </a:r>
                      <a:r>
                        <a:rPr lang="en-US" altLang="zh-TW" sz="4000" b="1" dirty="0" smtClean="0">
                          <a:solidFill>
                            <a:srgbClr val="C00000"/>
                          </a:solidFill>
                          <a:effectLst>
                            <a:outerShdw blurRad="38100" dist="38100" dir="2700000" algn="tl">
                              <a:srgbClr val="000000">
                                <a:alpha val="43137"/>
                              </a:srgbClr>
                            </a:outerShdw>
                          </a:effectLst>
                        </a:rPr>
                        <a:t>14</a:t>
                      </a:r>
                      <a:r>
                        <a:rPr lang="zh-TW" altLang="en-US" sz="4000" b="1" dirty="0" smtClean="0">
                          <a:solidFill>
                            <a:srgbClr val="C00000"/>
                          </a:solidFill>
                          <a:effectLst>
                            <a:outerShdw blurRad="38100" dist="38100" dir="2700000" algn="tl">
                              <a:srgbClr val="000000">
                                <a:alpha val="43137"/>
                              </a:srgbClr>
                            </a:outerShdw>
                          </a:effectLst>
                        </a:rPr>
                        <a:t>日</a:t>
                      </a:r>
                      <a:r>
                        <a:rPr lang="en-US" altLang="zh-TW" sz="4000" b="1" dirty="0" smtClean="0">
                          <a:solidFill>
                            <a:srgbClr val="C00000"/>
                          </a:solidFill>
                          <a:effectLst>
                            <a:outerShdw blurRad="38100" dist="38100" dir="2700000" algn="tl">
                              <a:srgbClr val="000000">
                                <a:alpha val="43137"/>
                              </a:srgbClr>
                            </a:outerShdw>
                          </a:effectLst>
                        </a:rPr>
                        <a:t>(</a:t>
                      </a:r>
                      <a:r>
                        <a:rPr lang="zh-TW" altLang="en-US" sz="4000" b="1" dirty="0" smtClean="0">
                          <a:solidFill>
                            <a:srgbClr val="C00000"/>
                          </a:solidFill>
                          <a:effectLst>
                            <a:outerShdw blurRad="38100" dist="38100" dir="2700000" algn="tl">
                              <a:srgbClr val="000000">
                                <a:alpha val="43137"/>
                              </a:srgbClr>
                            </a:outerShdw>
                          </a:effectLst>
                        </a:rPr>
                        <a:t>四</a:t>
                      </a:r>
                      <a:r>
                        <a:rPr lang="en-US" altLang="zh-TW" sz="4000" b="1" dirty="0" smtClean="0">
                          <a:solidFill>
                            <a:srgbClr val="C00000"/>
                          </a:solidFill>
                          <a:effectLst>
                            <a:outerShdw blurRad="38100" dist="38100" dir="2700000" algn="tl">
                              <a:srgbClr val="000000">
                                <a:alpha val="43137"/>
                              </a:srgbClr>
                            </a:outerShdw>
                          </a:effectLst>
                        </a:rPr>
                        <a:t>)</a:t>
                      </a:r>
                      <a:endParaRPr lang="zh-TW" altLang="en-US" sz="4000" b="1" dirty="0" smtClean="0">
                        <a:solidFill>
                          <a:srgbClr val="C00000"/>
                        </a:solidFill>
                        <a:effectLst>
                          <a:outerShdw blurRad="38100" dist="38100" dir="2700000" algn="tl">
                            <a:srgbClr val="000000">
                              <a:alpha val="43137"/>
                            </a:srgbClr>
                          </a:outerShdw>
                        </a:effectLst>
                      </a:endParaRPr>
                    </a:p>
                  </a:txBody>
                  <a:tcPr anchor="ctr"/>
                </a:tc>
                <a:tc>
                  <a:txBody>
                    <a:bodyPr/>
                    <a:lstStyle/>
                    <a:p>
                      <a:pPr algn="ctr"/>
                      <a:r>
                        <a:rPr lang="en-US" altLang="zh-TW" sz="4000" b="1" dirty="0" smtClean="0">
                          <a:solidFill>
                            <a:srgbClr val="C00000"/>
                          </a:solidFill>
                          <a:effectLst>
                            <a:outerShdw blurRad="38100" dist="38100" dir="2700000" algn="tl">
                              <a:srgbClr val="000000">
                                <a:alpha val="43137"/>
                              </a:srgbClr>
                            </a:outerShdw>
                          </a:effectLst>
                        </a:rPr>
                        <a:t>112</a:t>
                      </a:r>
                      <a:r>
                        <a:rPr lang="zh-TW" altLang="en-US" sz="4000" b="1" dirty="0" smtClean="0">
                          <a:solidFill>
                            <a:srgbClr val="C00000"/>
                          </a:solidFill>
                          <a:effectLst>
                            <a:outerShdw blurRad="38100" dist="38100" dir="2700000" algn="tl">
                              <a:srgbClr val="000000">
                                <a:alpha val="43137"/>
                              </a:srgbClr>
                            </a:outerShdw>
                          </a:effectLst>
                        </a:rPr>
                        <a:t>年</a:t>
                      </a:r>
                      <a:r>
                        <a:rPr lang="en-US" altLang="zh-TW" sz="4000" b="1" dirty="0" smtClean="0">
                          <a:solidFill>
                            <a:srgbClr val="C00000"/>
                          </a:solidFill>
                          <a:effectLst>
                            <a:outerShdw blurRad="38100" dist="38100" dir="2700000" algn="tl">
                              <a:srgbClr val="000000">
                                <a:alpha val="43137"/>
                              </a:srgbClr>
                            </a:outerShdw>
                          </a:effectLst>
                        </a:rPr>
                        <a:t>10</a:t>
                      </a:r>
                      <a:r>
                        <a:rPr lang="zh-TW" altLang="en-US" sz="4000" b="1" dirty="0" smtClean="0">
                          <a:solidFill>
                            <a:srgbClr val="C00000"/>
                          </a:solidFill>
                          <a:effectLst>
                            <a:outerShdw blurRad="38100" dist="38100" dir="2700000" algn="tl">
                              <a:srgbClr val="000000">
                                <a:alpha val="43137"/>
                              </a:srgbClr>
                            </a:outerShdw>
                          </a:effectLst>
                        </a:rPr>
                        <a:t>月</a:t>
                      </a:r>
                      <a:r>
                        <a:rPr lang="en-US" altLang="zh-TW" sz="4000" b="1" dirty="0" smtClean="0">
                          <a:solidFill>
                            <a:srgbClr val="C00000"/>
                          </a:solidFill>
                          <a:effectLst>
                            <a:outerShdw blurRad="38100" dist="38100" dir="2700000" algn="tl">
                              <a:srgbClr val="000000">
                                <a:alpha val="43137"/>
                              </a:srgbClr>
                            </a:outerShdw>
                          </a:effectLst>
                        </a:rPr>
                        <a:t>21</a:t>
                      </a:r>
                      <a:r>
                        <a:rPr lang="zh-TW" altLang="en-US" sz="4000" b="1" dirty="0" smtClean="0">
                          <a:solidFill>
                            <a:srgbClr val="C00000"/>
                          </a:solidFill>
                          <a:effectLst>
                            <a:outerShdw blurRad="38100" dist="38100" dir="2700000" algn="tl">
                              <a:srgbClr val="000000">
                                <a:alpha val="43137"/>
                              </a:srgbClr>
                            </a:outerShdw>
                          </a:effectLst>
                        </a:rPr>
                        <a:t>日</a:t>
                      </a:r>
                      <a:r>
                        <a:rPr lang="en-US" altLang="zh-TW" sz="4000" b="1" dirty="0" smtClean="0">
                          <a:solidFill>
                            <a:srgbClr val="C00000"/>
                          </a:solidFill>
                          <a:effectLst>
                            <a:outerShdw blurRad="38100" dist="38100" dir="2700000" algn="tl">
                              <a:srgbClr val="000000">
                                <a:alpha val="43137"/>
                              </a:srgbClr>
                            </a:outerShdw>
                          </a:effectLst>
                        </a:rPr>
                        <a:t>(</a:t>
                      </a:r>
                      <a:r>
                        <a:rPr lang="zh-TW" altLang="en-US" sz="4000" b="1" dirty="0" smtClean="0">
                          <a:solidFill>
                            <a:srgbClr val="C00000"/>
                          </a:solidFill>
                          <a:effectLst>
                            <a:outerShdw blurRad="38100" dist="38100" dir="2700000" algn="tl">
                              <a:srgbClr val="000000">
                                <a:alpha val="43137"/>
                              </a:srgbClr>
                            </a:outerShdw>
                          </a:effectLst>
                        </a:rPr>
                        <a:t>六</a:t>
                      </a:r>
                      <a:r>
                        <a:rPr lang="en-US" altLang="zh-TW" sz="4000" b="1" dirty="0" smtClean="0">
                          <a:solidFill>
                            <a:srgbClr val="C00000"/>
                          </a:solidFill>
                          <a:effectLst>
                            <a:outerShdw blurRad="38100" dist="38100" dir="2700000" algn="tl">
                              <a:srgbClr val="000000">
                                <a:alpha val="43137"/>
                              </a:srgbClr>
                            </a:outerShdw>
                          </a:effectLst>
                        </a:rPr>
                        <a:t>)</a:t>
                      </a:r>
                      <a:endParaRPr lang="zh-TW" altLang="en-US" sz="4000" b="1" dirty="0">
                        <a:solidFill>
                          <a:srgbClr val="C00000"/>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001"/>
                  </a:ext>
                </a:extLst>
              </a:tr>
              <a:tr h="1562686">
                <a:tc>
                  <a:txBody>
                    <a:bodyPr/>
                    <a:lstStyle/>
                    <a:p>
                      <a:pPr algn="ctr"/>
                      <a:r>
                        <a:rPr lang="zh-TW" altLang="en-US" sz="4000" b="1" dirty="0" smtClean="0">
                          <a:solidFill>
                            <a:srgbClr val="C00000"/>
                          </a:solidFill>
                          <a:effectLst>
                            <a:outerShdw blurRad="38100" dist="38100" dir="2700000" algn="tl">
                              <a:srgbClr val="000000">
                                <a:alpha val="43137"/>
                              </a:srgbClr>
                            </a:outerShdw>
                          </a:effectLst>
                        </a:rPr>
                        <a:t>高中英語聽力測驗</a:t>
                      </a:r>
                      <a:endParaRPr lang="en-US" altLang="zh-TW" sz="4000" b="1" dirty="0" smtClean="0">
                        <a:solidFill>
                          <a:srgbClr val="C00000"/>
                        </a:solidFill>
                        <a:effectLst>
                          <a:outerShdw blurRad="38100" dist="38100" dir="2700000" algn="tl">
                            <a:srgbClr val="000000">
                              <a:alpha val="43137"/>
                            </a:srgbClr>
                          </a:outerShdw>
                        </a:effectLst>
                      </a:endParaRPr>
                    </a:p>
                    <a:p>
                      <a:pPr algn="ctr"/>
                      <a:r>
                        <a:rPr lang="en-US" altLang="zh-TW" sz="4000" b="1" dirty="0" smtClean="0">
                          <a:solidFill>
                            <a:srgbClr val="C00000"/>
                          </a:solidFill>
                          <a:effectLst>
                            <a:outerShdw blurRad="38100" dist="38100" dir="2700000" algn="tl">
                              <a:srgbClr val="000000">
                                <a:alpha val="43137"/>
                              </a:srgbClr>
                            </a:outerShdw>
                          </a:effectLst>
                        </a:rPr>
                        <a:t>(</a:t>
                      </a:r>
                      <a:r>
                        <a:rPr lang="zh-TW" altLang="en-US" sz="4000" b="1" dirty="0" smtClean="0">
                          <a:solidFill>
                            <a:srgbClr val="C00000"/>
                          </a:solidFill>
                          <a:effectLst>
                            <a:outerShdw blurRad="38100" dist="38100" dir="2700000" algn="tl">
                              <a:srgbClr val="000000">
                                <a:alpha val="43137"/>
                              </a:srgbClr>
                            </a:outerShdw>
                          </a:effectLst>
                        </a:rPr>
                        <a:t>第二次考試</a:t>
                      </a:r>
                      <a:r>
                        <a:rPr lang="en-US" altLang="zh-TW" sz="4000" b="1" dirty="0" smtClean="0">
                          <a:solidFill>
                            <a:srgbClr val="C00000"/>
                          </a:solidFill>
                          <a:effectLst>
                            <a:outerShdw blurRad="38100" dist="38100" dir="2700000" algn="tl">
                              <a:srgbClr val="000000">
                                <a:alpha val="43137"/>
                              </a:srgbClr>
                            </a:outerShdw>
                          </a:effectLst>
                        </a:rPr>
                        <a:t>)</a:t>
                      </a:r>
                      <a:endParaRPr lang="zh-TW" altLang="en-US" sz="4000" b="1" dirty="0" smtClean="0">
                        <a:solidFill>
                          <a:srgbClr val="C00000"/>
                        </a:solidFill>
                        <a:effectLst>
                          <a:outerShdw blurRad="38100" dist="38100" dir="2700000" algn="tl">
                            <a:srgbClr val="000000">
                              <a:alpha val="43137"/>
                            </a:srgbClr>
                          </a:outerShdw>
                        </a:effectLst>
                      </a:endParaRPr>
                    </a:p>
                  </a:txBody>
                  <a:tcPr anchor="ctr"/>
                </a:tc>
                <a:tc>
                  <a:txBody>
                    <a:bodyPr/>
                    <a:lstStyle/>
                    <a:p>
                      <a:pPr algn="ctr"/>
                      <a:r>
                        <a:rPr lang="en-US" altLang="zh-TW" sz="4000" b="1" dirty="0" smtClean="0">
                          <a:solidFill>
                            <a:srgbClr val="C00000"/>
                          </a:solidFill>
                          <a:effectLst>
                            <a:outerShdw blurRad="38100" dist="38100" dir="2700000" algn="tl">
                              <a:srgbClr val="000000">
                                <a:alpha val="43137"/>
                              </a:srgbClr>
                            </a:outerShdw>
                          </a:effectLst>
                        </a:rPr>
                        <a:t>112</a:t>
                      </a:r>
                      <a:r>
                        <a:rPr lang="zh-TW" altLang="en-US" sz="4000" b="1" dirty="0" smtClean="0">
                          <a:solidFill>
                            <a:srgbClr val="C00000"/>
                          </a:solidFill>
                          <a:effectLst>
                            <a:outerShdw blurRad="38100" dist="38100" dir="2700000" algn="tl">
                              <a:srgbClr val="000000">
                                <a:alpha val="43137"/>
                              </a:srgbClr>
                            </a:outerShdw>
                          </a:effectLst>
                        </a:rPr>
                        <a:t>年</a:t>
                      </a:r>
                      <a:r>
                        <a:rPr lang="en-US" altLang="zh-TW" sz="4000" b="1" dirty="0" smtClean="0">
                          <a:solidFill>
                            <a:srgbClr val="C00000"/>
                          </a:solidFill>
                          <a:effectLst>
                            <a:outerShdw blurRad="38100" dist="38100" dir="2700000" algn="tl">
                              <a:srgbClr val="000000">
                                <a:alpha val="43137"/>
                              </a:srgbClr>
                            </a:outerShdw>
                          </a:effectLst>
                        </a:rPr>
                        <a:t>11</a:t>
                      </a:r>
                      <a:r>
                        <a:rPr lang="zh-TW" altLang="en-US" sz="4000" b="1" dirty="0" smtClean="0">
                          <a:solidFill>
                            <a:srgbClr val="C00000"/>
                          </a:solidFill>
                          <a:effectLst>
                            <a:outerShdw blurRad="38100" dist="38100" dir="2700000" algn="tl">
                              <a:srgbClr val="000000">
                                <a:alpha val="43137"/>
                              </a:srgbClr>
                            </a:outerShdw>
                          </a:effectLst>
                        </a:rPr>
                        <a:t>月</a:t>
                      </a:r>
                      <a:r>
                        <a:rPr lang="en-US" altLang="zh-TW" sz="4000" b="1" dirty="0" smtClean="0">
                          <a:solidFill>
                            <a:srgbClr val="C00000"/>
                          </a:solidFill>
                          <a:effectLst>
                            <a:outerShdw blurRad="38100" dist="38100" dir="2700000" algn="tl">
                              <a:srgbClr val="000000">
                                <a:alpha val="43137"/>
                              </a:srgbClr>
                            </a:outerShdw>
                          </a:effectLst>
                        </a:rPr>
                        <a:t>8</a:t>
                      </a:r>
                      <a:r>
                        <a:rPr lang="zh-TW" altLang="en-US" sz="4000" b="1" dirty="0" smtClean="0">
                          <a:solidFill>
                            <a:srgbClr val="C00000"/>
                          </a:solidFill>
                          <a:effectLst>
                            <a:outerShdw blurRad="38100" dist="38100" dir="2700000" algn="tl">
                              <a:srgbClr val="000000">
                                <a:alpha val="43137"/>
                              </a:srgbClr>
                            </a:outerShdw>
                          </a:effectLst>
                        </a:rPr>
                        <a:t>日</a:t>
                      </a:r>
                      <a:r>
                        <a:rPr lang="en-US" altLang="zh-TW" sz="4000" b="1" dirty="0" smtClean="0">
                          <a:solidFill>
                            <a:srgbClr val="C00000"/>
                          </a:solidFill>
                          <a:effectLst>
                            <a:outerShdw blurRad="38100" dist="38100" dir="2700000" algn="tl">
                              <a:srgbClr val="000000">
                                <a:alpha val="43137"/>
                              </a:srgbClr>
                            </a:outerShdw>
                          </a:effectLst>
                        </a:rPr>
                        <a:t>(</a:t>
                      </a:r>
                      <a:r>
                        <a:rPr lang="zh-TW" altLang="en-US" sz="4000" b="1" dirty="0" smtClean="0">
                          <a:solidFill>
                            <a:srgbClr val="C00000"/>
                          </a:solidFill>
                          <a:effectLst>
                            <a:outerShdw blurRad="38100" dist="38100" dir="2700000" algn="tl">
                              <a:srgbClr val="000000">
                                <a:alpha val="43137"/>
                              </a:srgbClr>
                            </a:outerShdw>
                          </a:effectLst>
                        </a:rPr>
                        <a:t>三</a:t>
                      </a:r>
                      <a:r>
                        <a:rPr lang="en-US" altLang="zh-TW" sz="4000" b="1" dirty="0" smtClean="0">
                          <a:solidFill>
                            <a:srgbClr val="C00000"/>
                          </a:solidFill>
                          <a:effectLst>
                            <a:outerShdw blurRad="38100" dist="38100" dir="2700000" algn="tl">
                              <a:srgbClr val="000000">
                                <a:alpha val="43137"/>
                              </a:srgbClr>
                            </a:outerShdw>
                          </a:effectLst>
                        </a:rPr>
                        <a:t>)</a:t>
                      </a:r>
                      <a:r>
                        <a:rPr lang="zh-TW" altLang="en-US" sz="4000" b="1" dirty="0" smtClean="0">
                          <a:solidFill>
                            <a:srgbClr val="C00000"/>
                          </a:solidFill>
                          <a:effectLst>
                            <a:outerShdw blurRad="38100" dist="38100" dir="2700000" algn="tl">
                              <a:srgbClr val="000000">
                                <a:alpha val="43137"/>
                              </a:srgbClr>
                            </a:outerShdw>
                          </a:effectLst>
                        </a:rPr>
                        <a:t>～</a:t>
                      </a:r>
                      <a:endParaRPr lang="en-US" altLang="zh-TW" sz="4000" b="1" dirty="0" smtClean="0">
                        <a:solidFill>
                          <a:srgbClr val="C00000"/>
                        </a:soli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000" b="1" dirty="0" smtClean="0">
                          <a:solidFill>
                            <a:srgbClr val="C00000"/>
                          </a:solidFill>
                          <a:effectLst>
                            <a:outerShdw blurRad="38100" dist="38100" dir="2700000" algn="tl">
                              <a:srgbClr val="000000">
                                <a:alpha val="43137"/>
                              </a:srgbClr>
                            </a:outerShdw>
                          </a:effectLst>
                        </a:rPr>
                        <a:t>112</a:t>
                      </a:r>
                      <a:r>
                        <a:rPr lang="zh-TW" altLang="en-US" sz="4000" b="1" dirty="0" smtClean="0">
                          <a:solidFill>
                            <a:srgbClr val="C00000"/>
                          </a:solidFill>
                          <a:effectLst>
                            <a:outerShdw blurRad="38100" dist="38100" dir="2700000" algn="tl">
                              <a:srgbClr val="000000">
                                <a:alpha val="43137"/>
                              </a:srgbClr>
                            </a:outerShdw>
                          </a:effectLst>
                        </a:rPr>
                        <a:t>年</a:t>
                      </a:r>
                      <a:r>
                        <a:rPr lang="en-US" altLang="zh-TW" sz="4000" b="1" dirty="0" smtClean="0">
                          <a:solidFill>
                            <a:srgbClr val="C00000"/>
                          </a:solidFill>
                          <a:effectLst>
                            <a:outerShdw blurRad="38100" dist="38100" dir="2700000" algn="tl">
                              <a:srgbClr val="000000">
                                <a:alpha val="43137"/>
                              </a:srgbClr>
                            </a:outerShdw>
                          </a:effectLst>
                        </a:rPr>
                        <a:t>11</a:t>
                      </a:r>
                      <a:r>
                        <a:rPr lang="zh-TW" altLang="en-US" sz="4000" b="1" dirty="0" smtClean="0">
                          <a:solidFill>
                            <a:srgbClr val="C00000"/>
                          </a:solidFill>
                          <a:effectLst>
                            <a:outerShdw blurRad="38100" dist="38100" dir="2700000" algn="tl">
                              <a:srgbClr val="000000">
                                <a:alpha val="43137"/>
                              </a:srgbClr>
                            </a:outerShdw>
                          </a:effectLst>
                        </a:rPr>
                        <a:t>月</a:t>
                      </a:r>
                      <a:r>
                        <a:rPr lang="en-US" altLang="zh-TW" sz="4000" b="1" dirty="0" smtClean="0">
                          <a:solidFill>
                            <a:srgbClr val="C00000"/>
                          </a:solidFill>
                          <a:effectLst>
                            <a:outerShdw blurRad="38100" dist="38100" dir="2700000" algn="tl">
                              <a:srgbClr val="000000">
                                <a:alpha val="43137"/>
                              </a:srgbClr>
                            </a:outerShdw>
                          </a:effectLst>
                        </a:rPr>
                        <a:t>14</a:t>
                      </a:r>
                      <a:r>
                        <a:rPr lang="zh-TW" altLang="en-US" sz="4000" b="1" dirty="0" smtClean="0">
                          <a:solidFill>
                            <a:srgbClr val="C00000"/>
                          </a:solidFill>
                          <a:effectLst>
                            <a:outerShdw blurRad="38100" dist="38100" dir="2700000" algn="tl">
                              <a:srgbClr val="000000">
                                <a:alpha val="43137"/>
                              </a:srgbClr>
                            </a:outerShdw>
                          </a:effectLst>
                        </a:rPr>
                        <a:t>日</a:t>
                      </a:r>
                      <a:r>
                        <a:rPr lang="en-US" altLang="zh-TW" sz="4000" b="1" dirty="0" smtClean="0">
                          <a:solidFill>
                            <a:srgbClr val="C00000"/>
                          </a:solidFill>
                          <a:effectLst>
                            <a:outerShdw blurRad="38100" dist="38100" dir="2700000" algn="tl">
                              <a:srgbClr val="000000">
                                <a:alpha val="43137"/>
                              </a:srgbClr>
                            </a:outerShdw>
                          </a:effectLst>
                        </a:rPr>
                        <a:t>(</a:t>
                      </a:r>
                      <a:r>
                        <a:rPr lang="zh-TW" altLang="en-US" sz="4000" b="1" dirty="0" smtClean="0">
                          <a:solidFill>
                            <a:srgbClr val="C00000"/>
                          </a:solidFill>
                          <a:effectLst>
                            <a:outerShdw blurRad="38100" dist="38100" dir="2700000" algn="tl">
                              <a:srgbClr val="000000">
                                <a:alpha val="43137"/>
                              </a:srgbClr>
                            </a:outerShdw>
                          </a:effectLst>
                        </a:rPr>
                        <a:t>二</a:t>
                      </a:r>
                      <a:r>
                        <a:rPr lang="en-US" altLang="zh-TW" sz="4000" b="1" dirty="0" smtClean="0">
                          <a:solidFill>
                            <a:srgbClr val="C00000"/>
                          </a:solidFill>
                          <a:effectLst>
                            <a:outerShdw blurRad="38100" dist="38100" dir="2700000" algn="tl">
                              <a:srgbClr val="000000">
                                <a:alpha val="43137"/>
                              </a:srgbClr>
                            </a:outerShdw>
                          </a:effectLst>
                        </a:rPr>
                        <a:t>)</a:t>
                      </a:r>
                      <a:endParaRPr lang="zh-TW" altLang="en-US" sz="4000" b="1" dirty="0">
                        <a:solidFill>
                          <a:srgbClr val="C00000"/>
                        </a:solidFill>
                        <a:effectLst>
                          <a:outerShdw blurRad="38100" dist="38100" dir="2700000" algn="tl">
                            <a:srgbClr val="000000">
                              <a:alpha val="43137"/>
                            </a:srgbClr>
                          </a:outerShdw>
                        </a:effectLst>
                      </a:endParaRPr>
                    </a:p>
                  </a:txBody>
                  <a:tcPr anchor="ctr"/>
                </a:tc>
                <a:tc>
                  <a:txBody>
                    <a:bodyPr/>
                    <a:lstStyle/>
                    <a:p>
                      <a:pPr algn="ctr"/>
                      <a:r>
                        <a:rPr lang="en-US" altLang="zh-TW" sz="4000" b="1" dirty="0" smtClean="0">
                          <a:solidFill>
                            <a:srgbClr val="C00000"/>
                          </a:solidFill>
                          <a:effectLst>
                            <a:outerShdw blurRad="38100" dist="38100" dir="2700000" algn="tl">
                              <a:srgbClr val="000000">
                                <a:alpha val="43137"/>
                              </a:srgbClr>
                            </a:outerShdw>
                          </a:effectLst>
                        </a:rPr>
                        <a:t>112</a:t>
                      </a:r>
                      <a:r>
                        <a:rPr lang="zh-TW" altLang="en-US" sz="4000" b="1" dirty="0" smtClean="0">
                          <a:solidFill>
                            <a:srgbClr val="C00000"/>
                          </a:solidFill>
                          <a:effectLst>
                            <a:outerShdw blurRad="38100" dist="38100" dir="2700000" algn="tl">
                              <a:srgbClr val="000000">
                                <a:alpha val="43137"/>
                              </a:srgbClr>
                            </a:outerShdw>
                          </a:effectLst>
                        </a:rPr>
                        <a:t>年</a:t>
                      </a:r>
                      <a:r>
                        <a:rPr lang="en-US" altLang="zh-TW" sz="4000" b="1" dirty="0" smtClean="0">
                          <a:solidFill>
                            <a:srgbClr val="C00000"/>
                          </a:solidFill>
                          <a:effectLst>
                            <a:outerShdw blurRad="38100" dist="38100" dir="2700000" algn="tl">
                              <a:srgbClr val="000000">
                                <a:alpha val="43137"/>
                              </a:srgbClr>
                            </a:outerShdw>
                          </a:effectLst>
                        </a:rPr>
                        <a:t>12</a:t>
                      </a:r>
                      <a:r>
                        <a:rPr lang="zh-TW" altLang="en-US" sz="4000" b="1" dirty="0" smtClean="0">
                          <a:solidFill>
                            <a:srgbClr val="C00000"/>
                          </a:solidFill>
                          <a:effectLst>
                            <a:outerShdw blurRad="38100" dist="38100" dir="2700000" algn="tl">
                              <a:srgbClr val="000000">
                                <a:alpha val="43137"/>
                              </a:srgbClr>
                            </a:outerShdw>
                          </a:effectLst>
                        </a:rPr>
                        <a:t>月</a:t>
                      </a:r>
                      <a:r>
                        <a:rPr lang="en-US" altLang="zh-TW" sz="4000" b="1" dirty="0" smtClean="0">
                          <a:solidFill>
                            <a:srgbClr val="C00000"/>
                          </a:solidFill>
                          <a:effectLst>
                            <a:outerShdw blurRad="38100" dist="38100" dir="2700000" algn="tl">
                              <a:srgbClr val="000000">
                                <a:alpha val="43137"/>
                              </a:srgbClr>
                            </a:outerShdw>
                          </a:effectLst>
                        </a:rPr>
                        <a:t>16</a:t>
                      </a:r>
                      <a:r>
                        <a:rPr lang="zh-TW" altLang="en-US" sz="4000" b="1" dirty="0" smtClean="0">
                          <a:solidFill>
                            <a:srgbClr val="C00000"/>
                          </a:solidFill>
                          <a:effectLst>
                            <a:outerShdw blurRad="38100" dist="38100" dir="2700000" algn="tl">
                              <a:srgbClr val="000000">
                                <a:alpha val="43137"/>
                              </a:srgbClr>
                            </a:outerShdw>
                          </a:effectLst>
                        </a:rPr>
                        <a:t>日</a:t>
                      </a:r>
                      <a:r>
                        <a:rPr lang="en-US" altLang="zh-TW" sz="4000" b="1" dirty="0" smtClean="0">
                          <a:solidFill>
                            <a:srgbClr val="C00000"/>
                          </a:solidFill>
                          <a:effectLst>
                            <a:outerShdw blurRad="38100" dist="38100" dir="2700000" algn="tl">
                              <a:srgbClr val="000000">
                                <a:alpha val="43137"/>
                              </a:srgbClr>
                            </a:outerShdw>
                          </a:effectLst>
                        </a:rPr>
                        <a:t>(</a:t>
                      </a:r>
                      <a:r>
                        <a:rPr lang="zh-TW" altLang="en-US" sz="4000" b="1" dirty="0" smtClean="0">
                          <a:solidFill>
                            <a:srgbClr val="C00000"/>
                          </a:solidFill>
                          <a:effectLst>
                            <a:outerShdw blurRad="38100" dist="38100" dir="2700000" algn="tl">
                              <a:srgbClr val="000000">
                                <a:alpha val="43137"/>
                              </a:srgbClr>
                            </a:outerShdw>
                          </a:effectLst>
                        </a:rPr>
                        <a:t>六</a:t>
                      </a:r>
                      <a:r>
                        <a:rPr lang="en-US" altLang="zh-TW" sz="4000" b="1" dirty="0" smtClean="0">
                          <a:solidFill>
                            <a:srgbClr val="C00000"/>
                          </a:solidFill>
                          <a:effectLst>
                            <a:outerShdw blurRad="38100" dist="38100" dir="2700000" algn="tl">
                              <a:srgbClr val="000000">
                                <a:alpha val="43137"/>
                              </a:srgbClr>
                            </a:outerShdw>
                          </a:effectLst>
                        </a:rPr>
                        <a:t>)</a:t>
                      </a:r>
                      <a:endParaRPr lang="zh-TW" altLang="en-US" sz="4000" b="1" dirty="0">
                        <a:solidFill>
                          <a:srgbClr val="C00000"/>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002"/>
                  </a:ext>
                </a:extLst>
              </a:tr>
              <a:tr h="1562686">
                <a:tc>
                  <a:txBody>
                    <a:bodyPr/>
                    <a:lstStyle/>
                    <a:p>
                      <a:pPr algn="ctr"/>
                      <a:r>
                        <a:rPr lang="zh-TW" altLang="en-US" sz="4000" b="1" dirty="0" smtClean="0">
                          <a:solidFill>
                            <a:srgbClr val="002060"/>
                          </a:solidFill>
                          <a:effectLst/>
                        </a:rPr>
                        <a:t>學科能力測驗</a:t>
                      </a:r>
                      <a:endParaRPr lang="zh-TW" altLang="en-US" sz="4000" b="1" dirty="0">
                        <a:solidFill>
                          <a:srgbClr val="002060"/>
                        </a:solidFill>
                        <a:effectLst/>
                      </a:endParaRPr>
                    </a:p>
                  </a:txBody>
                  <a:tcPr anchor="ctr">
                    <a:solidFill>
                      <a:schemeClr val="accent3">
                        <a:lumMod val="40000"/>
                        <a:lumOff val="60000"/>
                      </a:schemeClr>
                    </a:solidFill>
                  </a:tcPr>
                </a:tc>
                <a:tc>
                  <a:txBody>
                    <a:bodyPr/>
                    <a:lstStyle/>
                    <a:p>
                      <a:pPr algn="ctr"/>
                      <a:r>
                        <a:rPr lang="en-US" altLang="zh-TW" sz="4000" b="1" dirty="0" smtClean="0">
                          <a:solidFill>
                            <a:srgbClr val="002060"/>
                          </a:solidFill>
                          <a:effectLst/>
                        </a:rPr>
                        <a:t>112</a:t>
                      </a:r>
                      <a:r>
                        <a:rPr lang="zh-TW" altLang="en-US" sz="4000" b="1" dirty="0" smtClean="0">
                          <a:solidFill>
                            <a:srgbClr val="002060"/>
                          </a:solidFill>
                          <a:effectLst/>
                        </a:rPr>
                        <a:t>年</a:t>
                      </a:r>
                      <a:r>
                        <a:rPr lang="en-US" altLang="zh-TW" sz="4000" b="1" dirty="0" smtClean="0">
                          <a:solidFill>
                            <a:srgbClr val="002060"/>
                          </a:solidFill>
                          <a:effectLst/>
                        </a:rPr>
                        <a:t>10</a:t>
                      </a:r>
                      <a:r>
                        <a:rPr lang="zh-TW" altLang="en-US" sz="4000" b="1" dirty="0" smtClean="0">
                          <a:solidFill>
                            <a:srgbClr val="002060"/>
                          </a:solidFill>
                          <a:effectLst/>
                        </a:rPr>
                        <a:t>月</a:t>
                      </a:r>
                      <a:r>
                        <a:rPr lang="en-US" altLang="zh-TW" sz="4000" b="1" dirty="0" smtClean="0">
                          <a:solidFill>
                            <a:srgbClr val="002060"/>
                          </a:solidFill>
                          <a:effectLst/>
                        </a:rPr>
                        <a:t>31</a:t>
                      </a:r>
                      <a:r>
                        <a:rPr lang="zh-TW" altLang="en-US" sz="4000" b="1" dirty="0" smtClean="0">
                          <a:solidFill>
                            <a:srgbClr val="002060"/>
                          </a:solidFill>
                          <a:effectLst/>
                        </a:rPr>
                        <a:t>日</a:t>
                      </a:r>
                      <a:r>
                        <a:rPr lang="en-US" altLang="zh-TW" sz="4000" b="1" dirty="0" smtClean="0">
                          <a:solidFill>
                            <a:srgbClr val="002060"/>
                          </a:solidFill>
                          <a:effectLst/>
                        </a:rPr>
                        <a:t>(</a:t>
                      </a:r>
                      <a:r>
                        <a:rPr lang="zh-TW" altLang="en-US" sz="4000" b="1" dirty="0" smtClean="0">
                          <a:solidFill>
                            <a:srgbClr val="002060"/>
                          </a:solidFill>
                          <a:effectLst/>
                        </a:rPr>
                        <a:t>二</a:t>
                      </a:r>
                      <a:r>
                        <a:rPr lang="en-US" altLang="zh-TW" sz="4000" b="1" dirty="0" smtClean="0">
                          <a:solidFill>
                            <a:srgbClr val="002060"/>
                          </a:solidFill>
                          <a:effectLst/>
                        </a:rPr>
                        <a:t>)</a:t>
                      </a:r>
                      <a:r>
                        <a:rPr lang="zh-TW" altLang="en-US" sz="4000" b="1" dirty="0" smtClean="0">
                          <a:solidFill>
                            <a:srgbClr val="002060"/>
                          </a:solidFill>
                          <a:effectLst/>
                        </a:rPr>
                        <a:t>～</a:t>
                      </a:r>
                      <a:endParaRPr lang="en-US" altLang="zh-TW" sz="4000" b="1" dirty="0" smtClean="0">
                        <a:solidFill>
                          <a:srgbClr val="00206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000" b="1" dirty="0" smtClean="0">
                          <a:solidFill>
                            <a:srgbClr val="002060"/>
                          </a:solidFill>
                          <a:effectLst/>
                        </a:rPr>
                        <a:t>112</a:t>
                      </a:r>
                      <a:r>
                        <a:rPr lang="zh-TW" altLang="en-US" sz="4000" b="1" dirty="0" smtClean="0">
                          <a:solidFill>
                            <a:srgbClr val="002060"/>
                          </a:solidFill>
                          <a:effectLst/>
                        </a:rPr>
                        <a:t>年</a:t>
                      </a:r>
                      <a:r>
                        <a:rPr lang="en-US" altLang="zh-TW" sz="4000" b="1" dirty="0" smtClean="0">
                          <a:solidFill>
                            <a:srgbClr val="002060"/>
                          </a:solidFill>
                          <a:effectLst/>
                        </a:rPr>
                        <a:t>11</a:t>
                      </a:r>
                      <a:r>
                        <a:rPr lang="zh-TW" altLang="en-US" sz="4000" b="1" dirty="0" smtClean="0">
                          <a:solidFill>
                            <a:srgbClr val="002060"/>
                          </a:solidFill>
                          <a:effectLst/>
                        </a:rPr>
                        <a:t>月</a:t>
                      </a:r>
                      <a:r>
                        <a:rPr lang="en-US" altLang="zh-TW" sz="4000" b="1" dirty="0" smtClean="0">
                          <a:solidFill>
                            <a:srgbClr val="002060"/>
                          </a:solidFill>
                          <a:effectLst/>
                        </a:rPr>
                        <a:t>14</a:t>
                      </a:r>
                      <a:r>
                        <a:rPr lang="zh-TW" altLang="en-US" sz="4000" b="1" dirty="0" smtClean="0">
                          <a:solidFill>
                            <a:srgbClr val="002060"/>
                          </a:solidFill>
                          <a:effectLst/>
                        </a:rPr>
                        <a:t>日</a:t>
                      </a:r>
                      <a:r>
                        <a:rPr lang="en-US" altLang="zh-TW" sz="4000" b="1" dirty="0" smtClean="0">
                          <a:solidFill>
                            <a:srgbClr val="002060"/>
                          </a:solidFill>
                          <a:effectLst/>
                        </a:rPr>
                        <a:t>(</a:t>
                      </a:r>
                      <a:r>
                        <a:rPr lang="zh-TW" altLang="en-US" sz="4000" b="1" dirty="0" smtClean="0">
                          <a:solidFill>
                            <a:srgbClr val="002060"/>
                          </a:solidFill>
                          <a:effectLst/>
                        </a:rPr>
                        <a:t>二</a:t>
                      </a:r>
                      <a:r>
                        <a:rPr lang="en-US" altLang="zh-TW" sz="4000" b="1" dirty="0" smtClean="0">
                          <a:solidFill>
                            <a:srgbClr val="002060"/>
                          </a:solidFill>
                          <a:effectLst/>
                        </a:rPr>
                        <a:t>)</a:t>
                      </a:r>
                      <a:endParaRPr lang="zh-TW" altLang="en-US" sz="4000" b="1" dirty="0" smtClean="0">
                        <a:solidFill>
                          <a:srgbClr val="002060"/>
                        </a:solidFill>
                        <a:effectLst/>
                      </a:endParaRPr>
                    </a:p>
                  </a:txBody>
                  <a:tcPr anchor="ctr">
                    <a:solidFill>
                      <a:schemeClr val="accent3">
                        <a:lumMod val="40000"/>
                        <a:lumOff val="60000"/>
                      </a:schemeClr>
                    </a:solidFill>
                  </a:tcPr>
                </a:tc>
                <a:tc>
                  <a:txBody>
                    <a:bodyPr/>
                    <a:lstStyle/>
                    <a:p>
                      <a:pPr algn="ctr"/>
                      <a:r>
                        <a:rPr lang="en-US" altLang="zh-TW" sz="4000" b="1" dirty="0" smtClean="0">
                          <a:solidFill>
                            <a:srgbClr val="002060"/>
                          </a:solidFill>
                          <a:effectLst/>
                        </a:rPr>
                        <a:t>113</a:t>
                      </a:r>
                      <a:r>
                        <a:rPr lang="zh-TW" altLang="en-US" sz="4000" b="1" dirty="0" smtClean="0">
                          <a:solidFill>
                            <a:srgbClr val="002060"/>
                          </a:solidFill>
                          <a:effectLst/>
                        </a:rPr>
                        <a:t>年</a:t>
                      </a:r>
                      <a:r>
                        <a:rPr lang="en-US" altLang="zh-TW" sz="4000" b="1" dirty="0" smtClean="0">
                          <a:solidFill>
                            <a:srgbClr val="002060"/>
                          </a:solidFill>
                          <a:effectLst/>
                        </a:rPr>
                        <a:t>1</a:t>
                      </a:r>
                      <a:r>
                        <a:rPr lang="zh-TW" altLang="en-US" sz="4000" b="1" dirty="0" smtClean="0">
                          <a:solidFill>
                            <a:srgbClr val="002060"/>
                          </a:solidFill>
                          <a:effectLst/>
                        </a:rPr>
                        <a:t>月</a:t>
                      </a:r>
                      <a:r>
                        <a:rPr lang="en-US" altLang="zh-TW" sz="4000" b="1" dirty="0" smtClean="0">
                          <a:solidFill>
                            <a:srgbClr val="002060"/>
                          </a:solidFill>
                          <a:effectLst/>
                        </a:rPr>
                        <a:t>20</a:t>
                      </a:r>
                      <a:r>
                        <a:rPr lang="zh-TW" altLang="en-US" sz="4000" b="1" dirty="0" smtClean="0">
                          <a:solidFill>
                            <a:srgbClr val="002060"/>
                          </a:solidFill>
                          <a:effectLst/>
                        </a:rPr>
                        <a:t>日</a:t>
                      </a:r>
                      <a:r>
                        <a:rPr lang="en-US" altLang="zh-TW" sz="4000" b="1" dirty="0" smtClean="0">
                          <a:solidFill>
                            <a:srgbClr val="002060"/>
                          </a:solidFill>
                          <a:effectLst/>
                        </a:rPr>
                        <a:t>(</a:t>
                      </a:r>
                      <a:r>
                        <a:rPr lang="zh-TW" altLang="en-US" sz="4000" b="1" dirty="0" smtClean="0">
                          <a:solidFill>
                            <a:srgbClr val="002060"/>
                          </a:solidFill>
                          <a:effectLst/>
                        </a:rPr>
                        <a:t>六</a:t>
                      </a:r>
                      <a:r>
                        <a:rPr lang="en-US" altLang="zh-TW" sz="4000" b="1" dirty="0" smtClean="0">
                          <a:solidFill>
                            <a:srgbClr val="002060"/>
                          </a:solidFill>
                          <a:effectLst/>
                        </a:rPr>
                        <a:t>)</a:t>
                      </a:r>
                      <a:r>
                        <a:rPr lang="zh-TW" altLang="en-US" sz="4000" b="1" dirty="0" smtClean="0">
                          <a:solidFill>
                            <a:srgbClr val="002060"/>
                          </a:solidFill>
                          <a:effectLst/>
                        </a:rPr>
                        <a:t>～</a:t>
                      </a:r>
                      <a:endParaRPr lang="en-US" altLang="zh-TW" sz="4000" b="1" dirty="0" smtClean="0">
                        <a:solidFill>
                          <a:srgbClr val="00206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000" b="1" dirty="0" smtClean="0">
                          <a:solidFill>
                            <a:srgbClr val="002060"/>
                          </a:solidFill>
                          <a:effectLst/>
                        </a:rPr>
                        <a:t>113</a:t>
                      </a:r>
                      <a:r>
                        <a:rPr lang="zh-TW" altLang="en-US" sz="4000" b="1" dirty="0" smtClean="0">
                          <a:solidFill>
                            <a:srgbClr val="002060"/>
                          </a:solidFill>
                          <a:effectLst/>
                        </a:rPr>
                        <a:t>年</a:t>
                      </a:r>
                      <a:r>
                        <a:rPr lang="en-US" altLang="zh-TW" sz="4000" b="1" dirty="0" smtClean="0">
                          <a:solidFill>
                            <a:srgbClr val="002060"/>
                          </a:solidFill>
                          <a:effectLst/>
                        </a:rPr>
                        <a:t>1</a:t>
                      </a:r>
                      <a:r>
                        <a:rPr lang="zh-TW" altLang="en-US" sz="4000" b="1" dirty="0" smtClean="0">
                          <a:solidFill>
                            <a:srgbClr val="002060"/>
                          </a:solidFill>
                          <a:effectLst/>
                        </a:rPr>
                        <a:t>月</a:t>
                      </a:r>
                      <a:r>
                        <a:rPr lang="en-US" altLang="zh-TW" sz="4000" b="1" dirty="0" smtClean="0">
                          <a:solidFill>
                            <a:srgbClr val="002060"/>
                          </a:solidFill>
                          <a:effectLst/>
                        </a:rPr>
                        <a:t>22</a:t>
                      </a:r>
                      <a:r>
                        <a:rPr lang="zh-TW" altLang="en-US" sz="4000" b="1" dirty="0" smtClean="0">
                          <a:solidFill>
                            <a:srgbClr val="002060"/>
                          </a:solidFill>
                          <a:effectLst/>
                        </a:rPr>
                        <a:t>日</a:t>
                      </a:r>
                      <a:r>
                        <a:rPr lang="en-US" altLang="zh-TW" sz="4000" b="1" dirty="0" smtClean="0">
                          <a:solidFill>
                            <a:srgbClr val="002060"/>
                          </a:solidFill>
                          <a:effectLst/>
                        </a:rPr>
                        <a:t>(</a:t>
                      </a:r>
                      <a:r>
                        <a:rPr lang="zh-TW" altLang="en-US" sz="4000" b="1" dirty="0" smtClean="0">
                          <a:solidFill>
                            <a:srgbClr val="002060"/>
                          </a:solidFill>
                          <a:effectLst/>
                        </a:rPr>
                        <a:t>一</a:t>
                      </a:r>
                      <a:r>
                        <a:rPr lang="en-US" altLang="zh-TW" sz="4000" b="1" dirty="0" smtClean="0">
                          <a:solidFill>
                            <a:srgbClr val="002060"/>
                          </a:solidFill>
                          <a:effectLst/>
                        </a:rPr>
                        <a:t>)</a:t>
                      </a:r>
                      <a:endParaRPr lang="zh-TW" altLang="en-US" sz="4000" b="1" dirty="0" smtClean="0">
                        <a:solidFill>
                          <a:srgbClr val="002060"/>
                        </a:solidFill>
                        <a:effectLst/>
                      </a:endParaRPr>
                    </a:p>
                  </a:txBody>
                  <a:tcPr anchor="ctr">
                    <a:solidFill>
                      <a:schemeClr val="accent3">
                        <a:lumMod val="40000"/>
                        <a:lumOff val="60000"/>
                      </a:schemeClr>
                    </a:solidFill>
                  </a:tcPr>
                </a:tc>
                <a:extLst>
                  <a:ext uri="{0D108BD9-81ED-4DB2-BD59-A6C34878D82A}">
                    <a16:rowId xmlns:a16="http://schemas.microsoft.com/office/drawing/2014/main" val="10003"/>
                  </a:ext>
                </a:extLst>
              </a:tr>
              <a:tr h="1562686">
                <a:tc>
                  <a:txBody>
                    <a:bodyPr/>
                    <a:lstStyle/>
                    <a:p>
                      <a:pPr algn="ctr"/>
                      <a:r>
                        <a:rPr lang="zh-TW" altLang="en-US" sz="4000" b="1" dirty="0" smtClean="0">
                          <a:solidFill>
                            <a:schemeClr val="accent3">
                              <a:lumMod val="50000"/>
                            </a:schemeClr>
                          </a:solidFill>
                          <a:effectLst/>
                        </a:rPr>
                        <a:t>分科測驗</a:t>
                      </a:r>
                      <a:endParaRPr lang="zh-TW" altLang="en-US" sz="4000" b="1" dirty="0">
                        <a:solidFill>
                          <a:schemeClr val="accent3">
                            <a:lumMod val="50000"/>
                          </a:schemeClr>
                        </a:solidFill>
                        <a:effectLst/>
                      </a:endParaRPr>
                    </a:p>
                  </a:txBody>
                  <a:tcPr anchor="ctr">
                    <a:solidFill>
                      <a:srgbClr val="FFFF00"/>
                    </a:solidFill>
                  </a:tcPr>
                </a:tc>
                <a:tc>
                  <a:txBody>
                    <a:bodyPr/>
                    <a:lstStyle/>
                    <a:p>
                      <a:pPr algn="ctr"/>
                      <a:r>
                        <a:rPr lang="en-US" altLang="zh-TW" sz="4000" b="1" dirty="0" smtClean="0">
                          <a:solidFill>
                            <a:schemeClr val="accent3">
                              <a:lumMod val="50000"/>
                            </a:schemeClr>
                          </a:solidFill>
                          <a:effectLst/>
                        </a:rPr>
                        <a:t>113</a:t>
                      </a:r>
                      <a:r>
                        <a:rPr lang="zh-TW" altLang="en-US" sz="4000" b="1" dirty="0" smtClean="0">
                          <a:solidFill>
                            <a:schemeClr val="accent3">
                              <a:lumMod val="50000"/>
                            </a:schemeClr>
                          </a:solidFill>
                          <a:effectLst/>
                        </a:rPr>
                        <a:t>年</a:t>
                      </a:r>
                      <a:r>
                        <a:rPr lang="en-US" altLang="zh-TW" sz="4000" b="1" dirty="0" smtClean="0">
                          <a:solidFill>
                            <a:schemeClr val="accent3">
                              <a:lumMod val="50000"/>
                            </a:schemeClr>
                          </a:solidFill>
                          <a:effectLst/>
                        </a:rPr>
                        <a:t>6</a:t>
                      </a:r>
                      <a:r>
                        <a:rPr lang="zh-TW" altLang="en-US" sz="4000" b="1" dirty="0" smtClean="0">
                          <a:solidFill>
                            <a:schemeClr val="accent3">
                              <a:lumMod val="50000"/>
                            </a:schemeClr>
                          </a:solidFill>
                          <a:effectLst/>
                        </a:rPr>
                        <a:t>月</a:t>
                      </a:r>
                      <a:r>
                        <a:rPr lang="en-US" altLang="zh-TW" sz="4000" b="1" dirty="0" smtClean="0">
                          <a:solidFill>
                            <a:schemeClr val="accent3">
                              <a:lumMod val="50000"/>
                            </a:schemeClr>
                          </a:solidFill>
                          <a:effectLst/>
                        </a:rPr>
                        <a:t>6</a:t>
                      </a:r>
                      <a:r>
                        <a:rPr lang="zh-TW" altLang="en-US" sz="4000" b="1" dirty="0" smtClean="0">
                          <a:solidFill>
                            <a:schemeClr val="accent3">
                              <a:lumMod val="50000"/>
                            </a:schemeClr>
                          </a:solidFill>
                          <a:effectLst/>
                        </a:rPr>
                        <a:t>日</a:t>
                      </a:r>
                      <a:r>
                        <a:rPr lang="en-US" altLang="zh-TW" sz="4000" b="1" dirty="0" smtClean="0">
                          <a:solidFill>
                            <a:schemeClr val="accent3">
                              <a:lumMod val="50000"/>
                            </a:schemeClr>
                          </a:solidFill>
                          <a:effectLst/>
                        </a:rPr>
                        <a:t>(</a:t>
                      </a:r>
                      <a:r>
                        <a:rPr lang="zh-TW" altLang="en-US" sz="4000" b="1" dirty="0" smtClean="0">
                          <a:solidFill>
                            <a:schemeClr val="accent3">
                              <a:lumMod val="50000"/>
                            </a:schemeClr>
                          </a:solidFill>
                          <a:effectLst/>
                        </a:rPr>
                        <a:t>四</a:t>
                      </a:r>
                      <a:r>
                        <a:rPr lang="en-US" altLang="zh-TW" sz="4000" b="1" dirty="0" smtClean="0">
                          <a:solidFill>
                            <a:schemeClr val="accent3">
                              <a:lumMod val="50000"/>
                            </a:schemeClr>
                          </a:solidFill>
                          <a:effectLst/>
                        </a:rPr>
                        <a:t>)</a:t>
                      </a:r>
                      <a:r>
                        <a:rPr lang="zh-TW" altLang="en-US" sz="4000" b="1" dirty="0" smtClean="0">
                          <a:solidFill>
                            <a:schemeClr val="accent3">
                              <a:lumMod val="50000"/>
                            </a:schemeClr>
                          </a:solidFill>
                          <a:effectLst/>
                        </a:rPr>
                        <a:t>～</a:t>
                      </a:r>
                      <a:endParaRPr lang="en-US" altLang="zh-TW" sz="4000" b="1" dirty="0" smtClean="0">
                        <a:solidFill>
                          <a:schemeClr val="accent3">
                            <a:lumMod val="50000"/>
                          </a:schemeClr>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000" b="1" dirty="0" smtClean="0">
                          <a:solidFill>
                            <a:schemeClr val="accent3">
                              <a:lumMod val="50000"/>
                            </a:schemeClr>
                          </a:solidFill>
                          <a:effectLst/>
                        </a:rPr>
                        <a:t>113</a:t>
                      </a:r>
                      <a:r>
                        <a:rPr lang="zh-TW" altLang="en-US" sz="4000" b="1" dirty="0" smtClean="0">
                          <a:solidFill>
                            <a:schemeClr val="accent3">
                              <a:lumMod val="50000"/>
                            </a:schemeClr>
                          </a:solidFill>
                          <a:effectLst/>
                        </a:rPr>
                        <a:t>年</a:t>
                      </a:r>
                      <a:r>
                        <a:rPr lang="en-US" altLang="zh-TW" sz="4000" b="1" dirty="0" smtClean="0">
                          <a:solidFill>
                            <a:schemeClr val="accent3">
                              <a:lumMod val="50000"/>
                            </a:schemeClr>
                          </a:solidFill>
                          <a:effectLst/>
                        </a:rPr>
                        <a:t>6</a:t>
                      </a:r>
                      <a:r>
                        <a:rPr lang="zh-TW" altLang="en-US" sz="4000" b="1" dirty="0" smtClean="0">
                          <a:solidFill>
                            <a:schemeClr val="accent3">
                              <a:lumMod val="50000"/>
                            </a:schemeClr>
                          </a:solidFill>
                          <a:effectLst/>
                        </a:rPr>
                        <a:t>月</a:t>
                      </a:r>
                      <a:r>
                        <a:rPr lang="en-US" altLang="zh-TW" sz="4000" b="1" dirty="0" smtClean="0">
                          <a:solidFill>
                            <a:schemeClr val="accent3">
                              <a:lumMod val="50000"/>
                            </a:schemeClr>
                          </a:solidFill>
                          <a:effectLst/>
                        </a:rPr>
                        <a:t>18</a:t>
                      </a:r>
                      <a:r>
                        <a:rPr lang="zh-TW" altLang="en-US" sz="4000" b="1" dirty="0" smtClean="0">
                          <a:solidFill>
                            <a:schemeClr val="accent3">
                              <a:lumMod val="50000"/>
                            </a:schemeClr>
                          </a:solidFill>
                          <a:effectLst/>
                        </a:rPr>
                        <a:t>日</a:t>
                      </a:r>
                      <a:r>
                        <a:rPr lang="en-US" altLang="zh-TW" sz="4000" b="1" dirty="0" smtClean="0">
                          <a:solidFill>
                            <a:schemeClr val="accent3">
                              <a:lumMod val="50000"/>
                            </a:schemeClr>
                          </a:solidFill>
                          <a:effectLst/>
                        </a:rPr>
                        <a:t>(</a:t>
                      </a:r>
                      <a:r>
                        <a:rPr lang="zh-TW" altLang="en-US" sz="4000" b="1" dirty="0" smtClean="0">
                          <a:solidFill>
                            <a:schemeClr val="accent3">
                              <a:lumMod val="50000"/>
                            </a:schemeClr>
                          </a:solidFill>
                          <a:effectLst/>
                        </a:rPr>
                        <a:t>二</a:t>
                      </a:r>
                      <a:r>
                        <a:rPr lang="en-US" altLang="zh-TW" sz="4000" b="1" dirty="0" smtClean="0">
                          <a:solidFill>
                            <a:schemeClr val="accent3">
                              <a:lumMod val="50000"/>
                            </a:schemeClr>
                          </a:solidFill>
                          <a:effectLst/>
                        </a:rPr>
                        <a:t>)</a:t>
                      </a:r>
                      <a:endParaRPr lang="zh-TW" altLang="en-US" sz="4000" b="1" dirty="0" smtClean="0">
                        <a:solidFill>
                          <a:schemeClr val="accent3">
                            <a:lumMod val="50000"/>
                          </a:schemeClr>
                        </a:solidFill>
                        <a:effectLst/>
                      </a:endParaRPr>
                    </a:p>
                  </a:txBody>
                  <a:tcPr anchor="ctr">
                    <a:solidFill>
                      <a:srgbClr val="FFFF00"/>
                    </a:solidFill>
                  </a:tcPr>
                </a:tc>
                <a:tc>
                  <a:txBody>
                    <a:bodyPr/>
                    <a:lstStyle/>
                    <a:p>
                      <a:pPr algn="ctr"/>
                      <a:r>
                        <a:rPr lang="en-US" altLang="zh-TW" sz="4000" b="1" dirty="0" smtClean="0">
                          <a:solidFill>
                            <a:schemeClr val="accent3">
                              <a:lumMod val="50000"/>
                            </a:schemeClr>
                          </a:solidFill>
                          <a:effectLst/>
                        </a:rPr>
                        <a:t>113</a:t>
                      </a:r>
                      <a:r>
                        <a:rPr lang="zh-TW" altLang="en-US" sz="4000" b="1" dirty="0" smtClean="0">
                          <a:solidFill>
                            <a:schemeClr val="accent3">
                              <a:lumMod val="50000"/>
                            </a:schemeClr>
                          </a:solidFill>
                          <a:effectLst/>
                        </a:rPr>
                        <a:t>年</a:t>
                      </a:r>
                      <a:r>
                        <a:rPr lang="en-US" altLang="zh-TW" sz="4000" b="1" dirty="0" smtClean="0">
                          <a:solidFill>
                            <a:schemeClr val="accent3">
                              <a:lumMod val="50000"/>
                            </a:schemeClr>
                          </a:solidFill>
                          <a:effectLst/>
                        </a:rPr>
                        <a:t>7</a:t>
                      </a:r>
                      <a:r>
                        <a:rPr lang="zh-TW" altLang="en-US" sz="4000" b="1" dirty="0" smtClean="0">
                          <a:solidFill>
                            <a:schemeClr val="accent3">
                              <a:lumMod val="50000"/>
                            </a:schemeClr>
                          </a:solidFill>
                          <a:effectLst/>
                        </a:rPr>
                        <a:t>月</a:t>
                      </a:r>
                      <a:r>
                        <a:rPr lang="en-US" altLang="zh-TW" sz="4000" b="1" dirty="0" smtClean="0">
                          <a:solidFill>
                            <a:schemeClr val="accent3">
                              <a:lumMod val="50000"/>
                            </a:schemeClr>
                          </a:solidFill>
                          <a:effectLst/>
                        </a:rPr>
                        <a:t>12</a:t>
                      </a:r>
                      <a:r>
                        <a:rPr lang="zh-TW" altLang="en-US" sz="4000" b="1" dirty="0" smtClean="0">
                          <a:solidFill>
                            <a:schemeClr val="accent3">
                              <a:lumMod val="50000"/>
                            </a:schemeClr>
                          </a:solidFill>
                          <a:effectLst/>
                        </a:rPr>
                        <a:t>日</a:t>
                      </a:r>
                      <a:r>
                        <a:rPr lang="en-US" altLang="zh-TW" sz="4000" b="1" dirty="0" smtClean="0">
                          <a:solidFill>
                            <a:schemeClr val="accent3">
                              <a:lumMod val="50000"/>
                            </a:schemeClr>
                          </a:solidFill>
                          <a:effectLst/>
                        </a:rPr>
                        <a:t>(</a:t>
                      </a:r>
                      <a:r>
                        <a:rPr lang="zh-TW" altLang="en-US" sz="4000" b="1" dirty="0" smtClean="0">
                          <a:solidFill>
                            <a:schemeClr val="accent3">
                              <a:lumMod val="50000"/>
                            </a:schemeClr>
                          </a:solidFill>
                          <a:effectLst/>
                        </a:rPr>
                        <a:t>五</a:t>
                      </a:r>
                      <a:r>
                        <a:rPr lang="en-US" altLang="zh-TW" sz="4000" b="1" dirty="0" smtClean="0">
                          <a:solidFill>
                            <a:schemeClr val="accent3">
                              <a:lumMod val="50000"/>
                            </a:schemeClr>
                          </a:solidFill>
                          <a:effectLst/>
                        </a:rPr>
                        <a:t>)</a:t>
                      </a:r>
                      <a:r>
                        <a:rPr lang="zh-TW" altLang="en-US" sz="4000" b="1" dirty="0" smtClean="0">
                          <a:solidFill>
                            <a:schemeClr val="accent3">
                              <a:lumMod val="50000"/>
                            </a:schemeClr>
                          </a:solidFill>
                          <a:effectLst/>
                        </a:rPr>
                        <a:t>～</a:t>
                      </a:r>
                      <a:endParaRPr lang="en-US" altLang="zh-TW" sz="4000" b="1" dirty="0" smtClean="0">
                        <a:solidFill>
                          <a:schemeClr val="accent3">
                            <a:lumMod val="50000"/>
                          </a:schemeClr>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4000" b="1" dirty="0" smtClean="0">
                          <a:solidFill>
                            <a:schemeClr val="accent3">
                              <a:lumMod val="50000"/>
                            </a:schemeClr>
                          </a:solidFill>
                          <a:effectLst/>
                        </a:rPr>
                        <a:t>113</a:t>
                      </a:r>
                      <a:r>
                        <a:rPr lang="zh-TW" altLang="en-US" sz="4000" b="1" dirty="0" smtClean="0">
                          <a:solidFill>
                            <a:schemeClr val="accent3">
                              <a:lumMod val="50000"/>
                            </a:schemeClr>
                          </a:solidFill>
                          <a:effectLst/>
                        </a:rPr>
                        <a:t>年</a:t>
                      </a:r>
                      <a:r>
                        <a:rPr lang="en-US" altLang="zh-TW" sz="4000" b="1" dirty="0" smtClean="0">
                          <a:solidFill>
                            <a:schemeClr val="accent3">
                              <a:lumMod val="50000"/>
                            </a:schemeClr>
                          </a:solidFill>
                          <a:effectLst/>
                        </a:rPr>
                        <a:t>7</a:t>
                      </a:r>
                      <a:r>
                        <a:rPr lang="zh-TW" altLang="en-US" sz="4000" b="1" dirty="0" smtClean="0">
                          <a:solidFill>
                            <a:schemeClr val="accent3">
                              <a:lumMod val="50000"/>
                            </a:schemeClr>
                          </a:solidFill>
                          <a:effectLst/>
                        </a:rPr>
                        <a:t>月</a:t>
                      </a:r>
                      <a:r>
                        <a:rPr lang="en-US" altLang="zh-TW" sz="4000" b="1" dirty="0" smtClean="0">
                          <a:solidFill>
                            <a:schemeClr val="accent3">
                              <a:lumMod val="50000"/>
                            </a:schemeClr>
                          </a:solidFill>
                          <a:effectLst/>
                        </a:rPr>
                        <a:t>13</a:t>
                      </a:r>
                      <a:r>
                        <a:rPr lang="zh-TW" altLang="en-US" sz="4000" b="1" dirty="0" smtClean="0">
                          <a:solidFill>
                            <a:schemeClr val="accent3">
                              <a:lumMod val="50000"/>
                            </a:schemeClr>
                          </a:solidFill>
                          <a:effectLst/>
                        </a:rPr>
                        <a:t>日</a:t>
                      </a:r>
                      <a:r>
                        <a:rPr lang="en-US" altLang="zh-TW" sz="4000" b="1" dirty="0" smtClean="0">
                          <a:solidFill>
                            <a:schemeClr val="accent3">
                              <a:lumMod val="50000"/>
                            </a:schemeClr>
                          </a:solidFill>
                          <a:effectLst/>
                        </a:rPr>
                        <a:t>(</a:t>
                      </a:r>
                      <a:r>
                        <a:rPr lang="zh-TW" altLang="en-US" sz="4000" b="1" dirty="0" smtClean="0">
                          <a:solidFill>
                            <a:schemeClr val="accent3">
                              <a:lumMod val="50000"/>
                            </a:schemeClr>
                          </a:solidFill>
                          <a:effectLst/>
                        </a:rPr>
                        <a:t>六</a:t>
                      </a:r>
                      <a:r>
                        <a:rPr lang="en-US" altLang="zh-TW" sz="4000" b="1" dirty="0" smtClean="0">
                          <a:solidFill>
                            <a:schemeClr val="accent3">
                              <a:lumMod val="50000"/>
                            </a:schemeClr>
                          </a:solidFill>
                          <a:effectLst/>
                        </a:rPr>
                        <a:t>)</a:t>
                      </a:r>
                      <a:endParaRPr lang="zh-TW" altLang="en-US" sz="4000" b="1" dirty="0" smtClean="0">
                        <a:solidFill>
                          <a:schemeClr val="accent3">
                            <a:lumMod val="50000"/>
                          </a:schemeClr>
                        </a:solidFill>
                        <a:effectLst/>
                      </a:endParaRPr>
                    </a:p>
                  </a:txBody>
                  <a:tcPr anchor="ctr">
                    <a:solidFill>
                      <a:srgbClr val="FFFF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93430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6"/>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27" name="Freeform 27"/>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31" name="TextBox 3"/>
          <p:cNvSpPr txBox="1"/>
          <p:nvPr/>
        </p:nvSpPr>
        <p:spPr>
          <a:xfrm>
            <a:off x="5715000" y="1333500"/>
            <a:ext cx="5566518"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其他招生管道</a:t>
            </a:r>
            <a:endParaRPr lang="zh-TW" altLang="en-US" sz="7200" b="1" dirty="0">
              <a:latin typeface="Kollektif Bold"/>
            </a:endParaRPr>
          </a:p>
        </p:txBody>
      </p:sp>
      <p:sp>
        <p:nvSpPr>
          <p:cNvPr id="10" name="文本框 32"/>
          <p:cNvSpPr txBox="1"/>
          <p:nvPr/>
        </p:nvSpPr>
        <p:spPr>
          <a:xfrm>
            <a:off x="3810000" y="2925365"/>
            <a:ext cx="10896600" cy="5078313"/>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marL="914400" indent="-914400">
              <a:buFont typeface="+mj-lt"/>
              <a:buAutoNum type="arabicParenR"/>
              <a:defRPr/>
            </a:pPr>
            <a:r>
              <a:rPr lang="zh-TW" altLang="en-US" sz="5400" b="1" kern="0" dirty="0">
                <a:solidFill>
                  <a:srgbClr val="017E6F"/>
                </a:solidFill>
                <a:latin typeface="Microsoft JhengHei" panose="020B0604030504040204" pitchFamily="34" charset="-120"/>
                <a:ea typeface="Microsoft JhengHei" panose="020B0604030504040204" pitchFamily="34" charset="-120"/>
              </a:rPr>
              <a:t>日間</a:t>
            </a:r>
            <a:r>
              <a:rPr lang="zh-TW" altLang="en-US" sz="5400" b="1" kern="0" dirty="0" smtClean="0">
                <a:solidFill>
                  <a:srgbClr val="017E6F"/>
                </a:solidFill>
                <a:latin typeface="Microsoft JhengHei" panose="020B0604030504040204" pitchFamily="34" charset="-120"/>
                <a:ea typeface="Microsoft JhengHei" panose="020B0604030504040204" pitchFamily="34" charset="-120"/>
              </a:rPr>
              <a:t>部、</a:t>
            </a:r>
            <a:r>
              <a:rPr lang="zh-TW" altLang="en-US" sz="5400" b="1" kern="0" dirty="0">
                <a:solidFill>
                  <a:srgbClr val="017E6F"/>
                </a:solidFill>
                <a:latin typeface="Microsoft JhengHei" panose="020B0604030504040204" pitchFamily="34" charset="-120"/>
                <a:ea typeface="Microsoft JhengHei" panose="020B0604030504040204" pitchFamily="34" charset="-120"/>
              </a:rPr>
              <a:t>進修</a:t>
            </a:r>
            <a:r>
              <a:rPr lang="en-US" altLang="zh-TW" sz="5400" b="1" kern="0" dirty="0">
                <a:solidFill>
                  <a:srgbClr val="017E6F"/>
                </a:solidFill>
                <a:latin typeface="Microsoft JhengHei" panose="020B0604030504040204" pitchFamily="34" charset="-120"/>
                <a:ea typeface="Microsoft JhengHei" panose="020B0604030504040204" pitchFamily="34" charset="-120"/>
              </a:rPr>
              <a:t>(</a:t>
            </a:r>
            <a:r>
              <a:rPr lang="zh-TW" altLang="en-US" sz="5400" b="1" kern="0" dirty="0">
                <a:solidFill>
                  <a:srgbClr val="017E6F"/>
                </a:solidFill>
                <a:latin typeface="Microsoft JhengHei" panose="020B0604030504040204" pitchFamily="34" charset="-120"/>
                <a:ea typeface="Microsoft JhengHei" panose="020B0604030504040204" pitchFamily="34" charset="-120"/>
              </a:rPr>
              <a:t>夜間</a:t>
            </a:r>
            <a:r>
              <a:rPr lang="en-US" altLang="zh-TW" sz="5400" b="1" kern="0" dirty="0">
                <a:solidFill>
                  <a:srgbClr val="017E6F"/>
                </a:solidFill>
                <a:latin typeface="Microsoft JhengHei" panose="020B0604030504040204" pitchFamily="34" charset="-120"/>
                <a:ea typeface="Microsoft JhengHei" panose="020B0604030504040204" pitchFamily="34" charset="-120"/>
              </a:rPr>
              <a:t>)</a:t>
            </a:r>
            <a:r>
              <a:rPr lang="zh-TW" altLang="en-US" sz="5400" b="1" kern="0" dirty="0">
                <a:solidFill>
                  <a:srgbClr val="017E6F"/>
                </a:solidFill>
                <a:latin typeface="Microsoft JhengHei" panose="020B0604030504040204" pitchFamily="34" charset="-120"/>
                <a:ea typeface="Microsoft JhengHei" panose="020B0604030504040204" pitchFamily="34" charset="-120"/>
              </a:rPr>
              <a:t>部單獨招生</a:t>
            </a:r>
          </a:p>
          <a:p>
            <a:pPr marL="914400" indent="-914400">
              <a:buFont typeface="+mj-lt"/>
              <a:buAutoNum type="arabicParenR"/>
              <a:defRPr/>
            </a:pPr>
            <a:r>
              <a:rPr lang="zh-TW" altLang="en-US" sz="5400" b="1" kern="0" dirty="0">
                <a:solidFill>
                  <a:srgbClr val="017E6F"/>
                </a:solidFill>
                <a:latin typeface="Microsoft JhengHei" panose="020B0604030504040204" pitchFamily="34" charset="-120"/>
                <a:ea typeface="Microsoft JhengHei" panose="020B0604030504040204" pitchFamily="34" charset="-120"/>
              </a:rPr>
              <a:t>身心障礙學生招生</a:t>
            </a:r>
          </a:p>
          <a:p>
            <a:pPr marL="914400" indent="-914400">
              <a:buFont typeface="+mj-lt"/>
              <a:buAutoNum type="arabicParenR"/>
              <a:defRPr/>
            </a:pPr>
            <a:r>
              <a:rPr lang="zh-TW" altLang="en-US" sz="5400" b="1" kern="0" dirty="0">
                <a:solidFill>
                  <a:srgbClr val="017E6F"/>
                </a:solidFill>
                <a:latin typeface="Microsoft JhengHei" panose="020B0604030504040204" pitchFamily="34" charset="-120"/>
                <a:ea typeface="Microsoft JhengHei" panose="020B0604030504040204" pitchFamily="34" charset="-120"/>
              </a:rPr>
              <a:t>運動績優學生招生</a:t>
            </a:r>
          </a:p>
          <a:p>
            <a:pPr marL="914400" indent="-914400">
              <a:buFont typeface="+mj-lt"/>
              <a:buAutoNum type="arabicParenR"/>
              <a:defRPr/>
            </a:pPr>
            <a:r>
              <a:rPr lang="zh-TW" altLang="en-US" sz="5400" b="1" kern="0" dirty="0">
                <a:solidFill>
                  <a:srgbClr val="017E6F"/>
                </a:solidFill>
                <a:latin typeface="Microsoft JhengHei" panose="020B0604030504040204" pitchFamily="34" charset="-120"/>
                <a:ea typeface="Microsoft JhengHei" panose="020B0604030504040204" pitchFamily="34" charset="-120"/>
              </a:rPr>
              <a:t>軍事院校士官二專班招生</a:t>
            </a:r>
          </a:p>
          <a:p>
            <a:pPr marL="914400" indent="-914400">
              <a:buFont typeface="+mj-lt"/>
              <a:buAutoNum type="arabicParenR"/>
              <a:defRPr/>
            </a:pPr>
            <a:r>
              <a:rPr lang="zh-TW" altLang="en-US" sz="5400" b="1" kern="0" dirty="0">
                <a:solidFill>
                  <a:srgbClr val="017E6F"/>
                </a:solidFill>
                <a:latin typeface="Microsoft JhengHei" panose="020B0604030504040204" pitchFamily="34" charset="-120"/>
                <a:ea typeface="Microsoft JhengHei" panose="020B0604030504040204" pitchFamily="34" charset="-120"/>
              </a:rPr>
              <a:t>產學合作專班招生</a:t>
            </a:r>
          </a:p>
          <a:p>
            <a:pPr marL="914400" indent="-914400">
              <a:buFont typeface="+mj-lt"/>
              <a:buAutoNum type="arabicParenR"/>
              <a:defRPr/>
            </a:pPr>
            <a:r>
              <a:rPr lang="zh-TW" altLang="en-US" sz="5400" b="1" kern="0" dirty="0">
                <a:solidFill>
                  <a:srgbClr val="017E6F"/>
                </a:solidFill>
                <a:latin typeface="Microsoft JhengHei" panose="020B0604030504040204" pitchFamily="34" charset="-120"/>
                <a:ea typeface="Microsoft JhengHei" panose="020B0604030504040204" pitchFamily="34" charset="-120"/>
              </a:rPr>
              <a:t>其他單獨招生</a:t>
            </a:r>
            <a:r>
              <a:rPr lang="zh-TW" altLang="en-US" sz="5400" b="1" kern="0" dirty="0" smtClean="0">
                <a:solidFill>
                  <a:srgbClr val="017E6F"/>
                </a:solidFill>
                <a:latin typeface="Microsoft JhengHei" panose="020B0604030504040204" pitchFamily="34" charset="-120"/>
                <a:ea typeface="Microsoft JhengHei" panose="020B0604030504040204" pitchFamily="34" charset="-120"/>
              </a:rPr>
              <a:t>管道</a:t>
            </a:r>
            <a:endParaRPr lang="en-US" altLang="zh-TW" sz="5400" b="1" kern="0" dirty="0" smtClean="0">
              <a:solidFill>
                <a:srgbClr val="017E6F"/>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56950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0"/>
          <p:cNvSpPr>
            <a:spLocks noChangeAspect="1"/>
          </p:cNvSpPr>
          <p:nvPr/>
        </p:nvSpPr>
        <p:spPr>
          <a:xfrm rot="5400000">
            <a:off x="406871" y="7860830"/>
            <a:ext cx="1964323" cy="2778064"/>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TextBox 3"/>
          <p:cNvSpPr txBox="1"/>
          <p:nvPr/>
        </p:nvSpPr>
        <p:spPr>
          <a:xfrm>
            <a:off x="7010400" y="183776"/>
            <a:ext cx="4118718"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重點整理</a:t>
            </a:r>
            <a:endParaRPr lang="zh-TW" altLang="en-US" sz="7200" b="1" dirty="0">
              <a:latin typeface="Kollektif Bold"/>
            </a:endParaRPr>
          </a:p>
        </p:txBody>
      </p:sp>
      <p:cxnSp>
        <p:nvCxnSpPr>
          <p:cNvPr id="9" name="直線接點 8"/>
          <p:cNvCxnSpPr/>
          <p:nvPr/>
        </p:nvCxnSpPr>
        <p:spPr>
          <a:xfrm flipV="1">
            <a:off x="5328318" y="1421606"/>
            <a:ext cx="7020000" cy="0"/>
          </a:xfrm>
          <a:prstGeom prst="line">
            <a:avLst/>
          </a:prstGeom>
          <a:ln w="127000" cmpd="sng">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Freeform 40"/>
          <p:cNvSpPr>
            <a:spLocks noChangeAspect="1"/>
          </p:cNvSpPr>
          <p:nvPr/>
        </p:nvSpPr>
        <p:spPr>
          <a:xfrm rot="16200000" flipH="1">
            <a:off x="15916808" y="-406869"/>
            <a:ext cx="1964323" cy="2778064"/>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2" name="圖片 1"/>
          <p:cNvPicPr>
            <a:picLocks noChangeAspect="1"/>
          </p:cNvPicPr>
          <p:nvPr/>
        </p:nvPicPr>
        <p:blipFill>
          <a:blip r:embed="rId4"/>
          <a:stretch>
            <a:fillRect/>
          </a:stretch>
        </p:blipFill>
        <p:spPr>
          <a:xfrm>
            <a:off x="609600" y="1638300"/>
            <a:ext cx="17111663" cy="81534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0"/>
          <p:cNvSpPr>
            <a:spLocks noChangeAspect="1"/>
          </p:cNvSpPr>
          <p:nvPr/>
        </p:nvSpPr>
        <p:spPr>
          <a:xfrm rot="5400000">
            <a:off x="406871" y="7860830"/>
            <a:ext cx="1964323" cy="2778064"/>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TextBox 3"/>
          <p:cNvSpPr txBox="1"/>
          <p:nvPr/>
        </p:nvSpPr>
        <p:spPr>
          <a:xfrm>
            <a:off x="6781800" y="190500"/>
            <a:ext cx="4118718"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重點整理</a:t>
            </a:r>
            <a:endParaRPr lang="zh-TW" altLang="en-US" sz="7200" b="1" dirty="0">
              <a:latin typeface="Kollektif Bold"/>
            </a:endParaRPr>
          </a:p>
        </p:txBody>
      </p:sp>
      <p:cxnSp>
        <p:nvCxnSpPr>
          <p:cNvPr id="9" name="直線接點 8"/>
          <p:cNvCxnSpPr/>
          <p:nvPr/>
        </p:nvCxnSpPr>
        <p:spPr>
          <a:xfrm flipV="1">
            <a:off x="5181600" y="1421606"/>
            <a:ext cx="7020000" cy="0"/>
          </a:xfrm>
          <a:prstGeom prst="line">
            <a:avLst/>
          </a:prstGeom>
          <a:ln w="127000" cmpd="sng">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Freeform 40"/>
          <p:cNvSpPr>
            <a:spLocks noChangeAspect="1"/>
          </p:cNvSpPr>
          <p:nvPr/>
        </p:nvSpPr>
        <p:spPr>
          <a:xfrm rot="16200000" flipH="1">
            <a:off x="15916808" y="-406869"/>
            <a:ext cx="1964323" cy="2778064"/>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4" name="圖片 3"/>
          <p:cNvPicPr>
            <a:picLocks noChangeAspect="1"/>
          </p:cNvPicPr>
          <p:nvPr/>
        </p:nvPicPr>
        <p:blipFill>
          <a:blip r:embed="rId4"/>
          <a:stretch>
            <a:fillRect/>
          </a:stretch>
        </p:blipFill>
        <p:spPr>
          <a:xfrm>
            <a:off x="1389032" y="1562100"/>
            <a:ext cx="15593701" cy="8502279"/>
          </a:xfrm>
          <a:prstGeom prst="rect">
            <a:avLst/>
          </a:prstGeom>
        </p:spPr>
      </p:pic>
    </p:spTree>
    <p:extLst>
      <p:ext uri="{BB962C8B-B14F-4D97-AF65-F5344CB8AC3E}">
        <p14:creationId xmlns:p14="http://schemas.microsoft.com/office/powerpoint/2010/main" val="3374576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0"/>
          <p:cNvSpPr>
            <a:spLocks noChangeAspect="1"/>
          </p:cNvSpPr>
          <p:nvPr/>
        </p:nvSpPr>
        <p:spPr>
          <a:xfrm rot="5400000">
            <a:off x="406871" y="7860830"/>
            <a:ext cx="1964323" cy="2778064"/>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TextBox 3"/>
          <p:cNvSpPr txBox="1"/>
          <p:nvPr/>
        </p:nvSpPr>
        <p:spPr>
          <a:xfrm>
            <a:off x="4953000" y="178594"/>
            <a:ext cx="7467600"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綜</a:t>
            </a:r>
            <a:r>
              <a:rPr lang="zh-TW" altLang="en-US" sz="7200" b="1" dirty="0">
                <a:latin typeface="Kollektif Bold"/>
              </a:rPr>
              <a:t>高學生畢業</a:t>
            </a:r>
            <a:r>
              <a:rPr lang="zh-TW" altLang="en-US" sz="7200" b="1" dirty="0" smtClean="0">
                <a:latin typeface="Kollektif Bold"/>
              </a:rPr>
              <a:t>條件</a:t>
            </a:r>
            <a:endParaRPr lang="zh-TW" altLang="en-US" sz="7200" b="1" dirty="0">
              <a:latin typeface="Kollektif Bold"/>
            </a:endParaRPr>
          </a:p>
        </p:txBody>
      </p:sp>
      <p:cxnSp>
        <p:nvCxnSpPr>
          <p:cNvPr id="9" name="直線接點 8"/>
          <p:cNvCxnSpPr/>
          <p:nvPr/>
        </p:nvCxnSpPr>
        <p:spPr>
          <a:xfrm flipV="1">
            <a:off x="5181600" y="1421606"/>
            <a:ext cx="7020000" cy="0"/>
          </a:xfrm>
          <a:prstGeom prst="line">
            <a:avLst/>
          </a:prstGeom>
          <a:ln w="127000" cmpd="sng">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Freeform 40"/>
          <p:cNvSpPr>
            <a:spLocks noChangeAspect="1"/>
          </p:cNvSpPr>
          <p:nvPr/>
        </p:nvSpPr>
        <p:spPr>
          <a:xfrm rot="16200000" flipH="1">
            <a:off x="15916808" y="-406869"/>
            <a:ext cx="1964323" cy="2778064"/>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文本框 32"/>
          <p:cNvSpPr txBox="1"/>
          <p:nvPr/>
        </p:nvSpPr>
        <p:spPr>
          <a:xfrm>
            <a:off x="1752600" y="1638300"/>
            <a:ext cx="15087600" cy="6740307"/>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marL="742950" indent="-742950">
              <a:buFont typeface="+mj-lt"/>
              <a:buAutoNum type="arabicPeriod"/>
              <a:defRPr/>
            </a:pPr>
            <a:r>
              <a:rPr lang="zh-TW" altLang="en-US" sz="5400" b="1" kern="0" dirty="0" smtClean="0">
                <a:solidFill>
                  <a:srgbClr val="017E6F"/>
                </a:solidFill>
                <a:latin typeface="Microsoft JhengHei" panose="020B0604030504040204" pitchFamily="34" charset="-120"/>
                <a:ea typeface="Microsoft JhengHei" panose="020B0604030504040204" pitchFamily="34" charset="-120"/>
              </a:rPr>
              <a:t>修業</a:t>
            </a:r>
            <a:r>
              <a:rPr lang="zh-TW" altLang="en-US" sz="5400" b="1" kern="0" dirty="0">
                <a:solidFill>
                  <a:srgbClr val="017E6F"/>
                </a:solidFill>
                <a:latin typeface="Microsoft JhengHei" panose="020B0604030504040204" pitchFamily="34" charset="-120"/>
                <a:ea typeface="Microsoft JhengHei" panose="020B0604030504040204" pitchFamily="34" charset="-120"/>
              </a:rPr>
              <a:t>年限不超過 </a:t>
            </a:r>
            <a:r>
              <a:rPr lang="en-US" altLang="zh-TW" sz="5400" b="1" kern="0" dirty="0">
                <a:solidFill>
                  <a:srgbClr val="017E6F"/>
                </a:solidFill>
                <a:latin typeface="Microsoft JhengHei" panose="020B0604030504040204" pitchFamily="34" charset="-120"/>
                <a:ea typeface="Microsoft JhengHei" panose="020B0604030504040204" pitchFamily="34" charset="-120"/>
              </a:rPr>
              <a:t>5 </a:t>
            </a:r>
            <a:r>
              <a:rPr lang="zh-TW" altLang="en-US" sz="5400" b="1" kern="0" dirty="0">
                <a:solidFill>
                  <a:srgbClr val="017E6F"/>
                </a:solidFill>
                <a:latin typeface="Microsoft JhengHei" panose="020B0604030504040204" pitchFamily="34" charset="-120"/>
                <a:ea typeface="Microsoft JhengHei" panose="020B0604030504040204" pitchFamily="34" charset="-120"/>
              </a:rPr>
              <a:t>年</a:t>
            </a:r>
            <a:r>
              <a:rPr lang="zh-TW" altLang="en-US" sz="5400" b="1" kern="0" dirty="0" smtClean="0">
                <a:solidFill>
                  <a:srgbClr val="017E6F"/>
                </a:solidFill>
                <a:latin typeface="Microsoft JhengHei" panose="020B0604030504040204" pitchFamily="34" charset="-120"/>
                <a:ea typeface="Microsoft JhengHei" panose="020B0604030504040204" pitchFamily="34" charset="-120"/>
              </a:rPr>
              <a:t>。</a:t>
            </a:r>
            <a:endParaRPr lang="en-US" altLang="zh-TW" sz="5400" b="1" kern="0" dirty="0" smtClean="0">
              <a:solidFill>
                <a:srgbClr val="017E6F"/>
              </a:solidFill>
              <a:latin typeface="Microsoft JhengHei" panose="020B0604030504040204" pitchFamily="34" charset="-120"/>
              <a:ea typeface="Microsoft JhengHei" panose="020B0604030504040204" pitchFamily="34" charset="-120"/>
            </a:endParaRPr>
          </a:p>
          <a:p>
            <a:pPr marL="742950" indent="-742950">
              <a:buFont typeface="+mj-lt"/>
              <a:buAutoNum type="arabicPeriod"/>
              <a:defRPr/>
            </a:pPr>
            <a:endParaRPr lang="zh-TW" altLang="en-US" sz="5400" b="1" kern="0" dirty="0">
              <a:solidFill>
                <a:srgbClr val="017E6F"/>
              </a:solidFill>
              <a:latin typeface="Microsoft JhengHei" panose="020B0604030504040204" pitchFamily="34" charset="-120"/>
              <a:ea typeface="Microsoft JhengHei" panose="020B0604030504040204" pitchFamily="34" charset="-120"/>
            </a:endParaRPr>
          </a:p>
          <a:p>
            <a:pPr marL="742950" indent="-742950">
              <a:buFont typeface="+mj-lt"/>
              <a:buAutoNum type="arabicPeriod"/>
              <a:defRPr/>
            </a:pPr>
            <a:r>
              <a:rPr lang="zh-TW" altLang="en-US" sz="5400" b="1" kern="0" dirty="0" smtClean="0">
                <a:solidFill>
                  <a:srgbClr val="017E6F"/>
                </a:solidFill>
                <a:latin typeface="Microsoft JhengHei" panose="020B0604030504040204" pitchFamily="34" charset="-120"/>
                <a:ea typeface="Microsoft JhengHei" panose="020B0604030504040204" pitchFamily="34" charset="-120"/>
              </a:rPr>
              <a:t>畢業</a:t>
            </a:r>
            <a:r>
              <a:rPr lang="zh-TW" altLang="en-US" sz="5400" b="1" kern="0" dirty="0">
                <a:solidFill>
                  <a:srgbClr val="017E6F"/>
                </a:solidFill>
                <a:latin typeface="Microsoft JhengHei" panose="020B0604030504040204" pitchFamily="34" charset="-120"/>
                <a:ea typeface="Microsoft JhengHei" panose="020B0604030504040204" pitchFamily="34" charset="-120"/>
              </a:rPr>
              <a:t>總學分數不得少於 </a:t>
            </a:r>
            <a:r>
              <a:rPr lang="en-US" altLang="zh-TW" sz="5400" b="1" kern="0" dirty="0">
                <a:solidFill>
                  <a:srgbClr val="017E6F"/>
                </a:solidFill>
                <a:latin typeface="Microsoft JhengHei" panose="020B0604030504040204" pitchFamily="34" charset="-120"/>
                <a:ea typeface="Microsoft JhengHei" panose="020B0604030504040204" pitchFamily="34" charset="-120"/>
              </a:rPr>
              <a:t>160 </a:t>
            </a:r>
            <a:r>
              <a:rPr lang="zh-TW" altLang="en-US" sz="5400" b="1" kern="0" dirty="0">
                <a:solidFill>
                  <a:srgbClr val="017E6F"/>
                </a:solidFill>
                <a:latin typeface="Microsoft JhengHei" panose="020B0604030504040204" pitchFamily="34" charset="-120"/>
                <a:ea typeface="Microsoft JhengHei" panose="020B0604030504040204" pitchFamily="34" charset="-120"/>
              </a:rPr>
              <a:t>個學分</a:t>
            </a:r>
            <a:r>
              <a:rPr lang="zh-TW" altLang="en-US" sz="5400" b="1" kern="0" dirty="0" smtClean="0">
                <a:solidFill>
                  <a:srgbClr val="017E6F"/>
                </a:solidFill>
                <a:latin typeface="Microsoft JhengHei" panose="020B0604030504040204" pitchFamily="34" charset="-120"/>
                <a:ea typeface="Microsoft JhengHei" panose="020B0604030504040204" pitchFamily="34" charset="-120"/>
              </a:rPr>
              <a:t>。</a:t>
            </a:r>
            <a:endParaRPr lang="en-US" altLang="zh-TW" sz="5400" b="1" kern="0" dirty="0" smtClean="0">
              <a:solidFill>
                <a:srgbClr val="017E6F"/>
              </a:solidFill>
              <a:latin typeface="Microsoft JhengHei" panose="020B0604030504040204" pitchFamily="34" charset="-120"/>
              <a:ea typeface="Microsoft JhengHei" panose="020B0604030504040204" pitchFamily="34" charset="-120"/>
            </a:endParaRPr>
          </a:p>
          <a:p>
            <a:pPr marL="742950" indent="-742950">
              <a:buFont typeface="+mj-lt"/>
              <a:buAutoNum type="arabicPeriod"/>
              <a:defRPr/>
            </a:pPr>
            <a:endParaRPr lang="zh-TW" altLang="en-US" sz="5400" b="1" kern="0" dirty="0">
              <a:solidFill>
                <a:srgbClr val="017E6F"/>
              </a:solidFill>
              <a:latin typeface="Microsoft JhengHei" panose="020B0604030504040204" pitchFamily="34" charset="-120"/>
              <a:ea typeface="Microsoft JhengHei" panose="020B0604030504040204" pitchFamily="34" charset="-120"/>
            </a:endParaRPr>
          </a:p>
          <a:p>
            <a:pPr marL="742950" indent="-742950">
              <a:buFont typeface="+mj-lt"/>
              <a:buAutoNum type="arabicPeriod"/>
              <a:defRPr/>
            </a:pPr>
            <a:r>
              <a:rPr lang="zh-TW" altLang="en-US" sz="5400" b="1" kern="0" dirty="0" smtClean="0">
                <a:solidFill>
                  <a:srgbClr val="017E6F"/>
                </a:solidFill>
                <a:latin typeface="Microsoft JhengHei" panose="020B0604030504040204" pitchFamily="34" charset="-120"/>
                <a:ea typeface="Microsoft JhengHei" panose="020B0604030504040204" pitchFamily="34" charset="-120"/>
              </a:rPr>
              <a:t>必修科目</a:t>
            </a:r>
            <a:r>
              <a:rPr lang="en-US" altLang="zh-TW" sz="5400" b="1" kern="0" dirty="0">
                <a:solidFill>
                  <a:srgbClr val="017E6F"/>
                </a:solidFill>
                <a:latin typeface="Microsoft JhengHei" panose="020B0604030504040204" pitchFamily="34" charset="-120"/>
                <a:ea typeface="Microsoft JhengHei" panose="020B0604030504040204" pitchFamily="34" charset="-120"/>
              </a:rPr>
              <a:t>54</a:t>
            </a:r>
            <a:r>
              <a:rPr lang="zh-TW" altLang="en-US" sz="5400" b="1" kern="0" dirty="0">
                <a:solidFill>
                  <a:srgbClr val="017E6F"/>
                </a:solidFill>
                <a:latin typeface="Microsoft JhengHei" panose="020B0604030504040204" pitchFamily="34" charset="-120"/>
                <a:ea typeface="Microsoft JhengHei" panose="020B0604030504040204" pitchFamily="34" charset="-120"/>
              </a:rPr>
              <a:t>學分均須修習且成績及格。</a:t>
            </a:r>
            <a:r>
              <a:rPr lang="en-US" altLang="zh-TW" sz="5400" b="1" kern="0" dirty="0">
                <a:solidFill>
                  <a:srgbClr val="017E6F"/>
                </a:solidFill>
                <a:latin typeface="Microsoft JhengHei" panose="020B0604030504040204" pitchFamily="34" charset="-120"/>
                <a:ea typeface="Microsoft JhengHei" panose="020B0604030504040204" pitchFamily="34" charset="-120"/>
              </a:rPr>
              <a:t>(</a:t>
            </a:r>
            <a:r>
              <a:rPr lang="zh-TW" altLang="en-US" sz="5400" b="1" kern="0" dirty="0">
                <a:solidFill>
                  <a:srgbClr val="017E6F"/>
                </a:solidFill>
                <a:latin typeface="Microsoft JhengHei" panose="020B0604030504040204" pitchFamily="34" charset="-120"/>
                <a:ea typeface="Microsoft JhengHei" panose="020B0604030504040204" pitchFamily="34" charset="-120"/>
              </a:rPr>
              <a:t>含部定必修 </a:t>
            </a:r>
            <a:r>
              <a:rPr lang="en-US" altLang="zh-TW" sz="5400" b="1" kern="0" dirty="0">
                <a:solidFill>
                  <a:srgbClr val="017E6F"/>
                </a:solidFill>
                <a:latin typeface="Microsoft JhengHei" panose="020B0604030504040204" pitchFamily="34" charset="-120"/>
                <a:ea typeface="Microsoft JhengHei" panose="020B0604030504040204" pitchFamily="34" charset="-120"/>
              </a:rPr>
              <a:t>48 </a:t>
            </a:r>
            <a:r>
              <a:rPr lang="zh-TW" altLang="en-US" sz="5400" b="1" kern="0" dirty="0">
                <a:solidFill>
                  <a:srgbClr val="017E6F"/>
                </a:solidFill>
                <a:latin typeface="Microsoft JhengHei" panose="020B0604030504040204" pitchFamily="34" charset="-120"/>
                <a:ea typeface="Microsoft JhengHei" panose="020B0604030504040204" pitchFamily="34" charset="-120"/>
              </a:rPr>
              <a:t>學分及校訂必修 </a:t>
            </a:r>
            <a:r>
              <a:rPr lang="en-US" altLang="zh-TW" sz="5400" b="1" kern="0" dirty="0">
                <a:solidFill>
                  <a:srgbClr val="017E6F"/>
                </a:solidFill>
                <a:latin typeface="Microsoft JhengHei" panose="020B0604030504040204" pitchFamily="34" charset="-120"/>
                <a:ea typeface="Microsoft JhengHei" panose="020B0604030504040204" pitchFamily="34" charset="-120"/>
              </a:rPr>
              <a:t>6 </a:t>
            </a:r>
            <a:r>
              <a:rPr lang="zh-TW" altLang="en-US" sz="5400" b="1" kern="0" dirty="0">
                <a:solidFill>
                  <a:srgbClr val="017E6F"/>
                </a:solidFill>
                <a:latin typeface="Microsoft JhengHei" panose="020B0604030504040204" pitchFamily="34" charset="-120"/>
                <a:ea typeface="Microsoft JhengHei" panose="020B0604030504040204" pitchFamily="34" charset="-120"/>
              </a:rPr>
              <a:t>學分</a:t>
            </a:r>
            <a:r>
              <a:rPr lang="en-US" altLang="zh-TW" sz="5400" b="1" kern="0" dirty="0" smtClean="0">
                <a:solidFill>
                  <a:srgbClr val="017E6F"/>
                </a:solidFill>
                <a:latin typeface="Microsoft JhengHei" panose="020B0604030504040204" pitchFamily="34" charset="-120"/>
                <a:ea typeface="Microsoft JhengHei" panose="020B0604030504040204" pitchFamily="34" charset="-120"/>
              </a:rPr>
              <a:t>)</a:t>
            </a:r>
          </a:p>
          <a:p>
            <a:pPr marL="742950" indent="-742950">
              <a:buFont typeface="+mj-lt"/>
              <a:buAutoNum type="arabicPeriod"/>
              <a:defRPr/>
            </a:pPr>
            <a:endParaRPr lang="en-US" altLang="zh-TW" sz="5400" b="1" kern="0" dirty="0" smtClean="0">
              <a:solidFill>
                <a:srgbClr val="017E6F"/>
              </a:solidFill>
              <a:latin typeface="Microsoft JhengHei" panose="020B0604030504040204" pitchFamily="34" charset="-120"/>
              <a:ea typeface="Microsoft JhengHei" panose="020B0604030504040204" pitchFamily="34" charset="-120"/>
            </a:endParaRPr>
          </a:p>
          <a:p>
            <a:pPr marL="742950" indent="-742950">
              <a:buFont typeface="+mj-lt"/>
              <a:buAutoNum type="arabicPeriod"/>
              <a:defRPr/>
            </a:pPr>
            <a:r>
              <a:rPr lang="zh-TW" altLang="en-US" sz="5400" b="1" kern="0" dirty="0" smtClean="0">
                <a:solidFill>
                  <a:srgbClr val="017E6F"/>
                </a:solidFill>
                <a:latin typeface="Microsoft JhengHei" panose="020B0604030504040204" pitchFamily="34" charset="-120"/>
                <a:ea typeface="Microsoft JhengHei" panose="020B0604030504040204" pitchFamily="34" charset="-120"/>
              </a:rPr>
              <a:t>德行</a:t>
            </a:r>
            <a:r>
              <a:rPr lang="zh-TW" altLang="en-US" sz="5400" b="1" kern="0" dirty="0">
                <a:solidFill>
                  <a:srgbClr val="017E6F"/>
                </a:solidFill>
                <a:latin typeface="Microsoft JhengHei" panose="020B0604030504040204" pitchFamily="34" charset="-120"/>
                <a:ea typeface="Microsoft JhengHei" panose="020B0604030504040204" pitchFamily="34" charset="-120"/>
              </a:rPr>
              <a:t>評量之獎懲紀錄相抵後未滿 </a:t>
            </a:r>
            <a:r>
              <a:rPr lang="en-US" altLang="zh-TW" sz="5400" b="1" kern="0" dirty="0">
                <a:solidFill>
                  <a:srgbClr val="017E6F"/>
                </a:solidFill>
                <a:latin typeface="Microsoft JhengHei" panose="020B0604030504040204" pitchFamily="34" charset="-120"/>
                <a:ea typeface="Microsoft JhengHei" panose="020B0604030504040204" pitchFamily="34" charset="-120"/>
              </a:rPr>
              <a:t>3 </a:t>
            </a:r>
            <a:r>
              <a:rPr lang="zh-TW" altLang="en-US" sz="5400" b="1" kern="0" dirty="0">
                <a:solidFill>
                  <a:srgbClr val="017E6F"/>
                </a:solidFill>
                <a:latin typeface="Microsoft JhengHei" panose="020B0604030504040204" pitchFamily="34" charset="-120"/>
                <a:ea typeface="Microsoft JhengHei" panose="020B0604030504040204" pitchFamily="34" charset="-120"/>
              </a:rPr>
              <a:t>大過者</a:t>
            </a:r>
            <a:r>
              <a:rPr lang="zh-TW" altLang="en-US" sz="5400" b="1" kern="0" dirty="0" smtClean="0">
                <a:solidFill>
                  <a:srgbClr val="017E6F"/>
                </a:solidFill>
                <a:latin typeface="Microsoft JhengHei" panose="020B0604030504040204" pitchFamily="34" charset="-120"/>
                <a:ea typeface="Microsoft JhengHei" panose="020B0604030504040204" pitchFamily="34" charset="-120"/>
              </a:rPr>
              <a:t>。</a:t>
            </a:r>
            <a:endParaRPr lang="zh-TW" altLang="en-US" sz="5400" b="1" kern="0" dirty="0">
              <a:solidFill>
                <a:srgbClr val="017E6F"/>
              </a:solidFill>
              <a:latin typeface="Microsoft JhengHei" panose="020B0604030504040204" pitchFamily="34" charset="-120"/>
              <a:ea typeface="Microsoft JhengHei" panose="020B0604030504040204" pitchFamily="34" charset="-120"/>
            </a:endParaRPr>
          </a:p>
        </p:txBody>
      </p:sp>
      <p:pic>
        <p:nvPicPr>
          <p:cNvPr id="13" name="Picture 2" descr="卒業生のイラスト（セーラー服・女子）">
            <a:extLst>
              <a:ext uri="{FF2B5EF4-FFF2-40B4-BE49-F238E27FC236}">
                <a16:creationId xmlns:a16="http://schemas.microsoft.com/office/drawing/2014/main" id="{52E2E1A7-CFE0-BE45-AB35-C227146B0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50723" y="7838648"/>
            <a:ext cx="1008677" cy="21816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卒業生のイラスト（学ラン・男子）">
            <a:extLst>
              <a:ext uri="{FF2B5EF4-FFF2-40B4-BE49-F238E27FC236}">
                <a16:creationId xmlns:a16="http://schemas.microsoft.com/office/drawing/2014/main" id="{9D0A7A55-438A-7447-9789-803EB575C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3302" y="7848796"/>
            <a:ext cx="1008677" cy="217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859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0"/>
          <p:cNvSpPr>
            <a:spLocks noChangeAspect="1"/>
          </p:cNvSpPr>
          <p:nvPr/>
        </p:nvSpPr>
        <p:spPr>
          <a:xfrm rot="5400000">
            <a:off x="406871" y="7860830"/>
            <a:ext cx="1964323" cy="2778064"/>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TextBox 3"/>
          <p:cNvSpPr txBox="1"/>
          <p:nvPr/>
        </p:nvSpPr>
        <p:spPr>
          <a:xfrm>
            <a:off x="5943600" y="190500"/>
            <a:ext cx="6899335" cy="1231106"/>
          </a:xfrm>
          <a:prstGeom prst="rect">
            <a:avLst/>
          </a:prstGeom>
        </p:spPr>
        <p:txBody>
          <a:bodyPr wrap="square" lIns="0" tIns="0" rIns="0" bIns="0" rtlCol="0" anchor="t">
            <a:spAutoFit/>
          </a:bodyPr>
          <a:lstStyle/>
          <a:p>
            <a:pPr>
              <a:lnSpc>
                <a:spcPts val="9600"/>
              </a:lnSpc>
            </a:pPr>
            <a:r>
              <a:rPr lang="zh-TW" altLang="en-US" sz="7200" b="1" dirty="0" smtClean="0">
                <a:latin typeface="Kollektif Bold"/>
              </a:rPr>
              <a:t>校內諮詢單位</a:t>
            </a:r>
            <a:endParaRPr lang="zh-TW" altLang="en-US" sz="7200" b="1" dirty="0">
              <a:latin typeface="Kollektif Bold"/>
            </a:endParaRPr>
          </a:p>
        </p:txBody>
      </p:sp>
      <p:cxnSp>
        <p:nvCxnSpPr>
          <p:cNvPr id="9" name="直線接點 8"/>
          <p:cNvCxnSpPr/>
          <p:nvPr/>
        </p:nvCxnSpPr>
        <p:spPr>
          <a:xfrm flipV="1">
            <a:off x="5181600" y="1421606"/>
            <a:ext cx="7020000" cy="0"/>
          </a:xfrm>
          <a:prstGeom prst="line">
            <a:avLst/>
          </a:prstGeom>
          <a:ln w="127000" cmpd="sng">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Freeform 40"/>
          <p:cNvSpPr>
            <a:spLocks noChangeAspect="1"/>
          </p:cNvSpPr>
          <p:nvPr/>
        </p:nvSpPr>
        <p:spPr>
          <a:xfrm rot="16200000" flipH="1">
            <a:off x="15916808" y="-406869"/>
            <a:ext cx="1964323" cy="2778064"/>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11" name="表格 10">
            <a:extLst>
              <a:ext uri="{FF2B5EF4-FFF2-40B4-BE49-F238E27FC236}">
                <a16:creationId xmlns:a16="http://schemas.microsoft.com/office/drawing/2014/main" id="{22EB90A6-79BA-8F4C-8B1B-1DC810C7C855}"/>
              </a:ext>
            </a:extLst>
          </p:cNvPr>
          <p:cNvGraphicFramePr>
            <a:graphicFrameLocks noGrp="1"/>
          </p:cNvGraphicFramePr>
          <p:nvPr>
            <p:extLst>
              <p:ext uri="{D42A27DB-BD31-4B8C-83A1-F6EECF244321}">
                <p14:modId xmlns:p14="http://schemas.microsoft.com/office/powerpoint/2010/main" val="2220574262"/>
              </p:ext>
            </p:extLst>
          </p:nvPr>
        </p:nvGraphicFramePr>
        <p:xfrm>
          <a:off x="1219200" y="1562100"/>
          <a:ext cx="16002000" cy="8358007"/>
        </p:xfrm>
        <a:graphic>
          <a:graphicData uri="http://schemas.openxmlformats.org/drawingml/2006/table">
            <a:tbl>
              <a:tblPr firstRow="1" bandRow="1"/>
              <a:tblGrid>
                <a:gridCol w="4467685">
                  <a:extLst>
                    <a:ext uri="{9D8B030D-6E8A-4147-A177-3AD203B41FA5}">
                      <a16:colId xmlns:a16="http://schemas.microsoft.com/office/drawing/2014/main" val="1758386997"/>
                    </a:ext>
                  </a:extLst>
                </a:gridCol>
                <a:gridCol w="3545131">
                  <a:extLst>
                    <a:ext uri="{9D8B030D-6E8A-4147-A177-3AD203B41FA5}">
                      <a16:colId xmlns:a16="http://schemas.microsoft.com/office/drawing/2014/main" val="2219275197"/>
                    </a:ext>
                  </a:extLst>
                </a:gridCol>
                <a:gridCol w="7989184">
                  <a:extLst>
                    <a:ext uri="{9D8B030D-6E8A-4147-A177-3AD203B41FA5}">
                      <a16:colId xmlns:a16="http://schemas.microsoft.com/office/drawing/2014/main" val="1699479310"/>
                    </a:ext>
                  </a:extLst>
                </a:gridCol>
              </a:tblGrid>
              <a:tr h="1040756">
                <a:tc>
                  <a:txBody>
                    <a:bodyPr/>
                    <a:lstStyle>
                      <a:lvl1pPr marL="0" algn="l" defTabSz="914400" rtl="0" eaLnBrk="1" latinLnBrk="0" hangingPunct="1">
                        <a:defRPr sz="1800" b="1" kern="1200">
                          <a:solidFill>
                            <a:schemeClr val="lt1"/>
                          </a:solidFill>
                          <a:latin typeface="Calibri"/>
                          <a:ea typeface="字魂35号-经典雅黑"/>
                        </a:defRPr>
                      </a:lvl1pPr>
                      <a:lvl2pPr marL="457200" algn="l" defTabSz="914400" rtl="0" eaLnBrk="1" latinLnBrk="0" hangingPunct="1">
                        <a:defRPr sz="1800" b="1" kern="1200">
                          <a:solidFill>
                            <a:schemeClr val="lt1"/>
                          </a:solidFill>
                          <a:latin typeface="Calibri"/>
                          <a:ea typeface="字魂35号-经典雅黑"/>
                        </a:defRPr>
                      </a:lvl2pPr>
                      <a:lvl3pPr marL="914400" algn="l" defTabSz="914400" rtl="0" eaLnBrk="1" latinLnBrk="0" hangingPunct="1">
                        <a:defRPr sz="1800" b="1" kern="1200">
                          <a:solidFill>
                            <a:schemeClr val="lt1"/>
                          </a:solidFill>
                          <a:latin typeface="Calibri"/>
                          <a:ea typeface="字魂35号-经典雅黑"/>
                        </a:defRPr>
                      </a:lvl3pPr>
                      <a:lvl4pPr marL="1371600" algn="l" defTabSz="914400" rtl="0" eaLnBrk="1" latinLnBrk="0" hangingPunct="1">
                        <a:defRPr sz="1800" b="1" kern="1200">
                          <a:solidFill>
                            <a:schemeClr val="lt1"/>
                          </a:solidFill>
                          <a:latin typeface="Calibri"/>
                          <a:ea typeface="字魂35号-经典雅黑"/>
                        </a:defRPr>
                      </a:lvl4pPr>
                      <a:lvl5pPr marL="1828800" algn="l" defTabSz="914400" rtl="0" eaLnBrk="1" latinLnBrk="0" hangingPunct="1">
                        <a:defRPr sz="1800" b="1" kern="1200">
                          <a:solidFill>
                            <a:schemeClr val="lt1"/>
                          </a:solidFill>
                          <a:latin typeface="Calibri"/>
                          <a:ea typeface="字魂35号-经典雅黑"/>
                        </a:defRPr>
                      </a:lvl5pPr>
                      <a:lvl6pPr marL="2286000" algn="l" defTabSz="914400" rtl="0" eaLnBrk="1" latinLnBrk="0" hangingPunct="1">
                        <a:defRPr sz="1800" b="1" kern="1200">
                          <a:solidFill>
                            <a:schemeClr val="lt1"/>
                          </a:solidFill>
                          <a:latin typeface="Calibri"/>
                          <a:ea typeface="字魂35号-经典雅黑"/>
                        </a:defRPr>
                      </a:lvl6pPr>
                      <a:lvl7pPr marL="2743200" algn="l" defTabSz="914400" rtl="0" eaLnBrk="1" latinLnBrk="0" hangingPunct="1">
                        <a:defRPr sz="1800" b="1" kern="1200">
                          <a:solidFill>
                            <a:schemeClr val="lt1"/>
                          </a:solidFill>
                          <a:latin typeface="Calibri"/>
                          <a:ea typeface="字魂35号-经典雅黑"/>
                        </a:defRPr>
                      </a:lvl7pPr>
                      <a:lvl8pPr marL="3200400" algn="l" defTabSz="914400" rtl="0" eaLnBrk="1" latinLnBrk="0" hangingPunct="1">
                        <a:defRPr sz="1800" b="1" kern="1200">
                          <a:solidFill>
                            <a:schemeClr val="lt1"/>
                          </a:solidFill>
                          <a:latin typeface="Calibri"/>
                          <a:ea typeface="字魂35号-经典雅黑"/>
                        </a:defRPr>
                      </a:lvl8pPr>
                      <a:lvl9pPr marL="3657600" algn="l" defTabSz="914400" rtl="0" eaLnBrk="1" latinLnBrk="0" hangingPunct="1">
                        <a:defRPr sz="1800" b="1" kern="1200">
                          <a:solidFill>
                            <a:schemeClr val="lt1"/>
                          </a:solidFill>
                          <a:latin typeface="Calibri"/>
                          <a:ea typeface="字魂35号-经典雅黑"/>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400" b="0" baseline="0" dirty="0">
                          <a:solidFill>
                            <a:schemeClr val="bg1"/>
                          </a:solidFill>
                          <a:latin typeface="王漢宗細黑體繁" panose="02000500000000000000" pitchFamily="2" charset="-120"/>
                          <a:ea typeface="王漢宗細黑體繁" panose="02000500000000000000" pitchFamily="2" charset="-120"/>
                        </a:rPr>
                        <a:t>承辦單位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6A1A8"/>
                    </a:solidFill>
                  </a:tcPr>
                </a:tc>
                <a:tc>
                  <a:txBody>
                    <a:bodyPr/>
                    <a:lstStyle>
                      <a:lvl1pPr marL="0" algn="l" defTabSz="914400" rtl="0" eaLnBrk="1" latinLnBrk="0" hangingPunct="1">
                        <a:defRPr sz="1800" b="1" kern="1200">
                          <a:solidFill>
                            <a:schemeClr val="lt1"/>
                          </a:solidFill>
                          <a:latin typeface="Calibri"/>
                          <a:ea typeface="字魂35号-经典雅黑"/>
                        </a:defRPr>
                      </a:lvl1pPr>
                      <a:lvl2pPr marL="457200" algn="l" defTabSz="914400" rtl="0" eaLnBrk="1" latinLnBrk="0" hangingPunct="1">
                        <a:defRPr sz="1800" b="1" kern="1200">
                          <a:solidFill>
                            <a:schemeClr val="lt1"/>
                          </a:solidFill>
                          <a:latin typeface="Calibri"/>
                          <a:ea typeface="字魂35号-经典雅黑"/>
                        </a:defRPr>
                      </a:lvl2pPr>
                      <a:lvl3pPr marL="914400" algn="l" defTabSz="914400" rtl="0" eaLnBrk="1" latinLnBrk="0" hangingPunct="1">
                        <a:defRPr sz="1800" b="1" kern="1200">
                          <a:solidFill>
                            <a:schemeClr val="lt1"/>
                          </a:solidFill>
                          <a:latin typeface="Calibri"/>
                          <a:ea typeface="字魂35号-经典雅黑"/>
                        </a:defRPr>
                      </a:lvl3pPr>
                      <a:lvl4pPr marL="1371600" algn="l" defTabSz="914400" rtl="0" eaLnBrk="1" latinLnBrk="0" hangingPunct="1">
                        <a:defRPr sz="1800" b="1" kern="1200">
                          <a:solidFill>
                            <a:schemeClr val="lt1"/>
                          </a:solidFill>
                          <a:latin typeface="Calibri"/>
                          <a:ea typeface="字魂35号-经典雅黑"/>
                        </a:defRPr>
                      </a:lvl4pPr>
                      <a:lvl5pPr marL="1828800" algn="l" defTabSz="914400" rtl="0" eaLnBrk="1" latinLnBrk="0" hangingPunct="1">
                        <a:defRPr sz="1800" b="1" kern="1200">
                          <a:solidFill>
                            <a:schemeClr val="lt1"/>
                          </a:solidFill>
                          <a:latin typeface="Calibri"/>
                          <a:ea typeface="字魂35号-经典雅黑"/>
                        </a:defRPr>
                      </a:lvl5pPr>
                      <a:lvl6pPr marL="2286000" algn="l" defTabSz="914400" rtl="0" eaLnBrk="1" latinLnBrk="0" hangingPunct="1">
                        <a:defRPr sz="1800" b="1" kern="1200">
                          <a:solidFill>
                            <a:schemeClr val="lt1"/>
                          </a:solidFill>
                          <a:latin typeface="Calibri"/>
                          <a:ea typeface="字魂35号-经典雅黑"/>
                        </a:defRPr>
                      </a:lvl6pPr>
                      <a:lvl7pPr marL="2743200" algn="l" defTabSz="914400" rtl="0" eaLnBrk="1" latinLnBrk="0" hangingPunct="1">
                        <a:defRPr sz="1800" b="1" kern="1200">
                          <a:solidFill>
                            <a:schemeClr val="lt1"/>
                          </a:solidFill>
                          <a:latin typeface="Calibri"/>
                          <a:ea typeface="字魂35号-经典雅黑"/>
                        </a:defRPr>
                      </a:lvl7pPr>
                      <a:lvl8pPr marL="3200400" algn="l" defTabSz="914400" rtl="0" eaLnBrk="1" latinLnBrk="0" hangingPunct="1">
                        <a:defRPr sz="1800" b="1" kern="1200">
                          <a:solidFill>
                            <a:schemeClr val="lt1"/>
                          </a:solidFill>
                          <a:latin typeface="Calibri"/>
                          <a:ea typeface="字魂35号-经典雅黑"/>
                        </a:defRPr>
                      </a:lvl8pPr>
                      <a:lvl9pPr marL="3657600" algn="l" defTabSz="914400" rtl="0" eaLnBrk="1" latinLnBrk="0" hangingPunct="1">
                        <a:defRPr sz="1800" b="1" kern="1200">
                          <a:solidFill>
                            <a:schemeClr val="lt1"/>
                          </a:solidFill>
                          <a:latin typeface="Calibri"/>
                          <a:ea typeface="字魂35号-经典雅黑"/>
                        </a:defRPr>
                      </a:lvl9pPr>
                    </a:lstStyle>
                    <a:p>
                      <a:pPr algn="ctr"/>
                      <a:r>
                        <a:rPr lang="zh-TW" altLang="en-US" sz="4400" b="0" baseline="0" dirty="0">
                          <a:solidFill>
                            <a:schemeClr val="bg1"/>
                          </a:solidFill>
                          <a:latin typeface="Times New Roman" panose="02020603050405020304" pitchFamily="18" charset="0"/>
                          <a:ea typeface="王漢宗細黑體繁" panose="02000500000000000000" pitchFamily="2" charset="-120"/>
                          <a:cs typeface="Times New Roman" panose="02020603050405020304" pitchFamily="18" charset="0"/>
                        </a:rPr>
                        <a:t>分機</a:t>
                      </a:r>
                      <a:endParaRPr lang="zh-TW" altLang="en-US" sz="4400" b="0" dirty="0">
                        <a:solidFill>
                          <a:schemeClr val="bg1"/>
                        </a:solidFill>
                        <a:latin typeface="Times New Roman" panose="02020603050405020304" pitchFamily="18" charset="0"/>
                        <a:ea typeface="王漢宗細黑體繁" panose="02000500000000000000" pitchFamily="2"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6A1A8"/>
                    </a:solidFill>
                  </a:tcPr>
                </a:tc>
                <a:tc>
                  <a:txBody>
                    <a:bodyPr/>
                    <a:lstStyle>
                      <a:lvl1pPr marL="0" algn="l" defTabSz="914400" rtl="0" eaLnBrk="1" latinLnBrk="0" hangingPunct="1">
                        <a:defRPr sz="1800" b="1" kern="1200">
                          <a:solidFill>
                            <a:schemeClr val="lt1"/>
                          </a:solidFill>
                          <a:latin typeface="Calibri"/>
                          <a:ea typeface="字魂35号-经典雅黑"/>
                        </a:defRPr>
                      </a:lvl1pPr>
                      <a:lvl2pPr marL="457200" algn="l" defTabSz="914400" rtl="0" eaLnBrk="1" latinLnBrk="0" hangingPunct="1">
                        <a:defRPr sz="1800" b="1" kern="1200">
                          <a:solidFill>
                            <a:schemeClr val="lt1"/>
                          </a:solidFill>
                          <a:latin typeface="Calibri"/>
                          <a:ea typeface="字魂35号-经典雅黑"/>
                        </a:defRPr>
                      </a:lvl2pPr>
                      <a:lvl3pPr marL="914400" algn="l" defTabSz="914400" rtl="0" eaLnBrk="1" latinLnBrk="0" hangingPunct="1">
                        <a:defRPr sz="1800" b="1" kern="1200">
                          <a:solidFill>
                            <a:schemeClr val="lt1"/>
                          </a:solidFill>
                          <a:latin typeface="Calibri"/>
                          <a:ea typeface="字魂35号-经典雅黑"/>
                        </a:defRPr>
                      </a:lvl3pPr>
                      <a:lvl4pPr marL="1371600" algn="l" defTabSz="914400" rtl="0" eaLnBrk="1" latinLnBrk="0" hangingPunct="1">
                        <a:defRPr sz="1800" b="1" kern="1200">
                          <a:solidFill>
                            <a:schemeClr val="lt1"/>
                          </a:solidFill>
                          <a:latin typeface="Calibri"/>
                          <a:ea typeface="字魂35号-经典雅黑"/>
                        </a:defRPr>
                      </a:lvl4pPr>
                      <a:lvl5pPr marL="1828800" algn="l" defTabSz="914400" rtl="0" eaLnBrk="1" latinLnBrk="0" hangingPunct="1">
                        <a:defRPr sz="1800" b="1" kern="1200">
                          <a:solidFill>
                            <a:schemeClr val="lt1"/>
                          </a:solidFill>
                          <a:latin typeface="Calibri"/>
                          <a:ea typeface="字魂35号-经典雅黑"/>
                        </a:defRPr>
                      </a:lvl5pPr>
                      <a:lvl6pPr marL="2286000" algn="l" defTabSz="914400" rtl="0" eaLnBrk="1" latinLnBrk="0" hangingPunct="1">
                        <a:defRPr sz="1800" b="1" kern="1200">
                          <a:solidFill>
                            <a:schemeClr val="lt1"/>
                          </a:solidFill>
                          <a:latin typeface="Calibri"/>
                          <a:ea typeface="字魂35号-经典雅黑"/>
                        </a:defRPr>
                      </a:lvl6pPr>
                      <a:lvl7pPr marL="2743200" algn="l" defTabSz="914400" rtl="0" eaLnBrk="1" latinLnBrk="0" hangingPunct="1">
                        <a:defRPr sz="1800" b="1" kern="1200">
                          <a:solidFill>
                            <a:schemeClr val="lt1"/>
                          </a:solidFill>
                          <a:latin typeface="Calibri"/>
                          <a:ea typeface="字魂35号-经典雅黑"/>
                        </a:defRPr>
                      </a:lvl7pPr>
                      <a:lvl8pPr marL="3200400" algn="l" defTabSz="914400" rtl="0" eaLnBrk="1" latinLnBrk="0" hangingPunct="1">
                        <a:defRPr sz="1800" b="1" kern="1200">
                          <a:solidFill>
                            <a:schemeClr val="lt1"/>
                          </a:solidFill>
                          <a:latin typeface="Calibri"/>
                          <a:ea typeface="字魂35号-经典雅黑"/>
                        </a:defRPr>
                      </a:lvl8pPr>
                      <a:lvl9pPr marL="3657600" algn="l" defTabSz="914400" rtl="0" eaLnBrk="1" latinLnBrk="0" hangingPunct="1">
                        <a:defRPr sz="1800" b="1" kern="1200">
                          <a:solidFill>
                            <a:schemeClr val="lt1"/>
                          </a:solidFill>
                          <a:latin typeface="Calibri"/>
                          <a:ea typeface="字魂35号-经典雅黑"/>
                        </a:defRPr>
                      </a:lvl9pPr>
                    </a:lstStyle>
                    <a:p>
                      <a:pPr algn="ctr"/>
                      <a:r>
                        <a:rPr lang="zh-TW" altLang="en-US" sz="4400" b="0" dirty="0">
                          <a:solidFill>
                            <a:schemeClr val="bg1"/>
                          </a:solidFill>
                          <a:latin typeface="王漢宗細黑體繁" panose="02000500000000000000" pitchFamily="2" charset="-120"/>
                          <a:ea typeface="王漢宗細黑體繁" panose="02000500000000000000" pitchFamily="2" charset="-120"/>
                        </a:rPr>
                        <a:t>綜高業務內容</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6A1A8"/>
                    </a:solidFill>
                  </a:tcPr>
                </a:tc>
                <a:extLst>
                  <a:ext uri="{0D108BD9-81ED-4DB2-BD59-A6C34878D82A}">
                    <a16:rowId xmlns:a16="http://schemas.microsoft.com/office/drawing/2014/main" val="1686704739"/>
                  </a:ext>
                </a:extLst>
              </a:tr>
              <a:tr h="1513313">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algn="ctr">
                        <a:spcBef>
                          <a:spcPts val="0"/>
                        </a:spcBef>
                      </a:pPr>
                      <a:r>
                        <a:rPr lang="zh-TW" altLang="en-US" sz="4000" b="1" baseline="0" dirty="0">
                          <a:solidFill>
                            <a:srgbClr val="FF0000"/>
                          </a:solidFill>
                          <a:latin typeface="王漢宗細黑體繁" panose="02000500000000000000" pitchFamily="2" charset="-120"/>
                          <a:ea typeface="王漢宗細黑體繁" panose="02000500000000000000" pitchFamily="2" charset="-120"/>
                        </a:rPr>
                        <a:t>課務組</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40000"/>
                      </a:srgbClr>
                    </a:solidFill>
                  </a:tcPr>
                </a:tc>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4400" b="0" baseline="0" dirty="0">
                          <a:solidFill>
                            <a:schemeClr val="tx1"/>
                          </a:solidFill>
                          <a:latin typeface="Times New Roman" panose="02020603050405020304" pitchFamily="18" charset="0"/>
                          <a:ea typeface="王漢宗細黑體繁" panose="02000500000000000000" pitchFamily="2" charset="-120"/>
                          <a:cs typeface="Times New Roman" panose="02020603050405020304" pitchFamily="18" charset="0"/>
                        </a:rPr>
                        <a:t>232</a:t>
                      </a:r>
                      <a:endParaRPr lang="zh-TW" altLang="en-US" sz="4400" b="0" baseline="0" dirty="0">
                        <a:solidFill>
                          <a:schemeClr val="tx1"/>
                        </a:solidFill>
                        <a:latin typeface="Times New Roman" panose="02020603050405020304" pitchFamily="18" charset="0"/>
                        <a:ea typeface="王漢宗細黑體繁" panose="02000500000000000000" pitchFamily="2"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40000"/>
                      </a:srgbClr>
                    </a:solidFill>
                  </a:tcPr>
                </a:tc>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a:solidFill>
                            <a:schemeClr val="tx1"/>
                          </a:solidFill>
                          <a:latin typeface="微軟正黑體" panose="020B0604030504040204" pitchFamily="34" charset="-120"/>
                          <a:ea typeface="微軟正黑體" panose="020B0604030504040204" pitchFamily="34" charset="-120"/>
                        </a:rPr>
                        <a:t>綜高選課暨學程轉讀申請、綜高高二選組、</a:t>
                      </a:r>
                      <a:r>
                        <a:rPr lang="en-US" altLang="zh-TW" sz="3200" dirty="0">
                          <a:solidFill>
                            <a:schemeClr val="tx1"/>
                          </a:solidFill>
                          <a:latin typeface="微軟正黑體" panose="020B0604030504040204" pitchFamily="34" charset="-120"/>
                          <a:ea typeface="微軟正黑體" panose="020B0604030504040204" pitchFamily="34" charset="-120"/>
                        </a:rPr>
                        <a:t>TELC</a:t>
                      </a:r>
                      <a:r>
                        <a:rPr lang="zh-TW" altLang="en-US" sz="3200" dirty="0">
                          <a:solidFill>
                            <a:schemeClr val="tx1"/>
                          </a:solidFill>
                          <a:latin typeface="微軟正黑體" panose="020B0604030504040204" pitchFamily="34" charset="-120"/>
                          <a:ea typeface="微軟正黑體" panose="020B0604030504040204" pitchFamily="34" charset="-120"/>
                        </a:rPr>
                        <a:t>英聽報名、學術學程模擬考</a:t>
                      </a:r>
                      <a:endParaRPr lang="zh-TW" altLang="en-US" sz="32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40000"/>
                      </a:srgbClr>
                    </a:solidFill>
                  </a:tcPr>
                </a:tc>
                <a:extLst>
                  <a:ext uri="{0D108BD9-81ED-4DB2-BD59-A6C34878D82A}">
                    <a16:rowId xmlns:a16="http://schemas.microsoft.com/office/drawing/2014/main" val="4063853278"/>
                  </a:ext>
                </a:extLst>
              </a:tr>
              <a:tr h="1413098">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algn="ctr">
                        <a:spcBef>
                          <a:spcPts val="0"/>
                        </a:spcBef>
                      </a:pPr>
                      <a:r>
                        <a:rPr lang="zh-TW" altLang="en-US" sz="4000" b="1" baseline="0" dirty="0">
                          <a:solidFill>
                            <a:srgbClr val="FF0000"/>
                          </a:solidFill>
                          <a:latin typeface="王漢宗細黑體繁" panose="02000500000000000000" pitchFamily="2" charset="-120"/>
                          <a:ea typeface="王漢宗細黑體繁" panose="02000500000000000000" pitchFamily="2" charset="-120"/>
                        </a:rPr>
                        <a:t>綜高學程主任</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20000"/>
                      </a:srgbClr>
                    </a:solidFill>
                  </a:tcPr>
                </a:tc>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4400" b="0" baseline="0" dirty="0">
                          <a:solidFill>
                            <a:schemeClr val="tx1"/>
                          </a:solidFill>
                          <a:latin typeface="Times New Roman" panose="02020603050405020304" pitchFamily="18" charset="0"/>
                          <a:ea typeface="王漢宗細黑體繁" panose="02000500000000000000" pitchFamily="2" charset="-120"/>
                          <a:cs typeface="Times New Roman" panose="02020603050405020304" pitchFamily="18" charset="0"/>
                        </a:rPr>
                        <a:t>233</a:t>
                      </a:r>
                      <a:endParaRPr lang="zh-TW" altLang="en-US" sz="4400" b="0" baseline="0" dirty="0">
                        <a:solidFill>
                          <a:schemeClr val="tx1"/>
                        </a:solidFill>
                        <a:latin typeface="Times New Roman" panose="02020603050405020304" pitchFamily="18" charset="0"/>
                        <a:ea typeface="王漢宗細黑體繁" panose="02000500000000000000" pitchFamily="2"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20000"/>
                      </a:srgbClr>
                    </a:solidFill>
                  </a:tcPr>
                </a:tc>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algn="l">
                        <a:spcBef>
                          <a:spcPts val="0"/>
                        </a:spcBef>
                      </a:pPr>
                      <a:r>
                        <a:rPr lang="zh-TW" altLang="en-US" sz="3200" dirty="0">
                          <a:solidFill>
                            <a:schemeClr val="tx1"/>
                          </a:solidFill>
                          <a:latin typeface="微軟正黑體" panose="020B0604030504040204" pitchFamily="34" charset="-120"/>
                          <a:ea typeface="微軟正黑體" panose="020B0604030504040204" pitchFamily="34" charset="-120"/>
                        </a:rPr>
                        <a:t>課程暨升學諮詢輔導、</a:t>
                      </a:r>
                      <a:endParaRPr lang="en-US" altLang="zh-TW" sz="3200" dirty="0">
                        <a:solidFill>
                          <a:schemeClr val="tx1"/>
                        </a:solidFill>
                        <a:latin typeface="微軟正黑體" panose="020B0604030504040204" pitchFamily="34" charset="-120"/>
                        <a:ea typeface="微軟正黑體" panose="020B0604030504040204" pitchFamily="34" charset="-120"/>
                      </a:endParaRPr>
                    </a:p>
                    <a:p>
                      <a:pPr algn="l">
                        <a:spcBef>
                          <a:spcPts val="0"/>
                        </a:spcBef>
                      </a:pPr>
                      <a:r>
                        <a:rPr lang="zh-TW" altLang="en-US" sz="3200" dirty="0">
                          <a:solidFill>
                            <a:schemeClr val="tx1"/>
                          </a:solidFill>
                          <a:latin typeface="微軟正黑體" panose="020B0604030504040204" pitchFamily="34" charset="-120"/>
                          <a:ea typeface="微軟正黑體" panose="020B0604030504040204" pitchFamily="34" charset="-120"/>
                        </a:rPr>
                        <a:t>大學繁星推薦及四技科大申請入學報名</a:t>
                      </a:r>
                      <a:endParaRPr lang="zh-TW" altLang="en-US" sz="32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20000"/>
                      </a:srgbClr>
                    </a:solidFill>
                  </a:tcPr>
                </a:tc>
                <a:extLst>
                  <a:ext uri="{0D108BD9-81ED-4DB2-BD59-A6C34878D82A}">
                    <a16:rowId xmlns:a16="http://schemas.microsoft.com/office/drawing/2014/main" val="3940576825"/>
                  </a:ext>
                </a:extLst>
              </a:tr>
              <a:tr h="1239725">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algn="ctr">
                        <a:spcBef>
                          <a:spcPts val="0"/>
                        </a:spcBef>
                      </a:pPr>
                      <a:r>
                        <a:rPr lang="zh-TW" altLang="en-US" sz="4000" b="0" baseline="0" dirty="0">
                          <a:solidFill>
                            <a:schemeClr val="tx1"/>
                          </a:solidFill>
                          <a:latin typeface="王漢宗細黑體繁" panose="02000500000000000000" pitchFamily="2" charset="-120"/>
                          <a:ea typeface="王漢宗細黑體繁" panose="02000500000000000000" pitchFamily="2" charset="-120"/>
                        </a:rPr>
                        <a:t>輔導室</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40000"/>
                      </a:srgbClr>
                    </a:solidFill>
                  </a:tcPr>
                </a:tc>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algn="ctr">
                        <a:spcBef>
                          <a:spcPts val="0"/>
                        </a:spcBef>
                      </a:pPr>
                      <a:r>
                        <a:rPr lang="en-US" altLang="zh-TW" sz="4400" b="0" baseline="0" dirty="0">
                          <a:solidFill>
                            <a:schemeClr val="tx1"/>
                          </a:solidFill>
                          <a:latin typeface="Times New Roman" panose="02020603050405020304" pitchFamily="18" charset="0"/>
                          <a:ea typeface="王漢宗細黑體繁" panose="02000500000000000000" pitchFamily="2" charset="-120"/>
                          <a:cs typeface="Times New Roman" panose="02020603050405020304" pitchFamily="18" charset="0"/>
                        </a:rPr>
                        <a:t>727</a:t>
                      </a:r>
                      <a:endParaRPr lang="zh-TW" altLang="en-US" sz="4400" b="0" baseline="0" dirty="0">
                        <a:solidFill>
                          <a:schemeClr val="tx1"/>
                        </a:solidFill>
                        <a:latin typeface="Times New Roman" panose="02020603050405020304" pitchFamily="18" charset="0"/>
                        <a:ea typeface="王漢宗細黑體繁" panose="02000500000000000000" pitchFamily="2"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40000"/>
                      </a:srgbClr>
                    </a:solidFill>
                  </a:tcPr>
                </a:tc>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algn="l">
                        <a:spcBef>
                          <a:spcPts val="0"/>
                        </a:spcBef>
                      </a:pPr>
                      <a:r>
                        <a:rPr lang="zh-TW" altLang="en-US" sz="3200" dirty="0">
                          <a:solidFill>
                            <a:schemeClr val="tx1"/>
                          </a:solidFill>
                          <a:latin typeface="微軟正黑體" panose="020B0604030504040204" pitchFamily="34" charset="-120"/>
                          <a:ea typeface="微軟正黑體" panose="020B0604030504040204" pitchFamily="34" charset="-120"/>
                        </a:rPr>
                        <a:t>生涯規劃輔導、升學輔導 、 </a:t>
                      </a:r>
                      <a:endParaRPr lang="en-US" altLang="zh-TW" sz="3200" dirty="0">
                        <a:solidFill>
                          <a:schemeClr val="tx1"/>
                        </a:solidFill>
                        <a:latin typeface="微軟正黑體" panose="020B0604030504040204" pitchFamily="34" charset="-120"/>
                        <a:ea typeface="微軟正黑體" panose="020B0604030504040204" pitchFamily="34" charset="-120"/>
                      </a:endParaRPr>
                    </a:p>
                    <a:p>
                      <a:pPr algn="l">
                        <a:spcBef>
                          <a:spcPts val="0"/>
                        </a:spcBef>
                      </a:pPr>
                      <a:r>
                        <a:rPr lang="zh-TW" altLang="en-US" sz="3200" dirty="0">
                          <a:solidFill>
                            <a:schemeClr val="tx1"/>
                          </a:solidFill>
                          <a:latin typeface="微軟正黑體" panose="020B0604030504040204" pitchFamily="34" charset="-120"/>
                          <a:ea typeface="微軟正黑體" panose="020B0604030504040204" pitchFamily="34" charset="-120"/>
                        </a:rPr>
                        <a:t>升學二階甄試輔導、學習檔案</a:t>
                      </a:r>
                      <a:endParaRPr lang="zh-TW" altLang="en-US" sz="32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40000"/>
                      </a:srgbClr>
                    </a:solidFill>
                  </a:tcPr>
                </a:tc>
                <a:extLst>
                  <a:ext uri="{0D108BD9-81ED-4DB2-BD59-A6C34878D82A}">
                    <a16:rowId xmlns:a16="http://schemas.microsoft.com/office/drawing/2014/main" val="839905432"/>
                  </a:ext>
                </a:extLst>
              </a:tr>
              <a:tr h="1362167">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algn="ctr">
                        <a:spcBef>
                          <a:spcPts val="0"/>
                        </a:spcBef>
                      </a:pPr>
                      <a:r>
                        <a:rPr lang="zh-TW" altLang="en-US" sz="4000" b="0" baseline="0" dirty="0">
                          <a:solidFill>
                            <a:schemeClr val="tx1"/>
                          </a:solidFill>
                          <a:latin typeface="王漢宗細黑體繁" panose="02000500000000000000" pitchFamily="2" charset="-120"/>
                          <a:ea typeface="王漢宗細黑體繁" panose="02000500000000000000" pitchFamily="2" charset="-120"/>
                        </a:rPr>
                        <a:t>註冊組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20000"/>
                      </a:srgbClr>
                    </a:solidFill>
                  </a:tcPr>
                </a:tc>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4400" b="0" baseline="0" dirty="0">
                          <a:solidFill>
                            <a:schemeClr val="tx1"/>
                          </a:solidFill>
                          <a:latin typeface="Times New Roman" panose="02020603050405020304" pitchFamily="18" charset="0"/>
                          <a:ea typeface="王漢宗細黑體繁" panose="02000500000000000000" pitchFamily="2" charset="-120"/>
                          <a:cs typeface="Times New Roman" panose="02020603050405020304" pitchFamily="18" charset="0"/>
                        </a:rPr>
                        <a:t>221~223</a:t>
                      </a:r>
                      <a:endParaRPr lang="zh-TW" altLang="en-US" sz="4400" b="0" baseline="0" dirty="0">
                        <a:solidFill>
                          <a:schemeClr val="tx1"/>
                        </a:solidFill>
                        <a:latin typeface="Times New Roman" panose="02020603050405020304" pitchFamily="18" charset="0"/>
                        <a:ea typeface="王漢宗細黑體繁" panose="02000500000000000000" pitchFamily="2"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20000"/>
                      </a:srgbClr>
                    </a:solidFill>
                  </a:tcPr>
                </a:tc>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algn="l">
                        <a:spcBef>
                          <a:spcPts val="0"/>
                        </a:spcBef>
                      </a:pPr>
                      <a:r>
                        <a:rPr lang="zh-TW" altLang="en-US" sz="3200" dirty="0">
                          <a:solidFill>
                            <a:schemeClr val="tx1"/>
                          </a:solidFill>
                          <a:latin typeface="微軟正黑體" panose="020B0604030504040204" pitchFamily="34" charset="-120"/>
                          <a:ea typeface="微軟正黑體" panose="020B0604030504040204" pitchFamily="34" charset="-120"/>
                        </a:rPr>
                        <a:t>升學考試簡章購買及招生報名 、學業成績、學雜費減免</a:t>
                      </a:r>
                      <a:r>
                        <a:rPr lang="en-US" altLang="zh-TW" sz="3200" dirty="0">
                          <a:solidFill>
                            <a:schemeClr val="tx1"/>
                          </a:solidFill>
                          <a:latin typeface="微軟正黑體" panose="020B0604030504040204" pitchFamily="34" charset="-120"/>
                          <a:ea typeface="微軟正黑體" panose="020B0604030504040204" pitchFamily="34" charset="-120"/>
                        </a:rPr>
                        <a:t>﹑</a:t>
                      </a:r>
                      <a:r>
                        <a:rPr lang="zh-TW" altLang="en-US" sz="3200" dirty="0">
                          <a:solidFill>
                            <a:schemeClr val="tx1"/>
                          </a:solidFill>
                          <a:latin typeface="微軟正黑體" panose="020B0604030504040204" pitchFamily="34" charset="-120"/>
                          <a:ea typeface="微軟正黑體" panose="020B0604030504040204" pitchFamily="34" charset="-120"/>
                        </a:rPr>
                        <a:t>獎助學金申請</a:t>
                      </a:r>
                      <a:endParaRPr lang="zh-TW" altLang="en-US" sz="32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20000"/>
                      </a:srgbClr>
                    </a:solidFill>
                  </a:tcPr>
                </a:tc>
                <a:extLst>
                  <a:ext uri="{0D108BD9-81ED-4DB2-BD59-A6C34878D82A}">
                    <a16:rowId xmlns:a16="http://schemas.microsoft.com/office/drawing/2014/main" val="4014708326"/>
                  </a:ext>
                </a:extLst>
              </a:tr>
              <a:tr h="1788948">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algn="ctr">
                        <a:spcBef>
                          <a:spcPts val="0"/>
                        </a:spcBef>
                      </a:pPr>
                      <a:r>
                        <a:rPr lang="zh-TW" altLang="en-US" sz="4000" b="0" baseline="0" dirty="0">
                          <a:solidFill>
                            <a:schemeClr val="tx1"/>
                          </a:solidFill>
                          <a:latin typeface="王漢宗細黑體繁" panose="02000500000000000000" pitchFamily="2" charset="-120"/>
                          <a:ea typeface="王漢宗細黑體繁" panose="02000500000000000000" pitchFamily="2" charset="-120"/>
                        </a:rPr>
                        <a:t>教學組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40000"/>
                      </a:srgbClr>
                    </a:solidFill>
                  </a:tcPr>
                </a:tc>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4400" b="0" baseline="0" dirty="0">
                          <a:solidFill>
                            <a:schemeClr val="tx1"/>
                          </a:solidFill>
                          <a:latin typeface="Times New Roman" panose="02020603050405020304" pitchFamily="18" charset="0"/>
                          <a:ea typeface="王漢宗細黑體繁" panose="02000500000000000000" pitchFamily="2" charset="-120"/>
                          <a:cs typeface="Times New Roman" panose="02020603050405020304" pitchFamily="18" charset="0"/>
                        </a:rPr>
                        <a:t>211~213</a:t>
                      </a:r>
                      <a:endParaRPr lang="zh-TW" altLang="en-US" sz="4400" b="0" baseline="0" dirty="0">
                        <a:solidFill>
                          <a:schemeClr val="tx1"/>
                        </a:solidFill>
                        <a:latin typeface="Times New Roman" panose="02020603050405020304" pitchFamily="18" charset="0"/>
                        <a:ea typeface="王漢宗細黑體繁" panose="02000500000000000000" pitchFamily="2"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40000"/>
                      </a:srgbClr>
                    </a:solidFill>
                  </a:tcPr>
                </a:tc>
                <a:tc>
                  <a:txBody>
                    <a:bodyPr/>
                    <a:lstStyle>
                      <a:lvl1pPr marL="0" algn="l" defTabSz="914400" rtl="0" eaLnBrk="1" latinLnBrk="0" hangingPunct="1">
                        <a:defRPr sz="1800" kern="1200">
                          <a:solidFill>
                            <a:schemeClr val="dk1"/>
                          </a:solidFill>
                          <a:latin typeface="Calibri"/>
                          <a:ea typeface="字魂35号-经典雅黑"/>
                        </a:defRPr>
                      </a:lvl1pPr>
                      <a:lvl2pPr marL="457200" algn="l" defTabSz="914400" rtl="0" eaLnBrk="1" latinLnBrk="0" hangingPunct="1">
                        <a:defRPr sz="1800" kern="1200">
                          <a:solidFill>
                            <a:schemeClr val="dk1"/>
                          </a:solidFill>
                          <a:latin typeface="Calibri"/>
                          <a:ea typeface="字魂35号-经典雅黑"/>
                        </a:defRPr>
                      </a:lvl2pPr>
                      <a:lvl3pPr marL="914400" algn="l" defTabSz="914400" rtl="0" eaLnBrk="1" latinLnBrk="0" hangingPunct="1">
                        <a:defRPr sz="1800" kern="1200">
                          <a:solidFill>
                            <a:schemeClr val="dk1"/>
                          </a:solidFill>
                          <a:latin typeface="Calibri"/>
                          <a:ea typeface="字魂35号-经典雅黑"/>
                        </a:defRPr>
                      </a:lvl3pPr>
                      <a:lvl4pPr marL="1371600" algn="l" defTabSz="914400" rtl="0" eaLnBrk="1" latinLnBrk="0" hangingPunct="1">
                        <a:defRPr sz="1800" kern="1200">
                          <a:solidFill>
                            <a:schemeClr val="dk1"/>
                          </a:solidFill>
                          <a:latin typeface="Calibri"/>
                          <a:ea typeface="字魂35号-经典雅黑"/>
                        </a:defRPr>
                      </a:lvl4pPr>
                      <a:lvl5pPr marL="1828800" algn="l" defTabSz="914400" rtl="0" eaLnBrk="1" latinLnBrk="0" hangingPunct="1">
                        <a:defRPr sz="1800" kern="1200">
                          <a:solidFill>
                            <a:schemeClr val="dk1"/>
                          </a:solidFill>
                          <a:latin typeface="Calibri"/>
                          <a:ea typeface="字魂35号-经典雅黑"/>
                        </a:defRPr>
                      </a:lvl5pPr>
                      <a:lvl6pPr marL="2286000" algn="l" defTabSz="914400" rtl="0" eaLnBrk="1" latinLnBrk="0" hangingPunct="1">
                        <a:defRPr sz="1800" kern="1200">
                          <a:solidFill>
                            <a:schemeClr val="dk1"/>
                          </a:solidFill>
                          <a:latin typeface="Calibri"/>
                          <a:ea typeface="字魂35号-经典雅黑"/>
                        </a:defRPr>
                      </a:lvl6pPr>
                      <a:lvl7pPr marL="2743200" algn="l" defTabSz="914400" rtl="0" eaLnBrk="1" latinLnBrk="0" hangingPunct="1">
                        <a:defRPr sz="1800" kern="1200">
                          <a:solidFill>
                            <a:schemeClr val="dk1"/>
                          </a:solidFill>
                          <a:latin typeface="Calibri"/>
                          <a:ea typeface="字魂35号-经典雅黑"/>
                        </a:defRPr>
                      </a:lvl7pPr>
                      <a:lvl8pPr marL="3200400" algn="l" defTabSz="914400" rtl="0" eaLnBrk="1" latinLnBrk="0" hangingPunct="1">
                        <a:defRPr sz="1800" kern="1200">
                          <a:solidFill>
                            <a:schemeClr val="dk1"/>
                          </a:solidFill>
                          <a:latin typeface="Calibri"/>
                          <a:ea typeface="字魂35号-经典雅黑"/>
                        </a:defRPr>
                      </a:lvl8pPr>
                      <a:lvl9pPr marL="3657600" algn="l" defTabSz="914400" rtl="0" eaLnBrk="1" latinLnBrk="0" hangingPunct="1">
                        <a:defRPr sz="1800" kern="1200">
                          <a:solidFill>
                            <a:schemeClr val="dk1"/>
                          </a:solidFill>
                          <a:latin typeface="Calibri"/>
                          <a:ea typeface="字魂35号-经典雅黑"/>
                        </a:defRPr>
                      </a:lvl9pPr>
                    </a:lstStyle>
                    <a:p>
                      <a:pPr algn="l">
                        <a:spcBef>
                          <a:spcPts val="0"/>
                        </a:spcBef>
                      </a:pPr>
                      <a:r>
                        <a:rPr lang="zh-TW" altLang="en-US" sz="3200" dirty="0">
                          <a:solidFill>
                            <a:schemeClr val="tx1"/>
                          </a:solidFill>
                          <a:latin typeface="微軟正黑體" panose="020B0604030504040204" pitchFamily="34" charset="-120"/>
                          <a:ea typeface="微軟正黑體" panose="020B0604030504040204" pitchFamily="34" charset="-120"/>
                        </a:rPr>
                        <a:t>課業輔導課、重補修、語文學藝競賽</a:t>
                      </a:r>
                      <a:endParaRPr lang="en-US" altLang="zh-TW" sz="3200" dirty="0">
                        <a:solidFill>
                          <a:schemeClr val="tx1"/>
                        </a:solidFill>
                        <a:latin typeface="微軟正黑體" panose="020B0604030504040204" pitchFamily="34" charset="-120"/>
                        <a:ea typeface="微軟正黑體" panose="020B0604030504040204" pitchFamily="34" charset="-120"/>
                      </a:endParaRPr>
                    </a:p>
                    <a:p>
                      <a:pPr algn="l">
                        <a:spcBef>
                          <a:spcPts val="0"/>
                        </a:spcBef>
                      </a:pPr>
                      <a:r>
                        <a:rPr lang="zh-TW" altLang="en-US" sz="3200" dirty="0">
                          <a:solidFill>
                            <a:schemeClr val="tx1"/>
                          </a:solidFill>
                          <a:latin typeface="微軟正黑體" panose="020B0604030504040204" pitchFamily="34" charset="-120"/>
                          <a:ea typeface="微軟正黑體" panose="020B0604030504040204" pitchFamily="34" charset="-120"/>
                        </a:rPr>
                        <a:t>全民英檢課程</a:t>
                      </a:r>
                      <a:r>
                        <a:rPr lang="en-US" altLang="zh-TW" sz="3200" baseline="0" dirty="0">
                          <a:solidFill>
                            <a:schemeClr val="tx1"/>
                          </a:solidFill>
                          <a:latin typeface="微軟正黑體" panose="020B0604030504040204" pitchFamily="34" charset="-120"/>
                          <a:ea typeface="微軟正黑體" panose="020B0604030504040204" pitchFamily="34" charset="-120"/>
                        </a:rPr>
                        <a:t> </a:t>
                      </a:r>
                      <a:r>
                        <a:rPr lang="zh-TW" altLang="en-US" sz="3200" dirty="0">
                          <a:solidFill>
                            <a:schemeClr val="tx1"/>
                          </a:solidFill>
                          <a:latin typeface="微軟正黑體" panose="020B0604030504040204" pitchFamily="34" charset="-120"/>
                          <a:ea typeface="微軟正黑體" panose="020B0604030504040204" pitchFamily="34" charset="-120"/>
                        </a:rPr>
                        <a:t>、統測模擬考</a:t>
                      </a:r>
                      <a:endParaRPr lang="zh-TW" altLang="en-US" sz="32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6A1A8">
                        <a:tint val="40000"/>
                      </a:srgbClr>
                    </a:solidFill>
                  </a:tcPr>
                </a:tc>
                <a:extLst>
                  <a:ext uri="{0D108BD9-81ED-4DB2-BD59-A6C34878D82A}">
                    <a16:rowId xmlns:a16="http://schemas.microsoft.com/office/drawing/2014/main" val="289657837"/>
                  </a:ext>
                </a:extLst>
              </a:tr>
            </a:tbl>
          </a:graphicData>
        </a:graphic>
      </p:graphicFrame>
    </p:spTree>
    <p:extLst>
      <p:ext uri="{BB962C8B-B14F-4D97-AF65-F5344CB8AC3E}">
        <p14:creationId xmlns:p14="http://schemas.microsoft.com/office/powerpoint/2010/main" val="3494620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10800000">
            <a:off x="0" y="4769705"/>
            <a:ext cx="3901187" cy="5517295"/>
          </a:xfrm>
          <a:custGeom>
            <a:avLst/>
            <a:gdLst/>
            <a:ahLst/>
            <a:cxnLst/>
            <a:rect l="l" t="t" r="r" b="b"/>
            <a:pathLst>
              <a:path w="3901187" h="5517295">
                <a:moveTo>
                  <a:pt x="0" y="0"/>
                </a:moveTo>
                <a:lnTo>
                  <a:pt x="3901187" y="0"/>
                </a:lnTo>
                <a:lnTo>
                  <a:pt x="3901187" y="5517295"/>
                </a:lnTo>
                <a:lnTo>
                  <a:pt x="0" y="55172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400000">
            <a:off x="13545614" y="-813741"/>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3833915" y="4148135"/>
            <a:ext cx="10620170" cy="1657984"/>
          </a:xfrm>
          <a:prstGeom prst="rect">
            <a:avLst/>
          </a:prstGeom>
        </p:spPr>
        <p:txBody>
          <a:bodyPr lIns="0" tIns="0" rIns="0" bIns="0" rtlCol="0" anchor="t">
            <a:spAutoFit/>
          </a:bodyPr>
          <a:lstStyle/>
          <a:p>
            <a:pPr algn="ctr">
              <a:lnSpc>
                <a:spcPts val="12399"/>
              </a:lnSpc>
            </a:pPr>
            <a:r>
              <a:rPr lang="en-US" sz="12399">
                <a:solidFill>
                  <a:srgbClr val="227C9D"/>
                </a:solidFill>
                <a:latin typeface="Kollektif Bold"/>
              </a:rPr>
              <a:t>THANK YOU</a:t>
            </a:r>
          </a:p>
        </p:txBody>
      </p:sp>
      <p:sp>
        <p:nvSpPr>
          <p:cNvPr id="6" name="Freeform 6"/>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2" name="圖片 1"/>
          <p:cNvPicPr>
            <a:picLocks noChangeAspect="1"/>
          </p:cNvPicPr>
          <p:nvPr/>
        </p:nvPicPr>
        <p:blipFill>
          <a:blip r:embed="rId4"/>
          <a:stretch>
            <a:fillRect/>
          </a:stretch>
        </p:blipFill>
        <p:spPr>
          <a:xfrm>
            <a:off x="304799" y="2171700"/>
            <a:ext cx="17610366" cy="6535088"/>
          </a:xfrm>
          <a:prstGeom prst="rect">
            <a:avLst/>
          </a:prstGeom>
        </p:spPr>
      </p:pic>
      <p:sp>
        <p:nvSpPr>
          <p:cNvPr id="7" name="TextBox 3"/>
          <p:cNvSpPr txBox="1"/>
          <p:nvPr/>
        </p:nvSpPr>
        <p:spPr>
          <a:xfrm>
            <a:off x="3087956" y="495300"/>
            <a:ext cx="12044053" cy="1231106"/>
          </a:xfrm>
          <a:prstGeom prst="rect">
            <a:avLst/>
          </a:prstGeom>
        </p:spPr>
        <p:txBody>
          <a:bodyPr lIns="0" tIns="0" rIns="0" bIns="0" rtlCol="0" anchor="t">
            <a:spAutoFit/>
          </a:bodyPr>
          <a:lstStyle/>
          <a:p>
            <a:pPr algn="ctr">
              <a:lnSpc>
                <a:spcPts val="9600"/>
              </a:lnSpc>
            </a:pPr>
            <a:r>
              <a:rPr lang="zh-TW" altLang="en-US" sz="9600" dirty="0" smtClean="0">
                <a:solidFill>
                  <a:srgbClr val="227C9D"/>
                </a:solidFill>
                <a:latin typeface="Kollektif Bold"/>
              </a:rPr>
              <a:t>考試項目介紹</a:t>
            </a:r>
            <a:endParaRPr lang="zh-TW" altLang="en-US" sz="9600" dirty="0">
              <a:solidFill>
                <a:srgbClr val="227C9D"/>
              </a:solidFill>
              <a:latin typeface="Kollektif Bold"/>
            </a:endParaRPr>
          </a:p>
        </p:txBody>
      </p:sp>
    </p:spTree>
    <p:extLst>
      <p:ext uri="{BB962C8B-B14F-4D97-AF65-F5344CB8AC3E}">
        <p14:creationId xmlns:p14="http://schemas.microsoft.com/office/powerpoint/2010/main" val="351180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77788" y="-4615212"/>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9" name="Freeform 29"/>
          <p:cNvSpPr/>
          <p:nvPr/>
        </p:nvSpPr>
        <p:spPr>
          <a:xfrm flipH="1">
            <a:off x="-3662712" y="6624288"/>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35" name="圖片 34"/>
          <p:cNvPicPr>
            <a:picLocks noChangeAspect="1"/>
          </p:cNvPicPr>
          <p:nvPr/>
        </p:nvPicPr>
        <p:blipFill>
          <a:blip r:embed="rId4"/>
          <a:stretch>
            <a:fillRect/>
          </a:stretch>
        </p:blipFill>
        <p:spPr>
          <a:xfrm>
            <a:off x="29029" y="480786"/>
            <a:ext cx="18227550" cy="96157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3" name="圖片 2"/>
          <p:cNvPicPr>
            <a:picLocks noChangeAspect="1"/>
          </p:cNvPicPr>
          <p:nvPr/>
        </p:nvPicPr>
        <p:blipFill>
          <a:blip r:embed="rId4"/>
          <a:stretch>
            <a:fillRect/>
          </a:stretch>
        </p:blipFill>
        <p:spPr>
          <a:xfrm>
            <a:off x="380963" y="190462"/>
            <a:ext cx="17746652" cy="9844650"/>
          </a:xfrm>
          <a:prstGeom prst="rect">
            <a:avLst/>
          </a:prstGeom>
        </p:spPr>
      </p:pic>
    </p:spTree>
    <p:extLst>
      <p:ext uri="{BB962C8B-B14F-4D97-AF65-F5344CB8AC3E}">
        <p14:creationId xmlns:p14="http://schemas.microsoft.com/office/powerpoint/2010/main" val="77784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819400" y="342900"/>
            <a:ext cx="14478000" cy="1135567"/>
          </a:xfrm>
          <a:prstGeom prst="rect">
            <a:avLst/>
          </a:prstGeom>
        </p:spPr>
        <p:txBody>
          <a:bodyPr wrap="square" lIns="0" tIns="0" rIns="0" bIns="0" rtlCol="0" anchor="t">
            <a:spAutoFit/>
          </a:bodyPr>
          <a:lstStyle/>
          <a:p>
            <a:pPr algn="ctr">
              <a:lnSpc>
                <a:spcPts val="9600"/>
              </a:lnSpc>
            </a:pPr>
            <a:r>
              <a:rPr lang="en-US" sz="7200" dirty="0" smtClean="0">
                <a:latin typeface="Kollektif Bold"/>
              </a:rPr>
              <a:t>12</a:t>
            </a:r>
            <a:r>
              <a:rPr lang="zh-TW" altLang="en-US" sz="7200" dirty="0" smtClean="0">
                <a:latin typeface="Kollektif Bold"/>
              </a:rPr>
              <a:t>年國教課綱數學領綱之分流規劃</a:t>
            </a:r>
            <a:endParaRPr lang="en-US" sz="7200" dirty="0">
              <a:latin typeface="Kollektif Bold"/>
            </a:endParaRPr>
          </a:p>
        </p:txBody>
      </p:sp>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7" name="圖片 6"/>
          <p:cNvPicPr>
            <a:picLocks noChangeAspect="1"/>
          </p:cNvPicPr>
          <p:nvPr/>
        </p:nvPicPr>
        <p:blipFill>
          <a:blip r:embed="rId4"/>
          <a:stretch>
            <a:fillRect/>
          </a:stretch>
        </p:blipFill>
        <p:spPr>
          <a:xfrm>
            <a:off x="95343" y="1983516"/>
            <a:ext cx="18142518" cy="7579584"/>
          </a:xfrm>
          <a:prstGeom prst="rect">
            <a:avLst/>
          </a:prstGeom>
        </p:spPr>
      </p:pic>
    </p:spTree>
    <p:extLst>
      <p:ext uri="{BB962C8B-B14F-4D97-AF65-F5344CB8AC3E}">
        <p14:creationId xmlns:p14="http://schemas.microsoft.com/office/powerpoint/2010/main" val="2150202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3" name="圖片 2"/>
          <p:cNvPicPr>
            <a:picLocks noChangeAspect="1"/>
          </p:cNvPicPr>
          <p:nvPr/>
        </p:nvPicPr>
        <p:blipFill>
          <a:blip r:embed="rId4"/>
          <a:stretch>
            <a:fillRect/>
          </a:stretch>
        </p:blipFill>
        <p:spPr>
          <a:xfrm>
            <a:off x="685800" y="419100"/>
            <a:ext cx="17002274" cy="9525000"/>
          </a:xfrm>
          <a:prstGeom prst="rect">
            <a:avLst/>
          </a:prstGeom>
        </p:spPr>
      </p:pic>
    </p:spTree>
    <p:extLst>
      <p:ext uri="{BB962C8B-B14F-4D97-AF65-F5344CB8AC3E}">
        <p14:creationId xmlns:p14="http://schemas.microsoft.com/office/powerpoint/2010/main" val="1406638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2910</Words>
  <Application>Microsoft Office PowerPoint</Application>
  <PresentationFormat>自訂</PresentationFormat>
  <Paragraphs>340</Paragraphs>
  <Slides>45</Slides>
  <Notes>17</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45</vt:i4>
      </vt:variant>
    </vt:vector>
  </HeadingPairs>
  <TitlesOfParts>
    <vt:vector size="59" baseType="lpstr">
      <vt:lpstr>微軟正黑體</vt:lpstr>
      <vt:lpstr>王漢宗細黑體繁</vt:lpstr>
      <vt:lpstr>新細明體</vt:lpstr>
      <vt:lpstr>Tw Cen MT</vt:lpstr>
      <vt:lpstr>Times New Roman</vt:lpstr>
      <vt:lpstr>字魂35号-经典雅黑</vt:lpstr>
      <vt:lpstr>Wingdings</vt:lpstr>
      <vt:lpstr>Calibri</vt:lpstr>
      <vt:lpstr>Kollektif Bold</vt:lpstr>
      <vt:lpstr>Arial</vt:lpstr>
      <vt:lpstr>微軟正黑體</vt:lpstr>
      <vt:lpstr>DM Sans</vt:lpstr>
      <vt:lpstr>宋体</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Modern Business Infographic Presentation</dc:title>
  <dc:creator>User</dc:creator>
  <cp:lastModifiedBy>User</cp:lastModifiedBy>
  <cp:revision>74</cp:revision>
  <dcterms:created xsi:type="dcterms:W3CDTF">2006-08-16T00:00:00Z</dcterms:created>
  <dcterms:modified xsi:type="dcterms:W3CDTF">2023-09-08T01:01:35Z</dcterms:modified>
  <dc:identifier>DAFtdg5InN8</dc:identifier>
</cp:coreProperties>
</file>