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6" r:id="rId1"/>
    <p:sldMasterId id="2147484081" r:id="rId2"/>
    <p:sldMasterId id="2147484171" r:id="rId3"/>
  </p:sldMasterIdLst>
  <p:notesMasterIdLst>
    <p:notesMasterId r:id="rId35"/>
  </p:notesMasterIdLst>
  <p:handoutMasterIdLst>
    <p:handoutMasterId r:id="rId36"/>
  </p:handoutMasterIdLst>
  <p:sldIdLst>
    <p:sldId id="256" r:id="rId4"/>
    <p:sldId id="267" r:id="rId5"/>
    <p:sldId id="258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57" r:id="rId14"/>
    <p:sldId id="358" r:id="rId15"/>
    <p:sldId id="359" r:id="rId16"/>
    <p:sldId id="386" r:id="rId17"/>
    <p:sldId id="361" r:id="rId18"/>
    <p:sldId id="362" r:id="rId19"/>
    <p:sldId id="363" r:id="rId20"/>
    <p:sldId id="364" r:id="rId21"/>
    <p:sldId id="365" r:id="rId22"/>
    <p:sldId id="366" r:id="rId23"/>
    <p:sldId id="368" r:id="rId24"/>
    <p:sldId id="370" r:id="rId25"/>
    <p:sldId id="371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56" r:id="rId34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1A6"/>
    <a:srgbClr val="FFE9A3"/>
    <a:srgbClr val="FFE3AB"/>
    <a:srgbClr val="FFFFCC"/>
    <a:srgbClr val="FFFFE7"/>
    <a:srgbClr val="E5F5FF"/>
    <a:srgbClr val="DDF9FF"/>
    <a:srgbClr val="FFD72D"/>
    <a:srgbClr val="DF2736"/>
    <a:srgbClr val="D6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7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AA586-3DB3-43B0-AFCE-69EBC3E3AF24}" type="doc">
      <dgm:prSet loTypeId="urn:microsoft.com/office/officeart/2005/8/layout/chevron2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0E52F76E-A200-413F-AF1F-48AE1D0AEF05}">
      <dgm:prSet phldrT="[文字]" custT="1"/>
      <dgm:spPr/>
      <dgm:t>
        <a:bodyPr/>
        <a:lstStyle/>
        <a:p>
          <a:r>
            <a:rPr lang="zh-TW" altLang="en-US" sz="2800" b="1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學校初審</a:t>
          </a:r>
        </a:p>
      </dgm:t>
    </dgm:pt>
    <dgm:pt modelId="{D90BFB95-08FE-4F80-BEE4-BDFFD141BA60}" type="parTrans" cxnId="{8DE478F3-50D7-4CD9-89A6-24FD4A92673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EAEDA8-983A-42C1-9DB9-8A033344A387}" type="sibTrans" cxnId="{8DE478F3-50D7-4CD9-89A6-24FD4A92673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49C800-4CE9-4E86-AD76-A7C4912A0461}">
      <dgm:prSet phldrT="[文字]" custT="1"/>
      <dgm:spPr/>
      <dgm:t>
        <a:bodyPr tIns="0" rIns="0"/>
        <a:lstStyle/>
        <a:p>
          <a:pPr marL="228600">
            <a:lnSpc>
              <a:spcPts val="3200"/>
            </a:lnSpc>
            <a:spcAft>
              <a:spcPts val="0"/>
            </a:spcAft>
          </a:pPr>
          <a:r>
            <a:rPr lang="zh-TW" altLang="en-US" sz="2600" b="1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組成執行小組</a:t>
          </a:r>
        </a:p>
      </dgm:t>
    </dgm:pt>
    <dgm:pt modelId="{0D48D837-76A7-47E1-A7C3-D645C51B1C11}" type="parTrans" cxnId="{94FB6B3D-3E91-4CAE-AACE-D73B4080596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A69FB3-409D-4243-AC1E-92C271EEEBA7}" type="sibTrans" cxnId="{94FB6B3D-3E91-4CAE-AACE-D73B4080596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91BF5F-EC91-4697-98DB-83476744601D}">
      <dgm:prSet custT="1"/>
      <dgm:spPr/>
      <dgm:t>
        <a:bodyPr tIns="0" rIns="0"/>
        <a:lstStyle/>
        <a:p>
          <a:pPr marL="228600">
            <a:lnSpc>
              <a:spcPts val="3200"/>
            </a:lnSpc>
            <a:spcAft>
              <a:spcPts val="0"/>
            </a:spcAft>
          </a:pPr>
          <a:r>
            <a:rPr lang="zh-TW" altLang="en-US" sz="2600" b="1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訂定審查</a:t>
          </a:r>
          <a:r>
            <a:rPr lang="zh-TW" altLang="en-US" sz="2600" b="1" kern="1200" cap="none" spc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原則，進行審查</a:t>
          </a:r>
          <a:endParaRPr lang="zh-TW" altLang="en-US" sz="2600" b="1" kern="1200" cap="none" spc="0" dirty="0">
            <a:ln w="0"/>
            <a:effectLst/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D8C9FF0-CAD5-4850-B070-1AEAE3EFBBD5}" type="parTrans" cxnId="{840F56C0-BA4F-4956-AFA7-B62A06DF96F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D94A5D-BBA5-4405-B94A-F74BEF5BAE98}" type="sibTrans" cxnId="{840F56C0-BA4F-4956-AFA7-B62A06DF96F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12F47C-568E-4BF5-AC05-30047367A807}">
      <dgm:prSet custT="1"/>
      <dgm:spPr/>
      <dgm:t>
        <a:bodyPr tIns="0" rIns="0"/>
        <a:lstStyle/>
        <a:p>
          <a:pPr marL="252000">
            <a:lnSpc>
              <a:spcPts val="3200"/>
            </a:lnSpc>
            <a:spcAft>
              <a:spcPts val="0"/>
            </a:spcAft>
          </a:pPr>
          <a:r>
            <a:rPr lang="zh-TW" altLang="en-US" sz="2600" b="1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上傳會議紀錄與簽到</a:t>
          </a:r>
          <a:r>
            <a:rPr lang="zh-TW" altLang="en-US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預計</a:t>
          </a:r>
          <a:r>
            <a:rPr lang="en-US" altLang="zh-TW" sz="2400" b="0" kern="1200" cap="none" spc="0" dirty="0">
              <a:ln w="0"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113/3-4</a:t>
          </a:r>
          <a:r>
            <a:rPr lang="zh-TW" altLang="en-US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月上傳，將於</a:t>
          </a:r>
          <a:r>
            <a:rPr lang="en-US" altLang="zh-TW" sz="2400" b="0" kern="1200" cap="none" spc="0" dirty="0">
              <a:ln w="0"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112</a:t>
          </a:r>
          <a:r>
            <a:rPr lang="zh-TW" altLang="en-US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年</a:t>
          </a:r>
          <a:r>
            <a:rPr lang="en-US" altLang="zh-TW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10</a:t>
          </a:r>
          <a:r>
            <a:rPr lang="zh-TW" altLang="en-US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月底函文通知）</a:t>
          </a:r>
          <a:endParaRPr lang="zh-TW" altLang="en-US" sz="2800" b="0" kern="1200" cap="none" spc="0" dirty="0">
            <a:ln w="0"/>
            <a:effectLst/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BC7A58C-D743-4CBF-84D0-41F8856A2DC7}" type="parTrans" cxnId="{B9B4E439-7DBD-4548-B47B-B2E88B0835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0D6A57-7219-42D3-94DE-3B063EEE16A2}" type="sibTrans" cxnId="{B9B4E439-7DBD-4548-B47B-B2E88B0835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4B8F23-7061-469B-B55B-C7469BB4E5E0}">
      <dgm:prSet custT="1"/>
      <dgm:spPr/>
      <dgm:t>
        <a:bodyPr/>
        <a:lstStyle/>
        <a:p>
          <a:pPr>
            <a:lnSpc>
              <a:spcPts val="3120"/>
            </a:lnSpc>
            <a:spcBef>
              <a:spcPct val="0"/>
            </a:spcBef>
            <a:spcAft>
              <a:spcPts val="0"/>
            </a:spcAft>
          </a:pPr>
          <a:endParaRPr lang="en-US" altLang="zh-TW" sz="2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>
            <a:lnSpc>
              <a:spcPts val="3120"/>
            </a:lnSpc>
            <a:spcBef>
              <a:spcPts val="600"/>
            </a:spcBef>
            <a:spcAft>
              <a:spcPts val="0"/>
            </a:spcAft>
          </a:pPr>
          <a:endParaRPr lang="en-US" altLang="zh-TW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>
            <a:lnSpc>
              <a:spcPts val="3120"/>
            </a:lnSpc>
            <a:spcBef>
              <a:spcPts val="600"/>
            </a:spcBef>
            <a:spcAft>
              <a:spcPts val="0"/>
            </a:spcAft>
          </a:pPr>
          <a:r>
            <a:rPr kumimoji="1" lang="zh-TW" altLang="en-US" sz="2800" b="1" kern="0" dirty="0">
              <a:solidFill>
                <a:srgbClr val="0066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教育部</a:t>
          </a:r>
          <a:endParaRPr kumimoji="1" lang="en-US" altLang="zh-TW" sz="2800" b="1" kern="0" dirty="0">
            <a:solidFill>
              <a:srgbClr val="006600"/>
            </a:solidFill>
            <a:effectLst/>
            <a:latin typeface="Microsoft YaHei" panose="020B0503020204020204" pitchFamily="34" charset="-122"/>
            <a:ea typeface="Microsoft YaHei" panose="020B0503020204020204" pitchFamily="34" charset="-122"/>
            <a:cs typeface="+mn-cs"/>
          </a:endParaRPr>
        </a:p>
        <a:p>
          <a:pPr>
            <a:lnSpc>
              <a:spcPts val="312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2800" b="1" kern="0" dirty="0">
              <a:solidFill>
                <a:srgbClr val="0066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複審</a:t>
          </a:r>
        </a:p>
      </dgm:t>
    </dgm:pt>
    <dgm:pt modelId="{C122F3FF-2779-4D6D-B6DC-96187E2C8CD2}" type="parTrans" cxnId="{9C5D1FCA-7EAB-4BCD-8229-49E380F8ABC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FA8AD1-CDA2-4BD9-8311-C9F64C30602E}" type="sibTrans" cxnId="{9C5D1FCA-7EAB-4BCD-8229-49E380F8ABC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A6BC26-B7F3-4F16-A74C-95785723663E}">
      <dgm:prSet custT="1"/>
      <dgm:spPr/>
      <dgm:t>
        <a:bodyPr bIns="0"/>
        <a:lstStyle/>
        <a:p>
          <a:pPr>
            <a:lnSpc>
              <a:spcPts val="2880"/>
            </a:lnSpc>
          </a:pPr>
          <a:r>
            <a:rPr kumimoji="1" lang="zh-TW" altLang="en-US" sz="2600" b="1" kern="0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教育部訂定複審作業與複審原則</a:t>
          </a:r>
        </a:p>
      </dgm:t>
    </dgm:pt>
    <dgm:pt modelId="{2F890E48-0E97-463C-B31C-98BF26825394}" type="parTrans" cxnId="{B6123E65-8DBA-43D6-9FD2-E8230956D4E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AC9BC1-EA22-4515-A59D-10DE1059CC94}" type="sibTrans" cxnId="{B6123E65-8DBA-43D6-9FD2-E8230956D4E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9E4503-86CE-4A33-A160-6752C56D91EB}">
      <dgm:prSet custT="1"/>
      <dgm:spPr/>
      <dgm:t>
        <a:bodyPr bIns="0"/>
        <a:lstStyle/>
        <a:p>
          <a:pPr>
            <a:lnSpc>
              <a:spcPts val="2880"/>
            </a:lnSpc>
          </a:pPr>
          <a:r>
            <a:rPr kumimoji="1" lang="zh-TW" altLang="en-US" sz="2600" b="1" kern="0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召開複審會議進行複審</a:t>
          </a:r>
        </a:p>
      </dgm:t>
    </dgm:pt>
    <dgm:pt modelId="{ED9452C6-9939-49BC-8BE5-6C1718852DD9}" type="parTrans" cxnId="{5908A1D9-7D75-4D61-BB71-DD409A57A08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9E5288-2068-40E3-9CFE-A05D56D60985}" type="sibTrans" cxnId="{5908A1D9-7D75-4D61-BB71-DD409A57A08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3C8FB6-CB27-4137-B6C0-18D9B18F5832}">
      <dgm:prSet custT="1"/>
      <dgm:spPr/>
      <dgm:t>
        <a:bodyPr tIns="0" rIns="0"/>
        <a:lstStyle/>
        <a:p>
          <a:pPr marL="228600">
            <a:lnSpc>
              <a:spcPts val="3200"/>
            </a:lnSpc>
            <a:spcAft>
              <a:spcPts val="0"/>
            </a:spcAft>
          </a:pPr>
          <a:r>
            <a:rPr lang="zh-TW" altLang="en-US" sz="2600" b="1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審查申請書內容</a:t>
          </a:r>
          <a:r>
            <a:rPr lang="zh-TW" altLang="en-US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（如是否</a:t>
          </a:r>
          <a:r>
            <a:rPr lang="zh-TW" altLang="en-US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內容</a:t>
          </a:r>
          <a:r>
            <a:rPr lang="zh-TW" altLang="en-US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過簡、與標題不符</a:t>
          </a:r>
          <a:r>
            <a:rPr lang="en-US" altLang="zh-TW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…</a:t>
          </a:r>
          <a:r>
            <a:rPr lang="zh-TW" altLang="en-US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等）</a:t>
          </a:r>
          <a:endParaRPr lang="zh-TW" altLang="en-US" sz="2800" b="0" kern="1200" cap="none" spc="0" dirty="0">
            <a:ln w="0"/>
            <a:effectLst/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C243DA6-390E-42BB-BBDE-75DBA24EAB2B}" type="parTrans" cxnId="{024B97C0-41D5-488E-B34B-62942454F8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6B1D0D-F781-4F68-A081-75D2D8637C3D}" type="sibTrans" cxnId="{024B97C0-41D5-488E-B34B-62942454F8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0D98FD-FA1D-4AA1-816E-CE91CE0CA171}">
      <dgm:prSet custT="1"/>
      <dgm:spPr/>
      <dgm:t>
        <a:bodyPr bIns="0"/>
        <a:lstStyle/>
        <a:p>
          <a:pPr>
            <a:lnSpc>
              <a:spcPts val="2880"/>
            </a:lnSpc>
          </a:pPr>
          <a:r>
            <a:rPr kumimoji="1" lang="zh-TW" altLang="en-US" sz="2600" b="1" kern="0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通知學生複審結果，並請學生依限補正</a:t>
          </a:r>
        </a:p>
      </dgm:t>
    </dgm:pt>
    <dgm:pt modelId="{55DDD261-1A65-4D8D-8F57-5CB9730ABACE}" type="parTrans" cxnId="{05A718F6-9ABA-4AB2-8ACB-1E0B68833411}">
      <dgm:prSet/>
      <dgm:spPr/>
      <dgm:t>
        <a:bodyPr/>
        <a:lstStyle/>
        <a:p>
          <a:endParaRPr lang="zh-TW" altLang="en-US"/>
        </a:p>
      </dgm:t>
    </dgm:pt>
    <dgm:pt modelId="{58CAB44F-07AF-43F0-BB72-12B3F98FC730}" type="sibTrans" cxnId="{05A718F6-9ABA-4AB2-8ACB-1E0B68833411}">
      <dgm:prSet/>
      <dgm:spPr/>
      <dgm:t>
        <a:bodyPr/>
        <a:lstStyle/>
        <a:p>
          <a:endParaRPr lang="zh-TW" altLang="en-US"/>
        </a:p>
      </dgm:t>
    </dgm:pt>
    <dgm:pt modelId="{BC7D1E14-E50B-4B22-9809-DE39FA39BA1B}" type="pres">
      <dgm:prSet presAssocID="{394AA586-3DB3-43B0-AFCE-69EBC3E3AF24}" presName="linearFlow" presStyleCnt="0">
        <dgm:presLayoutVars>
          <dgm:dir/>
          <dgm:animLvl val="lvl"/>
          <dgm:resizeHandles val="exact"/>
        </dgm:presLayoutVars>
      </dgm:prSet>
      <dgm:spPr/>
    </dgm:pt>
    <dgm:pt modelId="{4F4D53A9-FF61-4D05-8684-B788A26E67C1}" type="pres">
      <dgm:prSet presAssocID="{0E52F76E-A200-413F-AF1F-48AE1D0AEF05}" presName="composite" presStyleCnt="0"/>
      <dgm:spPr/>
    </dgm:pt>
    <dgm:pt modelId="{607561FB-BF23-4AE6-BCFE-237AED4FA7ED}" type="pres">
      <dgm:prSet presAssocID="{0E52F76E-A200-413F-AF1F-48AE1D0AEF05}" presName="parentText" presStyleLbl="alignNode1" presStyleIdx="0" presStyleCnt="2" custScaleX="107798" custLinFactNeighborY="-14985">
        <dgm:presLayoutVars>
          <dgm:chMax val="1"/>
          <dgm:bulletEnabled val="1"/>
        </dgm:presLayoutVars>
      </dgm:prSet>
      <dgm:spPr/>
    </dgm:pt>
    <dgm:pt modelId="{FF6A547B-B0A9-4FC6-9AB8-F2DFADC8B302}" type="pres">
      <dgm:prSet presAssocID="{0E52F76E-A200-413F-AF1F-48AE1D0AEF05}" presName="descendantText" presStyleLbl="alignAcc1" presStyleIdx="0" presStyleCnt="2" custScaleX="89548" custScaleY="189570" custLinFactNeighborY="10008">
        <dgm:presLayoutVars>
          <dgm:bulletEnabled val="1"/>
        </dgm:presLayoutVars>
      </dgm:prSet>
      <dgm:spPr/>
    </dgm:pt>
    <dgm:pt modelId="{79E2AD51-CD43-4E33-AD8F-7480A78B2821}" type="pres">
      <dgm:prSet presAssocID="{EDEAEDA8-983A-42C1-9DB9-8A033344A387}" presName="sp" presStyleCnt="0"/>
      <dgm:spPr/>
    </dgm:pt>
    <dgm:pt modelId="{EC20947A-3ED5-4B90-BDB4-D5B49D227EA6}" type="pres">
      <dgm:prSet presAssocID="{084B8F23-7061-469B-B55B-C7469BB4E5E0}" presName="composite" presStyleCnt="0"/>
      <dgm:spPr/>
    </dgm:pt>
    <dgm:pt modelId="{39F839BB-5351-4204-A3B9-141D827593EA}" type="pres">
      <dgm:prSet presAssocID="{084B8F23-7061-469B-B55B-C7469BB4E5E0}" presName="parentText" presStyleLbl="alignNode1" presStyleIdx="1" presStyleCnt="2" custScaleX="112467">
        <dgm:presLayoutVars>
          <dgm:chMax val="1"/>
          <dgm:bulletEnabled val="1"/>
        </dgm:presLayoutVars>
      </dgm:prSet>
      <dgm:spPr/>
    </dgm:pt>
    <dgm:pt modelId="{013F1EDC-53D8-45C7-AFC6-AAE49D34A8FC}" type="pres">
      <dgm:prSet presAssocID="{084B8F23-7061-469B-B55B-C7469BB4E5E0}" presName="descendantText" presStyleLbl="alignAcc1" presStyleIdx="1" presStyleCnt="2" custScaleX="89261" custScaleY="118679" custLinFactNeighborX="-574" custLinFactNeighborY="34065">
        <dgm:presLayoutVars>
          <dgm:bulletEnabled val="1"/>
        </dgm:presLayoutVars>
      </dgm:prSet>
      <dgm:spPr/>
    </dgm:pt>
  </dgm:ptLst>
  <dgm:cxnLst>
    <dgm:cxn modelId="{947B4232-B37F-46DB-8FC3-503B1DE148C4}" type="presOf" srcId="{FC91BF5F-EC91-4697-98DB-83476744601D}" destId="{FF6A547B-B0A9-4FC6-9AB8-F2DFADC8B302}" srcOrd="0" destOrd="1" presId="urn:microsoft.com/office/officeart/2005/8/layout/chevron2"/>
    <dgm:cxn modelId="{B81ADC36-1D09-4E4E-B875-74E383F80E72}" type="presOf" srcId="{BB49C800-4CE9-4E86-AD76-A7C4912A0461}" destId="{FF6A547B-B0A9-4FC6-9AB8-F2DFADC8B302}" srcOrd="0" destOrd="0" presId="urn:microsoft.com/office/officeart/2005/8/layout/chevron2"/>
    <dgm:cxn modelId="{B9B4E439-7DBD-4548-B47B-B2E88B08353C}" srcId="{0E52F76E-A200-413F-AF1F-48AE1D0AEF05}" destId="{5712F47C-568E-4BF5-AC05-30047367A807}" srcOrd="3" destOrd="0" parTransId="{BBC7A58C-D743-4CBF-84D0-41F8856A2DC7}" sibTransId="{1D0D6A57-7219-42D3-94DE-3B063EEE16A2}"/>
    <dgm:cxn modelId="{94FB6B3D-3E91-4CAE-AACE-D73B4080596B}" srcId="{0E52F76E-A200-413F-AF1F-48AE1D0AEF05}" destId="{BB49C800-4CE9-4E86-AD76-A7C4912A0461}" srcOrd="0" destOrd="0" parTransId="{0D48D837-76A7-47E1-A7C3-D645C51B1C11}" sibTransId="{E0A69FB3-409D-4243-AC1E-92C271EEEBA7}"/>
    <dgm:cxn modelId="{B6123E65-8DBA-43D6-9FD2-E8230956D4E0}" srcId="{084B8F23-7061-469B-B55B-C7469BB4E5E0}" destId="{D7A6BC26-B7F3-4F16-A74C-95785723663E}" srcOrd="0" destOrd="0" parTransId="{2F890E48-0E97-463C-B31C-98BF26825394}" sibTransId="{26AC9BC1-EA22-4515-A59D-10DE1059CC94}"/>
    <dgm:cxn modelId="{C408E950-60EC-492B-8ADB-8D4EB1A9DE8B}" type="presOf" srcId="{084B8F23-7061-469B-B55B-C7469BB4E5E0}" destId="{39F839BB-5351-4204-A3B9-141D827593EA}" srcOrd="0" destOrd="0" presId="urn:microsoft.com/office/officeart/2005/8/layout/chevron2"/>
    <dgm:cxn modelId="{56215485-5095-46E7-9B9A-61695D454537}" type="presOf" srcId="{0E52F76E-A200-413F-AF1F-48AE1D0AEF05}" destId="{607561FB-BF23-4AE6-BCFE-237AED4FA7ED}" srcOrd="0" destOrd="0" presId="urn:microsoft.com/office/officeart/2005/8/layout/chevron2"/>
    <dgm:cxn modelId="{9FA88B87-6D8A-4FA9-A509-527E382371B8}" type="presOf" srcId="{394AA586-3DB3-43B0-AFCE-69EBC3E3AF24}" destId="{BC7D1E14-E50B-4B22-9809-DE39FA39BA1B}" srcOrd="0" destOrd="0" presId="urn:microsoft.com/office/officeart/2005/8/layout/chevron2"/>
    <dgm:cxn modelId="{6BC4A3AB-3812-4007-9B41-76E7F32DD267}" type="presOf" srcId="{C00D98FD-FA1D-4AA1-816E-CE91CE0CA171}" destId="{013F1EDC-53D8-45C7-AFC6-AAE49D34A8FC}" srcOrd="0" destOrd="2" presId="urn:microsoft.com/office/officeart/2005/8/layout/chevron2"/>
    <dgm:cxn modelId="{CA25D9AB-3541-483B-9A89-584720DA24C1}" type="presOf" srcId="{F39E4503-86CE-4A33-A160-6752C56D91EB}" destId="{013F1EDC-53D8-45C7-AFC6-AAE49D34A8FC}" srcOrd="0" destOrd="1" presId="urn:microsoft.com/office/officeart/2005/8/layout/chevron2"/>
    <dgm:cxn modelId="{9F42C7B1-0D8E-4509-A23D-65F64B5C84BE}" type="presOf" srcId="{5712F47C-568E-4BF5-AC05-30047367A807}" destId="{FF6A547B-B0A9-4FC6-9AB8-F2DFADC8B302}" srcOrd="0" destOrd="3" presId="urn:microsoft.com/office/officeart/2005/8/layout/chevron2"/>
    <dgm:cxn modelId="{840F56C0-BA4F-4956-AFA7-B62A06DF96F0}" srcId="{0E52F76E-A200-413F-AF1F-48AE1D0AEF05}" destId="{FC91BF5F-EC91-4697-98DB-83476744601D}" srcOrd="1" destOrd="0" parTransId="{2D8C9FF0-CAD5-4850-B070-1AEAE3EFBBD5}" sibTransId="{BED94A5D-BBA5-4405-B94A-F74BEF5BAE98}"/>
    <dgm:cxn modelId="{024B97C0-41D5-488E-B34B-62942454F88C}" srcId="{0E52F76E-A200-413F-AF1F-48AE1D0AEF05}" destId="{223C8FB6-CB27-4137-B6C0-18D9B18F5832}" srcOrd="2" destOrd="0" parTransId="{4C243DA6-390E-42BB-BBDE-75DBA24EAB2B}" sibTransId="{466B1D0D-F781-4F68-A081-75D2D8637C3D}"/>
    <dgm:cxn modelId="{9C5D1FCA-7EAB-4BCD-8229-49E380F8ABC1}" srcId="{394AA586-3DB3-43B0-AFCE-69EBC3E3AF24}" destId="{084B8F23-7061-469B-B55B-C7469BB4E5E0}" srcOrd="1" destOrd="0" parTransId="{C122F3FF-2779-4D6D-B6DC-96187E2C8CD2}" sibTransId="{E2FA8AD1-CDA2-4BD9-8311-C9F64C30602E}"/>
    <dgm:cxn modelId="{5908A1D9-7D75-4D61-BB71-DD409A57A08D}" srcId="{084B8F23-7061-469B-B55B-C7469BB4E5E0}" destId="{F39E4503-86CE-4A33-A160-6752C56D91EB}" srcOrd="1" destOrd="0" parTransId="{ED9452C6-9939-49BC-8BE5-6C1718852DD9}" sibTransId="{189E5288-2068-40E3-9CFE-A05D56D60985}"/>
    <dgm:cxn modelId="{392B8DED-79A8-4558-BD6D-3F211738D3BB}" type="presOf" srcId="{223C8FB6-CB27-4137-B6C0-18D9B18F5832}" destId="{FF6A547B-B0A9-4FC6-9AB8-F2DFADC8B302}" srcOrd="0" destOrd="2" presId="urn:microsoft.com/office/officeart/2005/8/layout/chevron2"/>
    <dgm:cxn modelId="{FC66E7EE-0CEB-4BAB-87E1-11FE060C9518}" type="presOf" srcId="{D7A6BC26-B7F3-4F16-A74C-95785723663E}" destId="{013F1EDC-53D8-45C7-AFC6-AAE49D34A8FC}" srcOrd="0" destOrd="0" presId="urn:microsoft.com/office/officeart/2005/8/layout/chevron2"/>
    <dgm:cxn modelId="{8DE478F3-50D7-4CD9-89A6-24FD4A926735}" srcId="{394AA586-3DB3-43B0-AFCE-69EBC3E3AF24}" destId="{0E52F76E-A200-413F-AF1F-48AE1D0AEF05}" srcOrd="0" destOrd="0" parTransId="{D90BFB95-08FE-4F80-BEE4-BDFFD141BA60}" sibTransId="{EDEAEDA8-983A-42C1-9DB9-8A033344A387}"/>
    <dgm:cxn modelId="{05A718F6-9ABA-4AB2-8ACB-1E0B68833411}" srcId="{084B8F23-7061-469B-B55B-C7469BB4E5E0}" destId="{C00D98FD-FA1D-4AA1-816E-CE91CE0CA171}" srcOrd="2" destOrd="0" parTransId="{55DDD261-1A65-4D8D-8F57-5CB9730ABACE}" sibTransId="{58CAB44F-07AF-43F0-BB72-12B3F98FC730}"/>
    <dgm:cxn modelId="{BAB0F6D2-B538-40B3-BE27-FF6554A0C012}" type="presParOf" srcId="{BC7D1E14-E50B-4B22-9809-DE39FA39BA1B}" destId="{4F4D53A9-FF61-4D05-8684-B788A26E67C1}" srcOrd="0" destOrd="0" presId="urn:microsoft.com/office/officeart/2005/8/layout/chevron2"/>
    <dgm:cxn modelId="{7FB1973C-F22D-4F8A-A6D2-6422D7BF00BA}" type="presParOf" srcId="{4F4D53A9-FF61-4D05-8684-B788A26E67C1}" destId="{607561FB-BF23-4AE6-BCFE-237AED4FA7ED}" srcOrd="0" destOrd="0" presId="urn:microsoft.com/office/officeart/2005/8/layout/chevron2"/>
    <dgm:cxn modelId="{AFE2430D-29F6-461F-A831-076BAD1CE820}" type="presParOf" srcId="{4F4D53A9-FF61-4D05-8684-B788A26E67C1}" destId="{FF6A547B-B0A9-4FC6-9AB8-F2DFADC8B302}" srcOrd="1" destOrd="0" presId="urn:microsoft.com/office/officeart/2005/8/layout/chevron2"/>
    <dgm:cxn modelId="{9EC98B2E-49E9-470F-9083-A43FD20C6E3C}" type="presParOf" srcId="{BC7D1E14-E50B-4B22-9809-DE39FA39BA1B}" destId="{79E2AD51-CD43-4E33-AD8F-7480A78B2821}" srcOrd="1" destOrd="0" presId="urn:microsoft.com/office/officeart/2005/8/layout/chevron2"/>
    <dgm:cxn modelId="{167D9E21-F4A4-43E4-A0AF-D32F3286806E}" type="presParOf" srcId="{BC7D1E14-E50B-4B22-9809-DE39FA39BA1B}" destId="{EC20947A-3ED5-4B90-BDB4-D5B49D227EA6}" srcOrd="2" destOrd="0" presId="urn:microsoft.com/office/officeart/2005/8/layout/chevron2"/>
    <dgm:cxn modelId="{B02ACD0D-6B56-4CE7-AD79-C97C7D47A07D}" type="presParOf" srcId="{EC20947A-3ED5-4B90-BDB4-D5B49D227EA6}" destId="{39F839BB-5351-4204-A3B9-141D827593EA}" srcOrd="0" destOrd="0" presId="urn:microsoft.com/office/officeart/2005/8/layout/chevron2"/>
    <dgm:cxn modelId="{5F50C14C-4AB4-4BB1-8B92-029AFBEE6D60}" type="presParOf" srcId="{EC20947A-3ED5-4B90-BDB4-D5B49D227EA6}" destId="{013F1EDC-53D8-45C7-AFC6-AAE49D34A8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561FB-BF23-4AE6-BCFE-237AED4FA7ED}">
      <dsp:nvSpPr>
        <dsp:cNvPr id="0" name=""/>
        <dsp:cNvSpPr/>
      </dsp:nvSpPr>
      <dsp:spPr>
        <a:xfrm rot="5400000">
          <a:off x="-136269" y="611015"/>
          <a:ext cx="2269175" cy="171228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學校初審</a:t>
          </a:r>
        </a:p>
      </dsp:txBody>
      <dsp:txXfrm rot="-5400000">
        <a:off x="142175" y="1188715"/>
        <a:ext cx="1712288" cy="556887"/>
      </dsp:txXfrm>
    </dsp:sp>
    <dsp:sp modelId="{FF6A547B-B0A9-4FC6-9AB8-F2DFADC8B302}">
      <dsp:nvSpPr>
        <dsp:cNvPr id="0" name=""/>
        <dsp:cNvSpPr/>
      </dsp:nvSpPr>
      <dsp:spPr>
        <a:xfrm rot="5400000">
          <a:off x="3963576" y="-1638538"/>
          <a:ext cx="2797560" cy="639341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0" rIns="0" bIns="16510" numCol="1" spcCol="1270" anchor="ctr" anchorCtr="0">
          <a:noAutofit/>
        </a:bodyPr>
        <a:lstStyle/>
        <a:p>
          <a:pPr marL="228600" lvl="1" indent="-228600" algn="l" defTabSz="1155700">
            <a:lnSpc>
              <a:spcPts val="32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2600" b="1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組成執行小組</a:t>
          </a:r>
        </a:p>
        <a:p>
          <a:pPr marL="228600" lvl="1" indent="-228600" algn="l" defTabSz="1155700">
            <a:lnSpc>
              <a:spcPts val="32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2600" b="1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訂定審查</a:t>
          </a:r>
          <a:r>
            <a:rPr lang="zh-TW" altLang="en-US" sz="2600" b="1" kern="1200" cap="none" spc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原則，進行審查</a:t>
          </a:r>
          <a:endParaRPr lang="zh-TW" altLang="en-US" sz="2600" b="1" kern="1200" cap="none" spc="0" dirty="0">
            <a:ln w="0"/>
            <a:effectLst/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28600" lvl="1" indent="-228600" algn="l" defTabSz="1155700">
            <a:lnSpc>
              <a:spcPts val="32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2600" b="1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審查申請書內容</a:t>
          </a:r>
          <a:r>
            <a:rPr lang="zh-TW" altLang="en-US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（如是否</a:t>
          </a:r>
          <a:r>
            <a:rPr lang="zh-TW" altLang="en-US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內容</a:t>
          </a:r>
          <a:r>
            <a:rPr lang="zh-TW" altLang="en-US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過簡、與標題不符</a:t>
          </a:r>
          <a:r>
            <a:rPr lang="en-US" altLang="zh-TW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…</a:t>
          </a:r>
          <a:r>
            <a:rPr lang="zh-TW" altLang="en-US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等）</a:t>
          </a:r>
          <a:endParaRPr lang="zh-TW" altLang="en-US" sz="2800" b="0" kern="1200" cap="none" spc="0" dirty="0">
            <a:ln w="0"/>
            <a:effectLst/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52000" lvl="1" indent="-228600" algn="l" defTabSz="1155700">
            <a:lnSpc>
              <a:spcPts val="32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2600" b="1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上傳會議紀錄與簽到</a:t>
          </a:r>
          <a:r>
            <a:rPr lang="zh-TW" altLang="en-US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預計</a:t>
          </a:r>
          <a:r>
            <a:rPr lang="en-US" altLang="zh-TW" sz="2400" b="0" kern="1200" cap="none" spc="0" dirty="0">
              <a:ln w="0"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113/3-4</a:t>
          </a:r>
          <a:r>
            <a:rPr lang="zh-TW" altLang="en-US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月上傳，將於</a:t>
          </a:r>
          <a:r>
            <a:rPr lang="en-US" altLang="zh-TW" sz="2400" b="0" kern="1200" cap="none" spc="0" dirty="0">
              <a:ln w="0"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112</a:t>
          </a:r>
          <a:r>
            <a:rPr lang="zh-TW" altLang="en-US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年</a:t>
          </a:r>
          <a:r>
            <a:rPr lang="en-US" altLang="zh-TW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10</a:t>
          </a:r>
          <a:r>
            <a:rPr lang="zh-TW" altLang="en-US" sz="2400" b="0" kern="1200" cap="none" spc="0" dirty="0">
              <a:ln w="0"/>
              <a:effectLst/>
              <a:latin typeface="Microsoft YaHei" panose="020B0503020204020204" pitchFamily="34" charset="-122"/>
              <a:ea typeface="Microsoft YaHei" panose="020B0503020204020204" pitchFamily="34" charset="-122"/>
            </a:rPr>
            <a:t>月底函文通知）</a:t>
          </a:r>
          <a:endParaRPr lang="zh-TW" altLang="en-US" sz="2800" b="0" kern="1200" cap="none" spc="0" dirty="0">
            <a:ln w="0"/>
            <a:effectLst/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-5400000">
        <a:off x="2165649" y="295955"/>
        <a:ext cx="6256849" cy="2524428"/>
      </dsp:txXfrm>
    </dsp:sp>
    <dsp:sp modelId="{39F839BB-5351-4204-A3B9-141D827593EA}">
      <dsp:nvSpPr>
        <dsp:cNvPr id="0" name=""/>
        <dsp:cNvSpPr/>
      </dsp:nvSpPr>
      <dsp:spPr>
        <a:xfrm rot="5400000">
          <a:off x="-99187" y="3083632"/>
          <a:ext cx="2269175" cy="178645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ts val="312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2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lvl="0" indent="0" algn="ctr" defTabSz="1244600">
            <a:lnSpc>
              <a:spcPts val="312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lvl="0" indent="0" algn="ctr" defTabSz="1244600">
            <a:lnSpc>
              <a:spcPts val="312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TW" altLang="en-US" sz="2800" b="1" kern="0" dirty="0">
              <a:solidFill>
                <a:srgbClr val="0066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教育部</a:t>
          </a:r>
          <a:endParaRPr kumimoji="1" lang="en-US" altLang="zh-TW" sz="2800" b="1" kern="0" dirty="0">
            <a:solidFill>
              <a:srgbClr val="006600"/>
            </a:solidFill>
            <a:effectLst/>
            <a:latin typeface="Microsoft YaHei" panose="020B0503020204020204" pitchFamily="34" charset="-122"/>
            <a:ea typeface="Microsoft YaHei" panose="020B0503020204020204" pitchFamily="34" charset="-122"/>
            <a:cs typeface="+mn-cs"/>
          </a:endParaRPr>
        </a:p>
        <a:p>
          <a:pPr marL="0" lvl="0" indent="0" algn="ctr" defTabSz="1244600">
            <a:lnSpc>
              <a:spcPts val="312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TW" altLang="en-US" sz="2800" b="1" kern="0" dirty="0">
              <a:solidFill>
                <a:srgbClr val="0066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複審</a:t>
          </a:r>
        </a:p>
      </dsp:txBody>
      <dsp:txXfrm rot="-5400000">
        <a:off x="142176" y="3735496"/>
        <a:ext cx="1786451" cy="482724"/>
      </dsp:txXfrm>
    </dsp:sp>
    <dsp:sp modelId="{013F1EDC-53D8-45C7-AFC6-AAE49D34A8FC}">
      <dsp:nvSpPr>
        <dsp:cNvPr id="0" name=""/>
        <dsp:cNvSpPr/>
      </dsp:nvSpPr>
      <dsp:spPr>
        <a:xfrm rot="5400000">
          <a:off x="4483219" y="895737"/>
          <a:ext cx="1750472" cy="63729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0" numCol="1" spcCol="1270" anchor="ctr" anchorCtr="0">
          <a:noAutofit/>
        </a:bodyPr>
        <a:lstStyle/>
        <a:p>
          <a:pPr marL="228600" lvl="1" indent="-228600" algn="l" defTabSz="1155700">
            <a:lnSpc>
              <a:spcPts val="288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TW" altLang="en-US" sz="2600" b="1" kern="0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教育部訂定複審作業與複審原則</a:t>
          </a:r>
        </a:p>
        <a:p>
          <a:pPr marL="228600" lvl="1" indent="-228600" algn="l" defTabSz="1155700">
            <a:lnSpc>
              <a:spcPts val="288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TW" altLang="en-US" sz="2600" b="1" kern="0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召開複審會議進行複審</a:t>
          </a:r>
        </a:p>
        <a:p>
          <a:pPr marL="228600" lvl="1" indent="-228600" algn="l" defTabSz="1155700">
            <a:lnSpc>
              <a:spcPts val="288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TW" altLang="en-US" sz="2600" b="1" kern="0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通知學生複審結果，並請學生依限補正</a:t>
          </a:r>
        </a:p>
      </dsp:txBody>
      <dsp:txXfrm rot="-5400000">
        <a:off x="2171994" y="3292414"/>
        <a:ext cx="6287473" cy="1579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49B2-44E8-4EFD-A97B-B11A258AE91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3AF3-F35D-4318-B7D7-AB8D96882F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7486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077D3C5-8A9A-401F-87B1-3796B0AB7F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BF2F236D-4FF7-4B87-AC6F-2E5EC86EB13A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4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C525C06-4D0C-4FC9-919A-D04E99C66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BB951CF-7AC1-4ADE-B8CA-C09960CB6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99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14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33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15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39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16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31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17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47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18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33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19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88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20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30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21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07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22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96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23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4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6F2E807-DDD6-43EE-B024-5898F3D89F9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D8BA0303-D1D5-447E-9CE3-35CA78B30088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5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7A66F39-12CE-4EFC-9A96-BC43EDF254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E2D5E50-7C44-449E-8E62-8AA28CC91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16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24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36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25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0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26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47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27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3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28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42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29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70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30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02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17680FBF-D0D8-4472-8E43-257CBC0F85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936BD61-E798-4D45-9F9A-5F5A84017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9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38A73DC-8092-491C-A315-2F1FE0035D5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4FD1B659-519A-4275-B52C-18A730898DBF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6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0056F77-8909-4CA1-AA98-2E028C1B3E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98CB555-349E-4074-BE2A-D7F05CA55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27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AB8741B-631B-41C7-85FE-4B36B803C6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0D596CA1-2798-4A87-871F-5BD5722937DC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7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D34883D-A126-4BA9-9A1D-F80992B9D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B30D0A4-D6F1-4160-A81E-5BB486AE4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33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37A0A69-0E6B-4181-9EB1-A36A084490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BD163F77-25EB-4551-B631-794A7A989064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8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2FC63CD-243C-4DF4-A9F7-F36EACF07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50AA155-07EA-404E-A07D-B4D47EA26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9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10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45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11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28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12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63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1EBFED5-3AF0-48D9-B188-3FEB50DD5D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0" rIns="91482" bIns="4574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94EB09AE-39B0-4D81-9BCA-47307B87F9D5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13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DE7B6B-D6A7-41EE-B993-B1267A29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58394F-A9F6-4599-BAF2-1557C548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82" tIns="45740" rIns="91482" bIns="45740"/>
          <a:lstStyle/>
          <a:p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5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98D3-3BC5-4A0F-A57B-3AB8C3081D1C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40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743C-FE31-40E8-A0EA-95DE6AFB4A7C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0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E574-5425-4F9D-A260-D52F6B469DEA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989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4554B8E-2D26-4707-9CFE-2A311E1A5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5782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944765" y="2514696"/>
            <a:ext cx="4340570" cy="55879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944765" y="1301938"/>
            <a:ext cx="4340570" cy="1155604"/>
          </a:xfrm>
        </p:spPr>
        <p:txBody>
          <a:bodyPr anchor="ctr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00000" y="3647236"/>
            <a:ext cx="2185337" cy="248371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chemeClr val="tx1"/>
                </a:solidFill>
              </a:defRPr>
            </a:lvl1pPr>
            <a:lvl2pPr marL="457166" indent="0">
              <a:buNone/>
              <a:defRPr/>
            </a:lvl2pPr>
            <a:lvl3pPr marL="914330" indent="0">
              <a:buNone/>
              <a:defRPr/>
            </a:lvl3pPr>
            <a:lvl4pPr marL="1371496" indent="0">
              <a:buNone/>
              <a:defRPr/>
            </a:lvl4pPr>
            <a:lvl5pPr marL="1828664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100000" y="3955784"/>
            <a:ext cx="2185337" cy="248371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chemeClr val="tx1"/>
                </a:solidFill>
              </a:defRPr>
            </a:lvl1pPr>
            <a:lvl2pPr marL="457166" indent="0">
              <a:buNone/>
              <a:defRPr/>
            </a:lvl2pPr>
            <a:lvl3pPr marL="914330" indent="0">
              <a:buNone/>
              <a:defRPr/>
            </a:lvl3pPr>
            <a:lvl4pPr marL="1371496" indent="0">
              <a:buNone/>
              <a:defRPr/>
            </a:lvl4pPr>
            <a:lvl5pPr marL="1828664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9438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37AA6F-97FB-42E0-922A-9A7AE3C46C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05800" y="6453188"/>
            <a:ext cx="803275" cy="365125"/>
          </a:xfrm>
        </p:spPr>
        <p:txBody>
          <a:bodyPr/>
          <a:lstStyle>
            <a:lvl1pPr>
              <a:defRPr smtClean="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9CF8558C-E8F3-451E-A386-CBA6C22E19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1123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0923AAE-3CE4-44E4-B83E-2AB904D47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5855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4177642" y="2494642"/>
            <a:ext cx="3401291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36A9AC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173310" y="3430588"/>
            <a:ext cx="340995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533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BB31068-697F-4AB1-8774-A02301D28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436"/>
            <a:ext cx="9144000" cy="51308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1211368" y="2147999"/>
            <a:ext cx="2988902" cy="865136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1211368" y="3367395"/>
            <a:ext cx="29889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1211368" y="3683025"/>
            <a:ext cx="29889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4" marR="0" lvl="0" indent="-228584" fontAlgn="auto">
              <a:spcAft>
                <a:spcPts val="0"/>
              </a:spcAft>
              <a:buClrTx/>
              <a:buSzTx/>
              <a:tabLst/>
            </a:pPr>
            <a:fld id="{CB3FFC9E-A4C1-40CB-8E0E-23B63E3543C5}" type="datetime1">
              <a:rPr lang="zh-CN" altLang="en-US" smtClean="0"/>
              <a:pPr marL="228584" marR="0" lvl="0" indent="-228584" fontAlgn="auto">
                <a:spcAft>
                  <a:spcPts val="0"/>
                </a:spcAft>
                <a:buClrTx/>
                <a:buSzTx/>
                <a:tabLst/>
              </a:pPr>
              <a:t>2017/6/19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51791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809601" y="1527629"/>
            <a:ext cx="2852057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51" y="1756229"/>
            <a:ext cx="2509157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3929745" y="1566507"/>
            <a:ext cx="6013185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5" y="6345797"/>
            <a:ext cx="1284515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7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9144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52"/>
            <a:ext cx="9144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466046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3280850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254156" y="286129"/>
            <a:ext cx="8635697" cy="7325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2318" y="369629"/>
            <a:ext cx="199845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7801832" y="369629"/>
            <a:ext cx="199845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6119813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50F7A0F-4C8A-4DA1-8AA3-1810FF4E7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/>
        </p:blipFill>
        <p:spPr>
          <a:xfrm>
            <a:off x="3528848" y="1673081"/>
            <a:ext cx="2057400" cy="2743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0AD2DE-F13F-4332-90AE-87C7001EA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/>
        </p:blipFill>
        <p:spPr>
          <a:xfrm>
            <a:off x="6389491" y="1673081"/>
            <a:ext cx="2057400" cy="2743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418449-E7C2-4E37-8045-DD4782B12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724" y="1673081"/>
            <a:ext cx="20574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399307" y="5138744"/>
            <a:ext cx="2730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3338329" y="5138744"/>
            <a:ext cx="2467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6171695" y="5138744"/>
            <a:ext cx="2492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3148526" y="5330655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5982161" y="5330655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5" y="6345797"/>
            <a:ext cx="1284515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1FDD-5BAF-4E23-9861-A30557CD5484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363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ABF2-C2C4-41BB-861D-B41883B1037F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38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75D0-46B9-4E88-A751-17EC076D8EAE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72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6E3F-A5BC-4326-99DD-AD3FE29D0049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387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710-113E-4A2D-A5B5-EAAB57B1CC2D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5057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387-A8A4-40A1-8FD0-7AE0E96992E4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729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C193-F53C-4D11-AF72-F871F94589C4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24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C3E8-F546-42E6-8059-6CA2D951E05B}" type="datetime1">
              <a:rPr lang="en-US" altLang="zh-TW" smtClean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56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144B-F341-4B2F-8A0F-8EBCD7A40BBA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2013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F382-2D2F-4C31-B966-CE18FC653F40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610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46D-9B12-40B7-B2BE-C1BDD5C61B3A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111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EE7F-62DB-40A8-9981-FFACD8D3F39A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281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4554B8E-2D26-4707-9CFE-2A311E1A5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5782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944765" y="2514696"/>
            <a:ext cx="4340570" cy="55879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944765" y="1301938"/>
            <a:ext cx="4340570" cy="1155604"/>
          </a:xfrm>
        </p:spPr>
        <p:txBody>
          <a:bodyPr anchor="ctr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00000" y="3647236"/>
            <a:ext cx="2185337" cy="248371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chemeClr val="tx1"/>
                </a:solidFill>
              </a:defRPr>
            </a:lvl1pPr>
            <a:lvl2pPr marL="457166" indent="0">
              <a:buNone/>
              <a:defRPr/>
            </a:lvl2pPr>
            <a:lvl3pPr marL="914330" indent="0">
              <a:buNone/>
              <a:defRPr/>
            </a:lvl3pPr>
            <a:lvl4pPr marL="1371496" indent="0">
              <a:buNone/>
              <a:defRPr/>
            </a:lvl4pPr>
            <a:lvl5pPr marL="1828664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100000" y="3955784"/>
            <a:ext cx="2185337" cy="248371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chemeClr val="tx1"/>
                </a:solidFill>
              </a:defRPr>
            </a:lvl1pPr>
            <a:lvl2pPr marL="457166" indent="0">
              <a:buNone/>
              <a:defRPr/>
            </a:lvl2pPr>
            <a:lvl3pPr marL="914330" indent="0">
              <a:buNone/>
              <a:defRPr/>
            </a:lvl3pPr>
            <a:lvl4pPr marL="1371496" indent="0">
              <a:buNone/>
              <a:defRPr/>
            </a:lvl4pPr>
            <a:lvl5pPr marL="1828664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5599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790E-5CE5-46FF-91DF-14160E38E4E8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026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37AA6F-97FB-42E0-922A-9A7AE3C46C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05800" y="6453188"/>
            <a:ext cx="803275" cy="365125"/>
          </a:xfrm>
        </p:spPr>
        <p:txBody>
          <a:bodyPr/>
          <a:lstStyle>
            <a:lvl1pPr>
              <a:defRPr smtClean="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9CF8558C-E8F3-451E-A386-CBA6C22E19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6585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0923AAE-3CE4-44E4-B83E-2AB904D47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5855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4177642" y="2494642"/>
            <a:ext cx="3401291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36A9AC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173310" y="3430588"/>
            <a:ext cx="340995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033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BB31068-697F-4AB1-8774-A02301D28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436"/>
            <a:ext cx="9144000" cy="51308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1211368" y="2147999"/>
            <a:ext cx="2988902" cy="865136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1211368" y="3367395"/>
            <a:ext cx="29889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1211368" y="3683025"/>
            <a:ext cx="29889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4" marR="0" lvl="0" indent="-228584" fontAlgn="auto">
              <a:spcAft>
                <a:spcPts val="0"/>
              </a:spcAft>
              <a:buClrTx/>
              <a:buSzTx/>
              <a:tabLst/>
            </a:pPr>
            <a:fld id="{CB3FFC9E-A4C1-40CB-8E0E-23B63E3543C5}" type="datetime1">
              <a:rPr lang="zh-CN" altLang="en-US" smtClean="0"/>
              <a:pPr marL="228584" marR="0" lvl="0" indent="-228584" fontAlgn="auto">
                <a:spcAft>
                  <a:spcPts val="0"/>
                </a:spcAft>
                <a:buClrTx/>
                <a:buSzTx/>
                <a:tabLst/>
              </a:pPr>
              <a:t>2017/6/19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1206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809601" y="1527629"/>
            <a:ext cx="2852057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51" y="1756229"/>
            <a:ext cx="2509157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3929745" y="1566507"/>
            <a:ext cx="6013185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5" y="6345797"/>
            <a:ext cx="1284515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84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9144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52"/>
            <a:ext cx="9144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466046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3280850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254156" y="286129"/>
            <a:ext cx="8635697" cy="7325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2318" y="369629"/>
            <a:ext cx="199845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7801832" y="369629"/>
            <a:ext cx="199845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6119813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50F7A0F-4C8A-4DA1-8AA3-1810FF4E7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/>
        </p:blipFill>
        <p:spPr>
          <a:xfrm>
            <a:off x="3528848" y="1673081"/>
            <a:ext cx="2057400" cy="2743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0AD2DE-F13F-4332-90AE-87C7001EA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/>
        </p:blipFill>
        <p:spPr>
          <a:xfrm>
            <a:off x="6389491" y="1673081"/>
            <a:ext cx="2057400" cy="2743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418449-E7C2-4E37-8045-DD4782B12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724" y="1673081"/>
            <a:ext cx="20574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399307" y="5138744"/>
            <a:ext cx="2730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3338329" y="5138744"/>
            <a:ext cx="2467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6171695" y="5138744"/>
            <a:ext cx="2492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3148526" y="5330655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5982161" y="5330655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5" y="6345797"/>
            <a:ext cx="1284515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4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71102E8-2713-4E13-B30E-360478BC215E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70628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4DBE-73FB-476A-857C-E3F0B853F55F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25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599C9-CBE5-40E7-92C9-E97035FFA086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74259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2E4A-8A5D-4320-9FC5-7A29CC5B8E8B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317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D84F-8085-4688-9B05-AE1164207620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6876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C6B-A5A5-484C-B24E-248FF13ABC2C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509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FD26-CFE8-4201-8E06-6CCC19F1604C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777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505E-672E-4700-B696-B5876E104AA7}" type="datetime1">
              <a:rPr lang="en-US" altLang="zh-TW" smtClean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46781" y="6432081"/>
            <a:ext cx="1197219" cy="404614"/>
          </a:xfrm>
        </p:spPr>
        <p:txBody>
          <a:bodyPr/>
          <a:lstStyle>
            <a:lvl1pPr>
              <a:defRPr sz="1400" b="1">
                <a:latin typeface="+mj-ea"/>
                <a:ea typeface="+mj-ea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9" descr="ROC Ministry of Education Seal.svg">
            <a:extLst>
              <a:ext uri="{FF2B5EF4-FFF2-40B4-BE49-F238E27FC236}">
                <a16:creationId xmlns:a16="http://schemas.microsoft.com/office/drawing/2014/main" id="{7B09DF25-B681-4CB2-8B79-809DDD57AC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85" y="184121"/>
            <a:ext cx="512251" cy="45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295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923550-3F03-4679-AA8B-743F7990130F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66355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A0CAA8-BDD5-4948-87BC-7842AA0C4533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7176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D675-8BBA-4873-A621-DAA3E5C46A22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750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11A8-B2BD-4CDE-88A8-844D9DA32FF3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594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4554B8E-2D26-4707-9CFE-2A311E1A5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5782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944765" y="2514696"/>
            <a:ext cx="4340570" cy="55879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944765" y="1301938"/>
            <a:ext cx="4340570" cy="1155604"/>
          </a:xfrm>
        </p:spPr>
        <p:txBody>
          <a:bodyPr anchor="ctr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00000" y="3647236"/>
            <a:ext cx="2185337" cy="248371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chemeClr val="tx1"/>
                </a:solidFill>
              </a:defRPr>
            </a:lvl1pPr>
            <a:lvl2pPr marL="457166" indent="0">
              <a:buNone/>
              <a:defRPr/>
            </a:lvl2pPr>
            <a:lvl3pPr marL="914330" indent="0">
              <a:buNone/>
              <a:defRPr/>
            </a:lvl3pPr>
            <a:lvl4pPr marL="1371496" indent="0">
              <a:buNone/>
              <a:defRPr/>
            </a:lvl4pPr>
            <a:lvl5pPr marL="1828664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100000" y="3955784"/>
            <a:ext cx="2185337" cy="248371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chemeClr val="tx1"/>
                </a:solidFill>
              </a:defRPr>
            </a:lvl1pPr>
            <a:lvl2pPr marL="457166" indent="0">
              <a:buNone/>
              <a:defRPr/>
            </a:lvl2pPr>
            <a:lvl3pPr marL="914330" indent="0">
              <a:buNone/>
              <a:defRPr/>
            </a:lvl3pPr>
            <a:lvl4pPr marL="1371496" indent="0">
              <a:buNone/>
              <a:defRPr/>
            </a:lvl4pPr>
            <a:lvl5pPr marL="1828664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4638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37AA6F-97FB-42E0-922A-9A7AE3C46C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05800" y="6453188"/>
            <a:ext cx="803275" cy="365125"/>
          </a:xfrm>
        </p:spPr>
        <p:txBody>
          <a:bodyPr/>
          <a:lstStyle>
            <a:lvl1pPr>
              <a:defRPr smtClean="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9CF8558C-E8F3-451E-A386-CBA6C22E19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0880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BB31068-697F-4AB1-8774-A02301D28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0"/>
            <a:ext cx="9144000" cy="51308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1211368" y="2147999"/>
            <a:ext cx="2988902" cy="865136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1211368" y="3367395"/>
            <a:ext cx="29889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1211368" y="3683025"/>
            <a:ext cx="29889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4" marR="0" lvl="0" indent="-228584" fontAlgn="auto">
              <a:spcAft>
                <a:spcPts val="0"/>
              </a:spcAft>
              <a:buClrTx/>
              <a:buSzTx/>
              <a:tabLst/>
            </a:pPr>
            <a:fld id="{CB3FFC9E-A4C1-40CB-8E0E-23B63E3543C5}" type="datetime1">
              <a:rPr lang="zh-CN" altLang="en-US" smtClean="0"/>
              <a:pPr marL="228584" marR="0" lvl="0" indent="-228584" fontAlgn="auto">
                <a:spcAft>
                  <a:spcPts val="0"/>
                </a:spcAft>
                <a:buClrTx/>
                <a:buSzTx/>
                <a:tabLst/>
              </a:pPr>
              <a:t>2017/6/19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49311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3553-4CCD-45CB-BC54-23EE25D521BA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527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687F-A4FC-458F-AD72-4AD3EA2954EB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6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6E47-8DC9-45DB-8879-A0AB57DA3966}" type="datetime1">
              <a:rPr lang="en-US" altLang="zh-TW" smtClean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8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E67D-9084-41A3-9705-84F54779CF2A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2883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B753-43B7-4B6D-ACFF-16CBEFADED61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47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BBB093A-187F-46BD-B392-4AA1C714A417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02444" y="1028700"/>
            <a:ext cx="8137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1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7" userDrawn="1">
          <p15:clr>
            <a:srgbClr val="F26B43"/>
          </p15:clr>
        </p15:guide>
        <p15:guide id="2" pos="5443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4E1B34-C9C6-48F9-829F-0BD447F703AC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02444" y="1028700"/>
            <a:ext cx="8137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12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  <p:sldLayoutId id="2147484097" r:id="rId16"/>
    <p:sldLayoutId id="2147484098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7" userDrawn="1">
          <p15:clr>
            <a:srgbClr val="F26B43"/>
          </p15:clr>
        </p15:guide>
        <p15:guide id="2" pos="5443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9B0D0610-98AE-4805-B6C2-03E5EEEEA25E}" type="datetime1">
              <a:rPr lang="en-US" altLang="zh-CN" smtClean="0"/>
              <a:t>10/26/2023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直接连接符 6"/>
          <p:cNvCxnSpPr/>
          <p:nvPr userDrawn="1"/>
        </p:nvCxnSpPr>
        <p:spPr>
          <a:xfrm>
            <a:off x="502444" y="1028700"/>
            <a:ext cx="8137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33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6" r:id="rId14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  <p15:guide id="11" pos="317" userDrawn="1">
          <p15:clr>
            <a:srgbClr val="F26B43"/>
          </p15:clr>
        </p15:guide>
        <p15:guide id="12" pos="5443" userDrawn="1">
          <p15:clr>
            <a:srgbClr val="F26B43"/>
          </p15:clr>
        </p15:guide>
        <p15:guide id="13" orient="horz" pos="648" userDrawn="1">
          <p15:clr>
            <a:srgbClr val="F26B43"/>
          </p15:clr>
        </p15:guide>
        <p15:guide id="14" orient="horz" pos="712" userDrawn="1">
          <p15:clr>
            <a:srgbClr val="F26B43"/>
          </p15:clr>
        </p15:guide>
        <p15:guide id="15" orient="horz" pos="3931" userDrawn="1">
          <p15:clr>
            <a:srgbClr val="F26B43"/>
          </p15:clr>
        </p15:guide>
        <p15:guide id="1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72908" y="2693260"/>
            <a:ext cx="8598183" cy="723069"/>
          </a:xfrm>
        </p:spPr>
        <p:txBody>
          <a:bodyPr>
            <a:noAutofit/>
          </a:bodyPr>
          <a:lstStyle/>
          <a:p>
            <a:pPr algn="ctr">
              <a:lnSpc>
                <a:spcPts val="5400"/>
              </a:lnSpc>
              <a:spcBef>
                <a:spcPts val="0"/>
              </a:spcBef>
              <a:defRPr/>
            </a:pP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年度方案學生撰寫申請書</a:t>
            </a:r>
            <a:b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輔導重點、輔導綜合考評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及</a:t>
            </a:r>
            <a:b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學校初審作業實務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b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CN" altLang="en-US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Picture 9" descr="ROC Ministry of Education Seal.svg">
            <a:extLst>
              <a:ext uri="{FF2B5EF4-FFF2-40B4-BE49-F238E27FC236}">
                <a16:creationId xmlns:a16="http://schemas.microsoft.com/office/drawing/2014/main" id="{64D56611-9349-4717-8579-E37723FB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93" y="4164740"/>
            <a:ext cx="1438317" cy="129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1">
            <a:extLst>
              <a:ext uri="{FF2B5EF4-FFF2-40B4-BE49-F238E27FC236}">
                <a16:creationId xmlns:a16="http://schemas.microsoft.com/office/drawing/2014/main" id="{0C26EE12-D9D0-4086-8257-D881D6277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842" y="5901741"/>
            <a:ext cx="60372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2538" indent="-12525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zh-TW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教育與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就業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儲蓄帳戶方案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方案宣導輔導團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1AD5CCC-939D-4507-9561-D7DA062A3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41592"/>
              </p:ext>
            </p:extLst>
          </p:nvPr>
        </p:nvGraphicFramePr>
        <p:xfrm>
          <a:off x="665019" y="1114784"/>
          <a:ext cx="8238836" cy="5424849"/>
        </p:xfrm>
        <a:graphic>
          <a:graphicData uri="http://schemas.openxmlformats.org/drawingml/2006/table">
            <a:tbl>
              <a:tblPr/>
              <a:tblGrid>
                <a:gridCol w="137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1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5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姓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</a:t>
                      </a: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名</a:t>
                      </a:r>
                      <a:endParaRPr kumimoji="0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身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分 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統一編號</a:t>
                      </a:r>
                      <a:endParaRPr kumimoji="0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就讀學校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（全銜）</a:t>
                      </a:r>
                      <a:endParaRPr kumimoji="0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希望就業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地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區</a:t>
                      </a:r>
                      <a:endParaRPr kumimoji="0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              </a:t>
                      </a: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              </a:t>
                      </a: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市</a:t>
                      </a:r>
                      <a:endParaRPr kumimoji="0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出生日期</a:t>
                      </a:r>
                      <a:endParaRPr kumimoji="0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日</a:t>
                      </a: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別</a:t>
                      </a: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Wingdings" panose="05000000000000000000" pitchFamily="2" charset="2"/>
                        </a:rPr>
                        <a:t>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男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Wingdings" panose="05000000000000000000" pitchFamily="2" charset="2"/>
                        </a:rPr>
                        <a:t>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女</a:t>
                      </a: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就讀學制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班別</a:t>
                      </a:r>
                      <a:endParaRPr kumimoji="0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</a:pP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日間部普通科（高中）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</a:pP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進修部普通科（高中）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</a:pP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綜合高中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____________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學程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</a:pP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日間部專業群科（高職）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____________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科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</a:pP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進修部專業群科（高職）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____________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科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</a:pP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實用技能學程（□日間上課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□夜間上課）：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____________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科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</a:pP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建教合作班：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____________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科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</a:pP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非學校型態實驗教育（與學校合作）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</a:pP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非學校型態實驗教育（非與學校合作）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特殊條件</a:t>
                      </a:r>
                      <a:endParaRPr kumimoji="0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Wingdings" panose="05000000000000000000" pitchFamily="2" charset="2"/>
                        </a:rPr>
                        <a:t>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無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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原住民 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新住民子女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Wingdings" panose="05000000000000000000" pitchFamily="2" charset="2"/>
                        </a:rPr>
                        <a:t>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身心障礙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________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類別 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Wingdings" panose="05000000000000000000" pitchFamily="2" charset="2"/>
                        </a:rPr>
                        <a:t>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中低收入 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Wingdings" panose="05000000000000000000" pitchFamily="2" charset="2"/>
                        </a:rPr>
                        <a:t>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低收入</a:t>
                      </a: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02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授權同意</a:t>
                      </a:r>
                      <a:endParaRPr kumimoji="0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為參加「青年教育與就業儲蓄帳戶方案」之申請需要，本人同意提供「青年教育與就業儲蓄帳戶方案填報系統」內之個人資料。惟僅限於使用於本方案必要之範圍內，且個資必須採取安全妥適之保護措施與銷毀程序，非經本人同意或法律規定，不得揭露於第三者或散布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Wingdings" panose="05000000000000000000" pitchFamily="2" charset="2"/>
                        </a:rPr>
                        <a:t>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同意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Wingdings" panose="05000000000000000000" pitchFamily="2" charset="2"/>
                        </a:rPr>
                        <a:t></a:t>
                      </a: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不同意</a:t>
                      </a: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10</a:t>
            </a:fld>
            <a:endParaRPr lang="en-US" sz="1400" b="1" dirty="0">
              <a:latin typeface="+mj-ea"/>
              <a:ea typeface="+mj-ea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D98FC355-5214-43BA-8FE9-ED1785A2E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317" y="313629"/>
            <a:ext cx="3787447" cy="624606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r">
              <a:defRPr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一、基本資料表</a:t>
            </a:r>
            <a:r>
              <a:rPr lang="en-US" altLang="zh-TW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(1/2)</a:t>
            </a:r>
            <a:endParaRPr lang="en-US" altLang="zh-TW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729E87C8-EA65-408B-98F5-0A0B621F2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57" y="313628"/>
            <a:ext cx="3697764" cy="612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貳、學生申請輔導</a:t>
            </a:r>
            <a:endParaRPr lang="en-US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向右箭號 3">
            <a:extLst>
              <a:ext uri="{FF2B5EF4-FFF2-40B4-BE49-F238E27FC236}">
                <a16:creationId xmlns:a16="http://schemas.microsoft.com/office/drawing/2014/main" id="{7B269199-823F-47C3-95DC-7D2FF3EB8322}"/>
              </a:ext>
            </a:extLst>
          </p:cNvPr>
          <p:cNvSpPr/>
          <p:nvPr/>
        </p:nvSpPr>
        <p:spPr>
          <a:xfrm>
            <a:off x="4093832" y="381677"/>
            <a:ext cx="616714" cy="496214"/>
          </a:xfrm>
          <a:prstGeom prst="stripedRightArrow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6043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11</a:t>
            </a:fld>
            <a:endParaRPr lang="en-US" sz="1400" b="1" dirty="0">
              <a:latin typeface="+mj-ea"/>
              <a:ea typeface="+mj-ea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D98FC355-5214-43BA-8FE9-ED1785A2E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317" y="313629"/>
            <a:ext cx="3787447" cy="624606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r">
              <a:defRPr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一、基本資料表</a:t>
            </a:r>
            <a:r>
              <a:rPr lang="en-US" altLang="zh-TW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(2/2)</a:t>
            </a:r>
            <a:endParaRPr lang="en-US" altLang="zh-TW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729E87C8-EA65-408B-98F5-0A0B621F2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57" y="313628"/>
            <a:ext cx="3697764" cy="612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貳、學生申請輔導</a:t>
            </a:r>
            <a:endParaRPr lang="en-US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向右箭號 3">
            <a:extLst>
              <a:ext uri="{FF2B5EF4-FFF2-40B4-BE49-F238E27FC236}">
                <a16:creationId xmlns:a16="http://schemas.microsoft.com/office/drawing/2014/main" id="{7B269199-823F-47C3-95DC-7D2FF3EB8322}"/>
              </a:ext>
            </a:extLst>
          </p:cNvPr>
          <p:cNvSpPr/>
          <p:nvPr/>
        </p:nvSpPr>
        <p:spPr>
          <a:xfrm>
            <a:off x="4093832" y="381677"/>
            <a:ext cx="616714" cy="496214"/>
          </a:xfrm>
          <a:prstGeom prst="stripedRightArrow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0FF915D-00B2-4DEF-8695-67D39F469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12965"/>
              </p:ext>
            </p:extLst>
          </p:nvPr>
        </p:nvGraphicFramePr>
        <p:xfrm>
          <a:off x="611664" y="1125419"/>
          <a:ext cx="8153400" cy="5350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9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0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0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體驗計畫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（場域）</a:t>
                      </a:r>
                      <a:endParaRPr lang="zh-TW" sz="16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Wingdings" panose="05000000000000000000" pitchFamily="2" charset="2"/>
                        </a:rPr>
                        <a:t> 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青年就業領航計畫（職場體驗）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  </a:t>
                      </a: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Wingdings" panose="05000000000000000000" pitchFamily="2" charset="2"/>
                        </a:rPr>
                        <a:t> 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青年體驗學習計畫（學習及國際體驗）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 </a:t>
                      </a:r>
                      <a:r>
                        <a:rPr lang="zh-TW" sz="2000" b="1" kern="100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（限選一項）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參與期程</a:t>
                      </a:r>
                      <a:endParaRPr lang="zh-TW" sz="16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3345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註：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職場體驗至多發給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年儲蓄金</a:t>
                      </a:r>
                    </a:p>
                    <a:p>
                      <a:pPr marL="93345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　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學習及國際體驗不發給儲蓄金</a:t>
                      </a:r>
                    </a:p>
                    <a:p>
                      <a:pPr marL="93345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　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計畫執行期間皆可辦理兵役暫緩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徵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召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集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2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電子信箱</a:t>
                      </a:r>
                      <a:endParaRPr lang="zh-TW" sz="16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（與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重要資訊、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未來儲蓄金發給、就學及兵役配套等有關，請正確填寫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*勿留學校信箱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市內電話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0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行動電話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社群媒體</a:t>
                      </a:r>
                      <a:r>
                        <a:rPr lang="en-US" altLang="zh-TW" sz="1600" b="1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ID</a:t>
                      </a:r>
                      <a:endParaRPr lang="zh-TW" sz="16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Line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其他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770268"/>
                  </a:ext>
                </a:extLst>
              </a:tr>
              <a:tr h="3570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緊急聯絡人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姓</a:t>
                      </a:r>
                      <a:r>
                        <a:rPr lang="en-US" sz="1600" b="1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  </a:t>
                      </a:r>
                      <a:r>
                        <a:rPr lang="zh-TW" sz="1600" b="1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名</a:t>
                      </a:r>
                      <a:endParaRPr lang="zh-TW" sz="16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zh-TW" sz="1600" b="1" kern="10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關係</a:t>
                      </a:r>
                      <a:endParaRPr lang="zh-TW" sz="1600" b="1" kern="10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市內電話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0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行動電話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通訊地址</a:t>
                      </a:r>
                      <a:endParaRPr lang="zh-TW" sz="16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□□□</a:t>
                      </a:r>
                      <a:r>
                        <a:rPr lang="zh-TW" sz="1600" b="1" kern="100" spc="-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（郵遞區號）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縣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區鄉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里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鄰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段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號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樓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          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                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市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市鎮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村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7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戶籍地址</a:t>
                      </a:r>
                      <a:endParaRPr lang="zh-TW" sz="16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同上</a:t>
                      </a: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□□□</a:t>
                      </a:r>
                      <a:r>
                        <a:rPr lang="zh-TW" altLang="zh-TW" sz="1600" b="1" kern="100" spc="-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（郵遞區號）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縣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 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zh-TW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區鄉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</a:t>
                      </a:r>
                      <a:r>
                        <a:rPr lang="zh-TW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里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鄰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zh-TW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段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號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樓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          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                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市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  </a:t>
                      </a:r>
                      <a:r>
                        <a:rPr lang="zh-TW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市鎮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村</a:t>
                      </a:r>
                      <a:endParaRPr lang="zh-TW" alt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72007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12</a:t>
            </a:fld>
            <a:endParaRPr lang="en-US" sz="1400" b="1" dirty="0">
              <a:latin typeface="+mj-ea"/>
              <a:ea typeface="+mj-ea"/>
            </a:endParaRP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9A232C25-9065-4664-87C1-F80D3DFEB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19" y="1641764"/>
            <a:ext cx="8024553" cy="426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003300"/>
            </a:solidFill>
            <a:round/>
            <a:headEnd/>
            <a:tailEnd/>
          </a:ln>
        </p:spPr>
        <p:txBody>
          <a:bodyPr lIns="90000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altLang="zh-TW" sz="800" dirty="0"/>
          </a:p>
          <a:p>
            <a:pPr marL="719138" indent="-719138" algn="just">
              <a:spcBef>
                <a:spcPts val="0"/>
              </a:spcBef>
              <a:buFontTx/>
              <a:buNone/>
              <a:defRPr/>
            </a:pPr>
            <a:r>
              <a:rPr lang="zh-TW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壹、自傳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19138" indent="-719138" algn="just">
              <a:spcBef>
                <a:spcPts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2261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b="1" dirty="0">
                <a:solidFill>
                  <a:srgbClr val="2261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（簡述個人成長背景與現況、學習歷程特殊表現與經驗、自我期許及未來發展等，以</a:t>
            </a:r>
            <a:r>
              <a:rPr lang="en-US" altLang="zh-TW" sz="2400" b="1" dirty="0">
                <a:solidFill>
                  <a:srgbClr val="2261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zh-TW" sz="2400" b="1" dirty="0">
                <a:solidFill>
                  <a:srgbClr val="2261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字以上為原則）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zh-TW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19138" indent="-719138" algn="just">
              <a:spcBef>
                <a:spcPts val="0"/>
              </a:spcBef>
              <a:buNone/>
              <a:defRPr/>
            </a:pPr>
            <a:r>
              <a:rPr lang="zh-TW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貳、職場（學習及國際）探索規劃</a:t>
            </a:r>
          </a:p>
          <a:p>
            <a:pPr indent="-165100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zh-TW" altLang="zh-TW" sz="2400" b="1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職場體驗</a:t>
            </a:r>
          </a:p>
          <a:p>
            <a:pPr marL="541338" indent="106363">
              <a:lnSpc>
                <a:spcPts val="3200"/>
              </a:lnSpc>
              <a:spcBef>
                <a:spcPts val="0"/>
              </a:spcBef>
              <a:buSzPct val="153000"/>
              <a:defRPr/>
            </a:pPr>
            <a:r>
              <a:rPr lang="zh-TW" altLang="zh-TW" sz="2400" b="1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我想參與的產業類別：</a:t>
            </a:r>
            <a:r>
              <a:rPr lang="en-US" altLang="zh-TW" sz="2400" b="1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_____</a:t>
            </a:r>
            <a:r>
              <a:rPr lang="zh-TW" altLang="zh-TW" sz="2400" b="1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2400" b="1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_____</a:t>
            </a:r>
            <a:r>
              <a:rPr lang="zh-TW" altLang="zh-TW" sz="2400" b="1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2400" b="1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______</a:t>
            </a:r>
            <a:br>
              <a:rPr lang="en-US" altLang="zh-TW" sz="2400" b="1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zh-TW" sz="2400" b="1" dirty="0">
                <a:solidFill>
                  <a:srgbClr val="2261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zh-TW" sz="2400" b="1" dirty="0">
                <a:solidFill>
                  <a:srgbClr val="2261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請依照下列表格填寫編號及行業類別，至多</a:t>
            </a:r>
            <a:r>
              <a:rPr lang="en-US" altLang="zh-TW" sz="2400" b="1" dirty="0">
                <a:solidFill>
                  <a:srgbClr val="2261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400" b="1" dirty="0">
                <a:solidFill>
                  <a:srgbClr val="2261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項）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899935C0-409D-4A6C-8ABD-9C9DEB6C1742}"/>
              </a:ext>
            </a:extLst>
          </p:cNvPr>
          <p:cNvGrpSpPr/>
          <p:nvPr/>
        </p:nvGrpSpPr>
        <p:grpSpPr>
          <a:xfrm>
            <a:off x="529712" y="332101"/>
            <a:ext cx="7552107" cy="624607"/>
            <a:chOff x="566657" y="313628"/>
            <a:chExt cx="7552107" cy="624607"/>
          </a:xfrm>
        </p:grpSpPr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8898274-36DF-4369-B939-DA578C866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787447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r">
                <a:defRPr/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二、申請書內容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(1/5)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F898E45D-0AD7-4E02-9572-640AE229B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貳、學生申請輔導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向右箭號 3">
              <a:extLst>
                <a:ext uri="{FF2B5EF4-FFF2-40B4-BE49-F238E27FC236}">
                  <a16:creationId xmlns:a16="http://schemas.microsoft.com/office/drawing/2014/main" id="{5D8067FC-3C08-4A6B-B778-F2AF1E2D574A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rgbClr val="FFFFCC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77621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13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A6B9ACEC-4534-4E3A-8FEC-BEFC1251BF4F}"/>
              </a:ext>
            </a:extLst>
          </p:cNvPr>
          <p:cNvGrpSpPr/>
          <p:nvPr/>
        </p:nvGrpSpPr>
        <p:grpSpPr>
          <a:xfrm>
            <a:off x="529712" y="332101"/>
            <a:ext cx="7552107" cy="624607"/>
            <a:chOff x="566657" y="313628"/>
            <a:chExt cx="7552107" cy="624607"/>
          </a:xfrm>
        </p:grpSpPr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7DFA78D-6F77-4434-BD97-94FB36788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787447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r">
                <a:defRPr/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二、申請書內容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(2/5)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666BE53F-502C-4B87-838C-340774DD2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貳、學生申請輔導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向右箭號 3">
              <a:extLst>
                <a:ext uri="{FF2B5EF4-FFF2-40B4-BE49-F238E27FC236}">
                  <a16:creationId xmlns:a16="http://schemas.microsoft.com/office/drawing/2014/main" id="{96BD997F-EA7D-4C3F-B79E-9DAA0E7A5735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rgbClr val="FFFFCC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E86CB076-8F1F-4310-84A8-289FF57D2A9E}"/>
              </a:ext>
            </a:extLst>
          </p:cNvPr>
          <p:cNvSpPr/>
          <p:nvPr/>
        </p:nvSpPr>
        <p:spPr>
          <a:xfrm>
            <a:off x="1001320" y="1024756"/>
            <a:ext cx="4668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65100" algn="just">
              <a:spcBef>
                <a:spcPts val="0"/>
              </a:spcBef>
              <a:defRPr/>
            </a:pPr>
            <a:r>
              <a:rPr kumimoji="1"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行業類別填寫參考資料</a:t>
            </a:r>
            <a:r>
              <a:rPr kumimoji="1" lang="en-US" altLang="zh-TW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(1/2)</a:t>
            </a: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FF8391EB-0785-46B9-B727-1D80FC1F0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542924"/>
              </p:ext>
            </p:extLst>
          </p:nvPr>
        </p:nvGraphicFramePr>
        <p:xfrm>
          <a:off x="844868" y="1805479"/>
          <a:ext cx="7820025" cy="4926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9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代號</a:t>
                      </a:r>
                    </a:p>
                  </a:txBody>
                  <a:tcPr marL="16914" marR="1691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行業</a:t>
                      </a:r>
                      <a:r>
                        <a:rPr lang="zh-TW" altLang="en-US" sz="20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類別</a:t>
                      </a:r>
                    </a:p>
                  </a:txBody>
                  <a:tcPr marL="16914" marR="16914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</a:t>
                      </a:r>
                    </a:p>
                  </a:txBody>
                  <a:tcPr marL="16914" marR="16914" marT="0" marB="0" anchor="ctr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農、林、漁、牧業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從事農作物栽培、畜牧、農事及畜牧服務、造林、伐木及採集、漁撈及水產養殖等之行業。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礦業及土石採取業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從事石油、天然氣、砂、石及黏土等礦物及土石之探勘、採取、初步處理（如碎解、洗選等處理作業）及準備作業（如除土、開坑、掘鑿等礦場工程）等之行業。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製造業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從事以物理或化學方法，將材料、物質或零組件轉變成新產品，不論使用動力機械或人力，在工廠內或在家中作業，均歸入製造業。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電力及燃氣供應業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從事電力、氣體燃料及蒸汽供應之行業。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用水供應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及污染整治業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從事用水供應、廢水及污水處理、廢棄物清除及處理、污染整治之行業；資源回收物分類及處理成再生原料亦歸入本類。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營建工程業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從事建築及土木工程之興建、改建、修繕等及其專門營造之行業；附操作員之營造設備租賃亦歸入本類。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批發及零售業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從事有形商品之批發、零售、經紀及代理之行業；銷售商品所附帶不改變商品本質之簡單處理，如包裝、清洗、分級、摻混、運送、安裝、修理等亦歸入本類。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運輸及倉儲業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從事以運輸工具提供客貨運輸及其運輸輔助、倉儲、郵政及快遞之行業；附駕駛之運輸設備租賃亦歸入本類。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住宿及餐飲業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從事短期或臨時性住宿服務及餐飲服務之行業。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914" marR="1691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563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14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A6B9ACEC-4534-4E3A-8FEC-BEFC1251BF4F}"/>
              </a:ext>
            </a:extLst>
          </p:cNvPr>
          <p:cNvGrpSpPr/>
          <p:nvPr/>
        </p:nvGrpSpPr>
        <p:grpSpPr>
          <a:xfrm>
            <a:off x="529712" y="332101"/>
            <a:ext cx="7552107" cy="624607"/>
            <a:chOff x="566657" y="313628"/>
            <a:chExt cx="7552107" cy="624607"/>
          </a:xfrm>
        </p:grpSpPr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7DFA78D-6F77-4434-BD97-94FB36788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787447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r">
                <a:defRPr/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二、申請書內容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(3/5)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666BE53F-502C-4B87-838C-340774DD2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貳、學生申請輔導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向右箭號 3">
              <a:extLst>
                <a:ext uri="{FF2B5EF4-FFF2-40B4-BE49-F238E27FC236}">
                  <a16:creationId xmlns:a16="http://schemas.microsoft.com/office/drawing/2014/main" id="{96BD997F-EA7D-4C3F-B79E-9DAA0E7A5735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rgbClr val="FFFFCC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FF8391EB-0785-46B9-B727-1D80FC1F0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862064"/>
              </p:ext>
            </p:extLst>
          </p:nvPr>
        </p:nvGraphicFramePr>
        <p:xfrm>
          <a:off x="529712" y="1609531"/>
          <a:ext cx="8299131" cy="5200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5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代號</a:t>
                      </a:r>
                    </a:p>
                  </a:txBody>
                  <a:tcPr marL="16914" marR="1691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行業</a:t>
                      </a:r>
                      <a:r>
                        <a:rPr lang="zh-TW" altLang="en-US" sz="20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類別</a:t>
                      </a:r>
                    </a:p>
                  </a:txBody>
                  <a:tcPr marL="16914" marR="16914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</a:t>
                      </a:r>
                    </a:p>
                  </a:txBody>
                  <a:tcPr marL="16914" marR="16914" marT="0" marB="0" anchor="ctr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出版、影音製作、傳播</a:t>
                      </a:r>
                      <a:endParaRPr lang="en-US" altLang="zh-TW" sz="1600" b="1" kern="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及資通訊服務業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從事出版、影片及電視節目製作、後製、發行與影片放映，聲音錄製及音樂發行，廣播及電視節目編排與傳播，電信、電腦程式設計、諮詢及相關服務、資訊服務等之行業。</a:t>
                      </a:r>
                    </a:p>
                  </a:txBody>
                  <a:tcPr marL="14378" marR="143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金融及保險業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從事金融服務、保險、證券期貨及金融輔助等活動之行業。</a:t>
                      </a:r>
                    </a:p>
                  </a:txBody>
                  <a:tcPr marL="14378" marR="14378" marT="0" marB="0" anchor="ctr"/>
                </a:tc>
                <a:extLst>
                  <a:ext uri="{0D108BD9-81ED-4DB2-BD59-A6C34878D82A}">
                    <a16:rowId xmlns:a16="http://schemas.microsoft.com/office/drawing/2014/main" val="3541223771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不動產業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從事不動產開發、經營及相關服務之行業。</a:t>
                      </a:r>
                    </a:p>
                  </a:txBody>
                  <a:tcPr marL="14378" marR="143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專業、科學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及技術服務業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從事專業、科學及技術服務之行業，如法律及會計、企業管理及管理顧問、建築及工程服務、技術檢測及分析、研究發展、廣告及市場研究、專門設計及獸醫服務等。</a:t>
                      </a:r>
                    </a:p>
                  </a:txBody>
                  <a:tcPr marL="14378" marR="1437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支援服務業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從事支援企業或組織營運之例行性活動（少部分服務家庭）之行業，如租賃、人力仲介及供應、旅行及相關服務、保全及偵探、建築物及綠化服務、行政支援服務等。</a:t>
                      </a:r>
                    </a:p>
                  </a:txBody>
                  <a:tcPr marL="14378" marR="1437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公共行政及國防；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強制性社會安全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提供公共行政管理與服務之政府機關、民意機關及國防事務等；強制性社會安全事務、享有特權及豁免權之國際組織及外國機構亦歸入本類。</a:t>
                      </a:r>
                    </a:p>
                  </a:txBody>
                  <a:tcPr marL="14378" marR="1437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教育業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從事正規教育體制內之各級學校與體制外之教育服務，以及教育輔助服務之行業；軍事學校及法務機構附設學校亦歸入本類。</a:t>
                      </a:r>
                    </a:p>
                  </a:txBody>
                  <a:tcPr marL="14378" marR="1437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醫療保健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及社會工作服務業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從事醫療保健及社會工作服務之行業。</a:t>
                      </a:r>
                    </a:p>
                  </a:txBody>
                  <a:tcPr marL="14378" marR="1437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藝術、娛樂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及休閒服務業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從事創作及藝術表演，經營圖書館、檔案保存、博物館及類似機構，博弈、運動、娛樂及休閒服務等之行業。</a:t>
                      </a:r>
                    </a:p>
                  </a:txBody>
                  <a:tcPr marL="14378" marR="1437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其他服務業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4378" marR="1437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從事</a:t>
                      </a:r>
                      <a:r>
                        <a:rPr lang="en-US" sz="1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</a:t>
                      </a:r>
                      <a:r>
                        <a:rPr lang="zh-TW" altLang="en-US" sz="1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</a:t>
                      </a:r>
                      <a:r>
                        <a:rPr lang="en-US" sz="1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</a:t>
                      </a:r>
                      <a:r>
                        <a:rPr lang="zh-TW" altLang="en-US" sz="1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大類以外服務之行業，如宗教、職業及類似組織、個人及家庭用品維修、洗衣、美髮及美容美體、殯葬及相關服務、家事服務等。</a:t>
                      </a:r>
                    </a:p>
                  </a:txBody>
                  <a:tcPr marL="14378" marR="1437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B846B340-99B4-4702-B1EB-E7B20116EA59}"/>
              </a:ext>
            </a:extLst>
          </p:cNvPr>
          <p:cNvSpPr/>
          <p:nvPr/>
        </p:nvSpPr>
        <p:spPr>
          <a:xfrm>
            <a:off x="1001320" y="1024756"/>
            <a:ext cx="4668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65100" algn="just">
              <a:spcBef>
                <a:spcPts val="0"/>
              </a:spcBef>
              <a:defRPr/>
            </a:pPr>
            <a:r>
              <a:rPr kumimoji="1"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行業類別填寫參考資料</a:t>
            </a:r>
            <a:r>
              <a:rPr kumimoji="1" lang="en-US" altLang="zh-TW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(2/2)</a:t>
            </a:r>
          </a:p>
        </p:txBody>
      </p:sp>
    </p:spTree>
    <p:extLst>
      <p:ext uri="{BB962C8B-B14F-4D97-AF65-F5344CB8AC3E}">
        <p14:creationId xmlns:p14="http://schemas.microsoft.com/office/powerpoint/2010/main" val="31134864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15</a:t>
            </a:fld>
            <a:endParaRPr lang="en-US" sz="1400" b="1" dirty="0">
              <a:latin typeface="+mj-ea"/>
              <a:ea typeface="+mj-ea"/>
            </a:endParaRP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3A9E41AE-0525-43E9-875C-DFA12A1E1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12" y="1422308"/>
            <a:ext cx="8426450" cy="5212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003300"/>
            </a:solidFill>
            <a:round/>
            <a:headEnd/>
            <a:tailEnd/>
          </a:ln>
        </p:spPr>
        <p:txBody>
          <a:bodyPr lIns="90000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  <a:defRPr/>
            </a:pPr>
            <a:r>
              <a:rPr lang="zh-TW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學習及國際體驗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(1/2)</a:t>
            </a:r>
            <a:endParaRPr lang="zh-TW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71438">
              <a:buFont typeface="Wingdings" panose="05000000000000000000" pitchFamily="2" charset="2"/>
              <a:buChar char="l"/>
              <a:defRPr/>
            </a:pPr>
            <a:r>
              <a:rPr lang="zh-TW" altLang="zh-TW" sz="2400" b="1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我想參與的體驗學習類型</a:t>
            </a:r>
            <a:r>
              <a:rPr lang="zh-TW" altLang="zh-TW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zh-TW" altLang="zh-TW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</a:t>
            </a:r>
            <a:r>
              <a:rPr lang="zh-TW" altLang="zh-TW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zh-TW" altLang="zh-TW" sz="2000" b="1" dirty="0">
                <a:solidFill>
                  <a:srgbClr val="2261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（請依下列表格填寫編號及學習體驗類型，至多</a:t>
            </a:r>
            <a:r>
              <a:rPr lang="en-US" altLang="zh-TW" sz="2000" b="1" dirty="0">
                <a:solidFill>
                  <a:srgbClr val="2261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000" b="1" dirty="0">
                <a:solidFill>
                  <a:srgbClr val="2261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項）</a:t>
            </a:r>
            <a:endParaRPr lang="zh-TW" altLang="zh-TW" sz="240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07C3A6C-0515-429B-BEB9-AB5F50974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75869"/>
              </p:ext>
            </p:extLst>
          </p:nvPr>
        </p:nvGraphicFramePr>
        <p:xfrm>
          <a:off x="798952" y="3000612"/>
          <a:ext cx="7887970" cy="3346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編號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體驗學習類型</a:t>
                      </a:r>
                      <a:endParaRPr lang="zh-TW" sz="16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2261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內容說明</a:t>
                      </a:r>
                      <a:endParaRPr lang="zh-TW" sz="16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2261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志願服務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至志願服務運用單位，國內外皆可，如機關、機構、學校、法人或非營利組織等，從事志願服務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壯遊探索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至國內外各地長時間遊歷、學習觀察，與當地人文社會深度互動交流，了解我國或他國文化、風土民情，並賦予自我與平常以往不同的任務或挑戰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達人見習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可選定國內外之工藝中心、機構等單位向達人學習當地民俗或地方特有的技能、藝能、技藝等，增進個人文化素養或技術涵養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創業見習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至新創公司向創業家見習之方式學習新創事務，增進對創業之了解，見習地點可涵蓋國內外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社區見習</a:t>
                      </a:r>
                      <a:endParaRPr lang="zh-TW" sz="2000" b="1" kern="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至國內社區組織見習，認識社區文化特色及在地產業資源，學習地方創生相關事務</a:t>
                      </a:r>
                      <a:endParaRPr lang="zh-TW" sz="1600" b="1" kern="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6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其</a:t>
                      </a:r>
                      <a:r>
                        <a:rPr lang="en-US" sz="20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</a:t>
                      </a:r>
                      <a:r>
                        <a:rPr lang="zh-TW" sz="20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他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自行規劃符合體驗學習精神之內容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" name="群組 8">
            <a:extLst>
              <a:ext uri="{FF2B5EF4-FFF2-40B4-BE49-F238E27FC236}">
                <a16:creationId xmlns:a16="http://schemas.microsoft.com/office/drawing/2014/main" id="{3AC2663D-11D9-488B-85F8-DE995E6FF4CC}"/>
              </a:ext>
            </a:extLst>
          </p:cNvPr>
          <p:cNvGrpSpPr/>
          <p:nvPr/>
        </p:nvGrpSpPr>
        <p:grpSpPr>
          <a:xfrm>
            <a:off x="529712" y="332101"/>
            <a:ext cx="7552107" cy="624607"/>
            <a:chOff x="566657" y="313628"/>
            <a:chExt cx="7552107" cy="624607"/>
          </a:xfrm>
        </p:grpSpPr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29A49936-5B96-4720-8691-60BB1926E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787447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r">
                <a:defRPr/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二、申請書內容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(4/5)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7F85BD5-4915-4DF4-897A-829E21B14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貳、學生申請輔導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向右箭號 3">
              <a:extLst>
                <a:ext uri="{FF2B5EF4-FFF2-40B4-BE49-F238E27FC236}">
                  <a16:creationId xmlns:a16="http://schemas.microsoft.com/office/drawing/2014/main" id="{11610774-C4CD-49ED-BCAB-8371C6C557AB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rgbClr val="FFFFCC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1582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16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47041A49-EF5F-421D-8D28-55FB82E42678}"/>
              </a:ext>
            </a:extLst>
          </p:cNvPr>
          <p:cNvGrpSpPr/>
          <p:nvPr/>
        </p:nvGrpSpPr>
        <p:grpSpPr>
          <a:xfrm>
            <a:off x="529712" y="332101"/>
            <a:ext cx="7552107" cy="624607"/>
            <a:chOff x="566657" y="313628"/>
            <a:chExt cx="7552107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D98FC355-5214-43BA-8FE9-ED1785A2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787447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r">
                <a:defRPr/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二、申請書內容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(5/5)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29E87C8-EA65-408B-98F5-0A0B621F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貳、學生申請輔導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7B269199-823F-47C3-95DC-7D2FF3EB8322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rgbClr val="FFFFCC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AutoShape 18">
            <a:extLst>
              <a:ext uri="{FF2B5EF4-FFF2-40B4-BE49-F238E27FC236}">
                <a16:creationId xmlns:a16="http://schemas.microsoft.com/office/drawing/2014/main" id="{A2E4A66A-84F5-49F2-8FAC-A4FD9CA43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12" y="1564640"/>
            <a:ext cx="8426450" cy="4729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003300"/>
            </a:solidFill>
            <a:round/>
            <a:headEnd/>
            <a:tailEnd/>
          </a:ln>
        </p:spPr>
        <p:txBody>
          <a:bodyPr lIns="90000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  <a:defRPr/>
            </a:pPr>
            <a:r>
              <a:rPr lang="zh-TW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學習及國際體驗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(2/2)</a:t>
            </a:r>
          </a:p>
          <a:p>
            <a:pPr indent="-71438"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2400" b="1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體驗學習企劃內容（</a:t>
            </a:r>
            <a:r>
              <a:rPr lang="zh-TW" altLang="zh-TW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本項目以</a:t>
            </a:r>
            <a:r>
              <a:rPr lang="en-US" altLang="zh-TW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PDF</a:t>
            </a:r>
            <a:r>
              <a:rPr lang="zh-TW" altLang="zh-TW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檔上傳</a:t>
            </a:r>
            <a:r>
              <a:rPr lang="zh-TW" altLang="zh-TW" sz="2400" b="1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  <a:p>
            <a:pPr marL="1074738" indent="-533400">
              <a:lnSpc>
                <a:spcPts val="32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400" b="1" dirty="0">
                <a:solidFill>
                  <a:srgbClr val="2261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企劃發想：</a:t>
            </a:r>
            <a:r>
              <a:rPr lang="zh-TW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動機、目的等。</a:t>
            </a: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074738" indent="-533400">
              <a:lnSpc>
                <a:spcPts val="32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400" b="1" dirty="0">
                <a:solidFill>
                  <a:srgbClr val="2261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體驗學習規劃主題、內容及執行方法</a:t>
            </a:r>
            <a:r>
              <a:rPr lang="zh-TW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：包含事前規劃準備、執行過程記錄、呈現方式等。</a:t>
            </a: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074738" indent="-533400">
              <a:lnSpc>
                <a:spcPts val="32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400" b="1" dirty="0">
                <a:solidFill>
                  <a:srgbClr val="2261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行（期）程</a:t>
            </a:r>
            <a:r>
              <a:rPr lang="zh-TW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074738" indent="-533400">
              <a:lnSpc>
                <a:spcPts val="32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400" b="1" dirty="0">
                <a:solidFill>
                  <a:srgbClr val="2261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預算規劃及來源</a:t>
            </a:r>
            <a:r>
              <a:rPr lang="zh-TW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074738" indent="-533400">
              <a:lnSpc>
                <a:spcPts val="32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400" b="1" dirty="0">
                <a:solidFill>
                  <a:srgbClr val="2261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預期效益</a:t>
            </a:r>
            <a:r>
              <a:rPr lang="zh-TW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：自我期許等。</a:t>
            </a: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074738" indent="-533400">
              <a:lnSpc>
                <a:spcPts val="32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六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400" b="1" dirty="0">
                <a:solidFill>
                  <a:srgbClr val="2261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</a:t>
            </a:r>
            <a:r>
              <a:rPr lang="zh-TW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：請自行延伸撰擬，如有相關附件亦可放置於企劃中。</a:t>
            </a:r>
          </a:p>
          <a:p>
            <a:pPr indent="-71438">
              <a:buFont typeface="Wingdings" panose="05000000000000000000" pitchFamily="2" charset="2"/>
              <a:buChar char="l"/>
              <a:defRPr/>
            </a:pPr>
            <a:endParaRPr lang="zh-TW" altLang="zh-TW" sz="240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761649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17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19C5EBC-78D6-4EDD-AC17-33085863613C}"/>
              </a:ext>
            </a:extLst>
          </p:cNvPr>
          <p:cNvGrpSpPr/>
          <p:nvPr/>
        </p:nvGrpSpPr>
        <p:grpSpPr>
          <a:xfrm>
            <a:off x="538948" y="341337"/>
            <a:ext cx="7875378" cy="624607"/>
            <a:chOff x="566657" y="313628"/>
            <a:chExt cx="7875378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D98FC355-5214-43BA-8FE9-ED1785A2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6" y="313629"/>
              <a:ext cx="4110719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一、青年就業領航計畫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(1/2</a:t>
              </a:r>
              <a:r>
                <a: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)</a:t>
              </a:r>
              <a:r>
                <a:rPr lang="en-US" altLang="zh-TW" sz="1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29E87C8-EA65-408B-98F5-0A0B621F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參、輔導綜合考評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7B269199-823F-47C3-95DC-7D2FF3EB8322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rgbClr val="FFE9A3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309D2AB5-6E21-454E-AF55-EF61F8726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332006"/>
              </p:ext>
            </p:extLst>
          </p:nvPr>
        </p:nvGraphicFramePr>
        <p:xfrm>
          <a:off x="670560" y="2038185"/>
          <a:ext cx="8178801" cy="4687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7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467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身分證統一編號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7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學校教師晤談意見（勾選項目為必要）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97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考評意見</a:t>
                      </a:r>
                      <a:endParaRPr lang="zh-TW" sz="18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46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表現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在校學習態度</a:t>
                      </a:r>
                      <a:endParaRPr lang="zh-TW" sz="18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優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良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可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待加強</a:t>
                      </a: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4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日常生活習慣</a:t>
                      </a:r>
                      <a:endParaRPr lang="zh-TW" sz="18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優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良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可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待加強</a:t>
                      </a: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4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同儕相處情形</a:t>
                      </a:r>
                      <a:endParaRPr lang="zh-TW" sz="18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優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良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可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待加強</a:t>
                      </a: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612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gridSpan="3">
                  <a:txBody>
                    <a:bodyPr/>
                    <a:lstStyle/>
                    <a:p>
                      <a:pPr marL="182563" lvl="0" indent="-182563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個人成長和學習與本計畫的契合度</a:t>
                      </a:r>
                      <a:endParaRPr lang="zh-TW" sz="18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非常契合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契合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普通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不契合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非常不契合</a:t>
                      </a: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4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參加本計畫動機或原因</a:t>
                      </a:r>
                      <a:endParaRPr lang="zh-TW" sz="18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非常明確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明確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普通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不明確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非常不明確</a:t>
                      </a: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對想參與產業類別的了解</a:t>
                      </a:r>
                      <a:endParaRPr lang="zh-TW" sz="18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非常清楚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清楚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普通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不清楚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非常不清楚</a:t>
                      </a: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46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意見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ts val="26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學生職場體驗意願</a:t>
                      </a:r>
                      <a:endParaRPr lang="zh-TW" sz="18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非常強烈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強烈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普通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不強烈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非常不強烈</a:t>
                      </a: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4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ts val="26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家長對本計畫期待</a:t>
                      </a:r>
                      <a:endParaRPr lang="zh-TW" sz="18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非常期待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期待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普通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不期待 □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非常不期待</a:t>
                      </a: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64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>
                        <a:lnSpc>
                          <a:spcPts val="26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有助於了解該學生的其他描述與說明：（可視需要填寫）</a:t>
                      </a:r>
                    </a:p>
                  </a:txBody>
                  <a:tcPr marL="21563" marR="21563" marT="0" marB="0"/>
                </a:tc>
                <a:tc hMerge="1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0269">
                <a:tc gridSpan="6">
                  <a:txBody>
                    <a:bodyPr/>
                    <a:lstStyle/>
                    <a:p>
                      <a:pPr marL="91440" indent="-14478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晤談導師、任課教師、輔導處（室）或生涯規劃課程教師簽名：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CE8879E0-E4AB-4B28-B64B-03AC40707ABB}"/>
              </a:ext>
            </a:extLst>
          </p:cNvPr>
          <p:cNvSpPr/>
          <p:nvPr/>
        </p:nvSpPr>
        <p:spPr>
          <a:xfrm>
            <a:off x="964912" y="1192688"/>
            <a:ext cx="743585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1200"/>
              </a:spcBef>
              <a:buFontTx/>
              <a:buNone/>
              <a:defRPr/>
            </a:pPr>
            <a:endParaRPr lang="en-US" altLang="zh-TW" sz="600" b="1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2">
              <a:spcBef>
                <a:spcPts val="600"/>
              </a:spcBef>
              <a:buFontTx/>
              <a:buNone/>
              <a:defRPr/>
            </a:pPr>
            <a:endParaRPr lang="en-US" altLang="zh-TW" sz="200" b="1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49263" lvl="2" indent="-93663">
              <a:spcBef>
                <a:spcPct val="0"/>
              </a:spcBef>
              <a:defRPr/>
            </a:pPr>
            <a:r>
              <a:rPr lang="zh-TW" altLang="zh-TW" sz="2800" b="1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</a:t>
            </a:r>
            <a:r>
              <a:rPr lang="zh-TW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青年就業領航計畫」</a:t>
            </a:r>
            <a:r>
              <a:rPr lang="zh-TW" altLang="zh-TW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輔導綜合考評表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(1/2)</a:t>
            </a:r>
            <a:endParaRPr lang="zh-TW" altLang="zh-TW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圖形 4" descr="燈泡與鉛筆">
            <a:extLst>
              <a:ext uri="{FF2B5EF4-FFF2-40B4-BE49-F238E27FC236}">
                <a16:creationId xmlns:a16="http://schemas.microsoft.com/office/drawing/2014/main" id="{DF973CFD-CAE4-46BC-8939-BB9EEF49A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41333">
            <a:off x="675086" y="1180981"/>
            <a:ext cx="858553" cy="8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931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18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19C5EBC-78D6-4EDD-AC17-33085863613C}"/>
              </a:ext>
            </a:extLst>
          </p:cNvPr>
          <p:cNvGrpSpPr/>
          <p:nvPr/>
        </p:nvGrpSpPr>
        <p:grpSpPr>
          <a:xfrm>
            <a:off x="538948" y="341337"/>
            <a:ext cx="7875378" cy="624607"/>
            <a:chOff x="566657" y="313628"/>
            <a:chExt cx="7875378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D98FC355-5214-43BA-8FE9-ED1785A2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6" y="313629"/>
              <a:ext cx="4110719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一、青年就業領航計畫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(2/2</a:t>
              </a:r>
              <a:r>
                <a: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)</a:t>
              </a:r>
              <a:r>
                <a:rPr lang="en-US" altLang="zh-TW" sz="1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29E87C8-EA65-408B-98F5-0A0B621F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參、輔導綜合考評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7B269199-823F-47C3-95DC-7D2FF3EB8322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rgbClr val="FFE9A3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237D1056-1CD5-479F-8E88-4C5532CCA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0460"/>
              </p:ext>
            </p:extLst>
          </p:nvPr>
        </p:nvGraphicFramePr>
        <p:xfrm>
          <a:off x="685800" y="2266403"/>
          <a:ext cx="7772400" cy="4135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9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2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1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綜合意見</a:t>
                      </a: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2598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總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</a:t>
                      </a: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0066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 </a:t>
                      </a:r>
                      <a:r>
                        <a:rPr lang="zh-TW" altLang="en-US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推薦參加本方案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0066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 </a:t>
                      </a:r>
                      <a:r>
                        <a:rPr lang="zh-TW" altLang="en-US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不推薦參加本方案，原因摘述如下：</a:t>
                      </a:r>
                    </a:p>
                    <a:p>
                      <a:pPr marL="304800" indent="-304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</a:t>
                      </a:r>
                      <a:r>
                        <a:rPr lang="zh-TW" alt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____________________________________________________________</a:t>
                      </a:r>
                      <a:r>
                        <a:rPr lang="en-US" alt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_____________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____________________________________________________________</a:t>
                      </a:r>
                      <a:r>
                        <a:rPr lang="en-US" alt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_____________</a:t>
                      </a: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</a:t>
                      </a:r>
                      <a:r>
                        <a:rPr lang="zh-TW" alt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____________________________________________________________</a:t>
                      </a:r>
                      <a:r>
                        <a:rPr lang="en-US" altLang="zh-TW" sz="14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_____________</a:t>
                      </a: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258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執行小組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召集人（請簽名）：</a:t>
                      </a:r>
                      <a:endParaRPr lang="en-US" altLang="zh-TW" sz="18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其他成員：如執行小組會議簽到單。</a:t>
                      </a:r>
                    </a:p>
                    <a:p>
                      <a:pPr algn="r">
                        <a:lnSpc>
                          <a:spcPts val="28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推薦審議日期：</a:t>
                      </a:r>
                      <a:r>
                        <a:rPr lang="en-US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 </a:t>
                      </a:r>
                      <a:r>
                        <a:rPr lang="zh-TW" altLang="en-US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年</a:t>
                      </a:r>
                      <a:r>
                        <a:rPr lang="en-US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</a:t>
                      </a:r>
                      <a:r>
                        <a:rPr lang="zh-TW" altLang="en-US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  </a:t>
                      </a:r>
                      <a:r>
                        <a:rPr lang="zh-TW" altLang="en-US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矩形 16">
            <a:extLst>
              <a:ext uri="{FF2B5EF4-FFF2-40B4-BE49-F238E27FC236}">
                <a16:creationId xmlns:a16="http://schemas.microsoft.com/office/drawing/2014/main" id="{1A85858B-6326-4817-B764-C61940545232}"/>
              </a:ext>
            </a:extLst>
          </p:cNvPr>
          <p:cNvSpPr/>
          <p:nvPr/>
        </p:nvSpPr>
        <p:spPr>
          <a:xfrm>
            <a:off x="964912" y="1192688"/>
            <a:ext cx="743585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1200"/>
              </a:spcBef>
              <a:buFontTx/>
              <a:buNone/>
              <a:defRPr/>
            </a:pPr>
            <a:endParaRPr lang="en-US" altLang="zh-TW" sz="600" b="1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2">
              <a:spcBef>
                <a:spcPts val="600"/>
              </a:spcBef>
              <a:buFontTx/>
              <a:buNone/>
              <a:defRPr/>
            </a:pPr>
            <a:endParaRPr lang="en-US" altLang="zh-TW" sz="200" b="1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49263" lvl="2" indent="-93663">
              <a:spcBef>
                <a:spcPct val="0"/>
              </a:spcBef>
              <a:defRPr/>
            </a:pPr>
            <a:r>
              <a:rPr lang="zh-TW" altLang="zh-TW" sz="2800" b="1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</a:t>
            </a:r>
            <a:r>
              <a:rPr lang="zh-TW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青年就業領航計畫」</a:t>
            </a:r>
            <a:r>
              <a:rPr lang="zh-TW" altLang="zh-TW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輔導綜合考評表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(2/2)</a:t>
            </a:r>
            <a:endParaRPr lang="zh-TW" altLang="zh-TW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8" name="圖形 17" descr="燈泡與鉛筆">
            <a:extLst>
              <a:ext uri="{FF2B5EF4-FFF2-40B4-BE49-F238E27FC236}">
                <a16:creationId xmlns:a16="http://schemas.microsoft.com/office/drawing/2014/main" id="{B3C322AE-2FE5-494E-B228-0F15A7A14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41333">
            <a:off x="675086" y="1180981"/>
            <a:ext cx="858553" cy="8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438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19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19C5EBC-78D6-4EDD-AC17-33085863613C}"/>
              </a:ext>
            </a:extLst>
          </p:cNvPr>
          <p:cNvGrpSpPr/>
          <p:nvPr/>
        </p:nvGrpSpPr>
        <p:grpSpPr>
          <a:xfrm>
            <a:off x="538948" y="341337"/>
            <a:ext cx="7875378" cy="624607"/>
            <a:chOff x="566657" y="313628"/>
            <a:chExt cx="7875378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D98FC355-5214-43BA-8FE9-ED1785A2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6" y="313629"/>
              <a:ext cx="4110719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二、青年體驗學習計畫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(1/2</a:t>
              </a:r>
              <a:r>
                <a: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)</a:t>
              </a:r>
              <a:r>
                <a:rPr lang="en-US" altLang="zh-TW" sz="1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29E87C8-EA65-408B-98F5-0A0B621F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參、輔導綜合考評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7B269199-823F-47C3-95DC-7D2FF3EB8322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rgbClr val="FFE9A3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A0EBDD57-8707-42DB-AB5A-4A115ADF3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751913"/>
              </p:ext>
            </p:extLst>
          </p:nvPr>
        </p:nvGraphicFramePr>
        <p:xfrm>
          <a:off x="653440" y="1983844"/>
          <a:ext cx="8260548" cy="4793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9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913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姓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 </a:t>
                      </a: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名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  <a:endParaRPr lang="zh-TW" sz="18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身分證統一編號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  <a:endParaRPr lang="zh-TW" sz="1800" b="1" kern="100" dirty="0">
                        <a:solidFill>
                          <a:srgbClr val="0066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7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學校教師晤談意見（勾選項目為必要）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3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項目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考評意見</a:t>
                      </a:r>
                      <a:endParaRPr lang="zh-TW" sz="18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29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平常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表現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在校學習態度</a:t>
                      </a:r>
                      <a:endParaRPr lang="zh-TW" sz="18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優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良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可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待加強</a:t>
                      </a:r>
                      <a:endParaRPr lang="zh-TW" sz="14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日常生活習慣</a:t>
                      </a:r>
                      <a:endParaRPr lang="zh-TW" sz="18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優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良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可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待加強</a:t>
                      </a:r>
                      <a:endParaRPr lang="zh-TW" sz="14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1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同儕相處情形</a:t>
                      </a:r>
                      <a:endParaRPr lang="zh-TW" sz="18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優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良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可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待加強</a:t>
                      </a:r>
                      <a:endParaRPr lang="zh-TW" sz="14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51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申請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內容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2563" lvl="0" indent="-182563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個人成長和學習與本計畫的契合度</a:t>
                      </a:r>
                      <a:endParaRPr lang="zh-TW" sz="18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非常契合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契合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普通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不契合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非常不契合</a:t>
                      </a:r>
                      <a:endParaRPr lang="zh-TW" sz="14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2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參加本計畫動機或原因</a:t>
                      </a:r>
                      <a:endParaRPr lang="zh-TW" sz="18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非常明確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明確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普通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不明確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非常不明確</a:t>
                      </a:r>
                      <a:endParaRPr lang="zh-TW" sz="14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55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82563" lvl="0" indent="-182563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對想參與</a:t>
                      </a:r>
                      <a:r>
                        <a:rPr lang="zh-TW" altLang="en-US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體驗學習類型</a:t>
                      </a:r>
                      <a:r>
                        <a:rPr 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的了解</a:t>
                      </a:r>
                      <a:endParaRPr lang="zh-TW" sz="18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非常清楚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清楚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普通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不清楚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非常不清楚</a:t>
                      </a:r>
                      <a:endParaRPr lang="zh-TW" sz="14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29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其他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意見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學生</a:t>
                      </a:r>
                      <a:r>
                        <a:rPr lang="zh-TW" altLang="en-US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學習及國際</a:t>
                      </a:r>
                      <a:r>
                        <a:rPr 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體驗意願</a:t>
                      </a:r>
                      <a:endParaRPr lang="zh-TW" sz="18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非常強烈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強烈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普通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不強烈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非常不強烈</a:t>
                      </a:r>
                      <a:endParaRPr lang="zh-TW" sz="14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2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家長對本計畫期待</a:t>
                      </a:r>
                      <a:endParaRPr lang="zh-TW" sz="18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非常期待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期待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普通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不期待 □</a:t>
                      </a:r>
                      <a:r>
                        <a:rPr lang="en-US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非常不期待</a:t>
                      </a:r>
                      <a:endParaRPr lang="zh-TW" sz="14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78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>
                        <a:lnSpc>
                          <a:spcPts val="2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有助於了解該學生的其他描述與說明：（可視需要填寫）</a:t>
                      </a:r>
                    </a:p>
                  </a:txBody>
                  <a:tcPr marL="21563" marR="21563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214">
                <a:tc gridSpan="6">
                  <a:txBody>
                    <a:bodyPr/>
                    <a:lstStyle/>
                    <a:p>
                      <a:pPr marL="91440" indent="-144780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晤談導師、任課教師、輔導處（室）或生涯規劃課程教師簽名：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1563" marR="2156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1" name="矩形 20">
            <a:extLst>
              <a:ext uri="{FF2B5EF4-FFF2-40B4-BE49-F238E27FC236}">
                <a16:creationId xmlns:a16="http://schemas.microsoft.com/office/drawing/2014/main" id="{3013884D-1B69-4BDB-AD57-9C2EB1C9D9A4}"/>
              </a:ext>
            </a:extLst>
          </p:cNvPr>
          <p:cNvSpPr/>
          <p:nvPr/>
        </p:nvSpPr>
        <p:spPr>
          <a:xfrm>
            <a:off x="972656" y="1147280"/>
            <a:ext cx="743585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1200"/>
              </a:spcBef>
              <a:buFontTx/>
              <a:buNone/>
              <a:defRPr/>
            </a:pPr>
            <a:endParaRPr lang="en-US" altLang="zh-TW" sz="600" b="1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2">
              <a:spcBef>
                <a:spcPts val="600"/>
              </a:spcBef>
              <a:buFontTx/>
              <a:buNone/>
              <a:defRPr/>
            </a:pPr>
            <a:endParaRPr lang="en-US" altLang="zh-TW" sz="200" b="1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49263" lvl="2" indent="-93663">
              <a:spcBef>
                <a:spcPct val="0"/>
              </a:spcBef>
              <a:defRPr/>
            </a:pPr>
            <a:r>
              <a:rPr lang="zh-TW" altLang="zh-TW" sz="2800" b="1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</a:t>
            </a:r>
            <a:r>
              <a:rPr lang="zh-TW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青年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體驗學習</a:t>
            </a:r>
            <a:r>
              <a:rPr lang="zh-TW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計畫」</a:t>
            </a:r>
            <a:r>
              <a:rPr lang="zh-TW" altLang="zh-TW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輔導綜合考評表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(1/2)</a:t>
            </a:r>
            <a:endParaRPr lang="zh-TW" altLang="zh-TW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2" name="圖形 21" descr="燈泡與鉛筆">
            <a:extLst>
              <a:ext uri="{FF2B5EF4-FFF2-40B4-BE49-F238E27FC236}">
                <a16:creationId xmlns:a16="http://schemas.microsoft.com/office/drawing/2014/main" id="{16540884-53AA-4937-9731-C766ADF67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41333">
            <a:off x="682830" y="1135573"/>
            <a:ext cx="858553" cy="8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124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e12d06-0924-4b30-b08a-216686c0ef3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CE74799-CA13-4A03-98A7-F6FAE5F7523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419252" y="2464589"/>
            <a:ext cx="9563252" cy="3276367"/>
            <a:chOff x="1104748" y="1790816"/>
            <a:chExt cx="11087252" cy="3276367"/>
          </a:xfrm>
        </p:grpSpPr>
        <p:grpSp>
          <p:nvGrpSpPr>
            <p:cNvPr id="3" name="ïş1íḑe">
              <a:extLst>
                <a:ext uri="{FF2B5EF4-FFF2-40B4-BE49-F238E27FC236}">
                  <a16:creationId xmlns:a16="http://schemas.microsoft.com/office/drawing/2014/main" id="{0D9B01D4-7427-4058-9D58-4AF984B88EF6}"/>
                </a:ext>
              </a:extLst>
            </p:cNvPr>
            <p:cNvGrpSpPr/>
            <p:nvPr/>
          </p:nvGrpSpPr>
          <p:grpSpPr>
            <a:xfrm>
              <a:off x="1104748" y="1790816"/>
              <a:ext cx="11087252" cy="3276367"/>
              <a:chOff x="1104748" y="1790816"/>
              <a:chExt cx="11087252" cy="3276367"/>
            </a:xfrm>
          </p:grpSpPr>
          <p:grpSp>
            <p:nvGrpSpPr>
              <p:cNvPr id="5" name="îṡlíďé">
                <a:extLst>
                  <a:ext uri="{FF2B5EF4-FFF2-40B4-BE49-F238E27FC236}">
                    <a16:creationId xmlns:a16="http://schemas.microsoft.com/office/drawing/2014/main" id="{D2EDE4D8-93B6-4773-96CD-7BD7A97DFC41}"/>
                  </a:ext>
                </a:extLst>
              </p:cNvPr>
              <p:cNvGrpSpPr/>
              <p:nvPr/>
            </p:nvGrpSpPr>
            <p:grpSpPr>
              <a:xfrm>
                <a:off x="1594185" y="2609908"/>
                <a:ext cx="1091428" cy="1638180"/>
                <a:chOff x="4727051" y="2852936"/>
                <a:chExt cx="936107" cy="1152128"/>
              </a:xfrm>
            </p:grpSpPr>
            <p:sp>
              <p:nvSpPr>
                <p:cNvPr id="32" name="îšļiďé">
                  <a:extLst>
                    <a:ext uri="{FF2B5EF4-FFF2-40B4-BE49-F238E27FC236}">
                      <a16:creationId xmlns:a16="http://schemas.microsoft.com/office/drawing/2014/main" id="{227415CB-A319-452A-AC39-515A1DB84647}"/>
                    </a:ext>
                  </a:extLst>
                </p:cNvPr>
                <p:cNvSpPr/>
                <p:nvPr/>
              </p:nvSpPr>
              <p:spPr bwMode="auto">
                <a:xfrm>
                  <a:off x="4727051" y="2852936"/>
                  <a:ext cx="936104" cy="288032"/>
                </a:xfrm>
                <a:prstGeom prst="rect">
                  <a:avLst/>
                </a:prstGeom>
                <a:solidFill>
                  <a:schemeClr val="accent1">
                    <a:lumMod val="10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îŝḷiḍe">
                  <a:extLst>
                    <a:ext uri="{FF2B5EF4-FFF2-40B4-BE49-F238E27FC236}">
                      <a16:creationId xmlns:a16="http://schemas.microsoft.com/office/drawing/2014/main" id="{F76BAEB5-0819-4322-81CB-8ED0C72B375B}"/>
                    </a:ext>
                  </a:extLst>
                </p:cNvPr>
                <p:cNvSpPr/>
                <p:nvPr/>
              </p:nvSpPr>
              <p:spPr bwMode="auto">
                <a:xfrm>
                  <a:off x="4727054" y="3140968"/>
                  <a:ext cx="936104" cy="288032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ïsļiḓè">
                  <a:extLst>
                    <a:ext uri="{FF2B5EF4-FFF2-40B4-BE49-F238E27FC236}">
                      <a16:creationId xmlns:a16="http://schemas.microsoft.com/office/drawing/2014/main" id="{1CD4948C-682F-4A0E-B7E4-1FFCB5F5DAD5}"/>
                    </a:ext>
                  </a:extLst>
                </p:cNvPr>
                <p:cNvSpPr/>
                <p:nvPr/>
              </p:nvSpPr>
              <p:spPr bwMode="auto">
                <a:xfrm>
                  <a:off x="4727054" y="3429000"/>
                  <a:ext cx="936104" cy="288032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ïS1iḓê">
                  <a:extLst>
                    <a:ext uri="{FF2B5EF4-FFF2-40B4-BE49-F238E27FC236}">
                      <a16:creationId xmlns:a16="http://schemas.microsoft.com/office/drawing/2014/main" id="{32077EB8-7DC5-4350-8377-227437273618}"/>
                    </a:ext>
                  </a:extLst>
                </p:cNvPr>
                <p:cNvSpPr/>
                <p:nvPr/>
              </p:nvSpPr>
              <p:spPr bwMode="auto">
                <a:xfrm>
                  <a:off x="4727054" y="3717032"/>
                  <a:ext cx="936104" cy="288032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" name="iṧľîḓè">
                <a:extLst>
                  <a:ext uri="{FF2B5EF4-FFF2-40B4-BE49-F238E27FC236}">
                    <a16:creationId xmlns:a16="http://schemas.microsoft.com/office/drawing/2014/main" id="{9E8BCFA5-7CCE-4EC5-89B2-B1D79A933339}"/>
                  </a:ext>
                </a:extLst>
              </p:cNvPr>
              <p:cNvGrpSpPr/>
              <p:nvPr/>
            </p:nvGrpSpPr>
            <p:grpSpPr>
              <a:xfrm>
                <a:off x="4300499" y="2609908"/>
                <a:ext cx="1080120" cy="1638180"/>
                <a:chOff x="3359696" y="2852936"/>
                <a:chExt cx="936104" cy="1152128"/>
              </a:xfrm>
            </p:grpSpPr>
            <p:sp>
              <p:nvSpPr>
                <p:cNvPr id="28" name="íṧ1ïḍe">
                  <a:extLst>
                    <a:ext uri="{FF2B5EF4-FFF2-40B4-BE49-F238E27FC236}">
                      <a16:creationId xmlns:a16="http://schemas.microsoft.com/office/drawing/2014/main" id="{CF45F037-F591-40BF-AA2B-110BBBFAC6A3}"/>
                    </a:ext>
                  </a:extLst>
                </p:cNvPr>
                <p:cNvSpPr/>
                <p:nvPr/>
              </p:nvSpPr>
              <p:spPr bwMode="auto">
                <a:xfrm>
                  <a:off x="3359696" y="2852936"/>
                  <a:ext cx="936104" cy="288032"/>
                </a:xfrm>
                <a:prstGeom prst="rect">
                  <a:avLst/>
                </a:prstGeom>
                <a:solidFill>
                  <a:schemeClr val="accent1">
                    <a:lumMod val="10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îŝľiḑê">
                  <a:extLst>
                    <a:ext uri="{FF2B5EF4-FFF2-40B4-BE49-F238E27FC236}">
                      <a16:creationId xmlns:a16="http://schemas.microsoft.com/office/drawing/2014/main" id="{2D2141DC-B282-44BB-984D-24D0E7031F27}"/>
                    </a:ext>
                  </a:extLst>
                </p:cNvPr>
                <p:cNvSpPr/>
                <p:nvPr/>
              </p:nvSpPr>
              <p:spPr bwMode="auto">
                <a:xfrm>
                  <a:off x="3359696" y="3140968"/>
                  <a:ext cx="936104" cy="288032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îṡľïḓé">
                  <a:extLst>
                    <a:ext uri="{FF2B5EF4-FFF2-40B4-BE49-F238E27FC236}">
                      <a16:creationId xmlns:a16="http://schemas.microsoft.com/office/drawing/2014/main" id="{07EFE743-C344-4CB4-92E6-46735CF109AF}"/>
                    </a:ext>
                  </a:extLst>
                </p:cNvPr>
                <p:cNvSpPr/>
                <p:nvPr/>
              </p:nvSpPr>
              <p:spPr bwMode="auto">
                <a:xfrm>
                  <a:off x="3359696" y="3429000"/>
                  <a:ext cx="936104" cy="288032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ïśľíďe">
                  <a:extLst>
                    <a:ext uri="{FF2B5EF4-FFF2-40B4-BE49-F238E27FC236}">
                      <a16:creationId xmlns:a16="http://schemas.microsoft.com/office/drawing/2014/main" id="{99728B25-85E4-46ED-AF66-966068A11F90}"/>
                    </a:ext>
                  </a:extLst>
                </p:cNvPr>
                <p:cNvSpPr/>
                <p:nvPr/>
              </p:nvSpPr>
              <p:spPr bwMode="auto">
                <a:xfrm>
                  <a:off x="3359696" y="3717032"/>
                  <a:ext cx="936104" cy="288032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7" name="ïsļídé">
                <a:extLst>
                  <a:ext uri="{FF2B5EF4-FFF2-40B4-BE49-F238E27FC236}">
                    <a16:creationId xmlns:a16="http://schemas.microsoft.com/office/drawing/2014/main" id="{523639D8-A7F0-44F1-AE13-AB4257FC52ED}"/>
                  </a:ext>
                </a:extLst>
              </p:cNvPr>
              <p:cNvGrpSpPr/>
              <p:nvPr/>
            </p:nvGrpSpPr>
            <p:grpSpPr>
              <a:xfrm>
                <a:off x="11100556" y="2609908"/>
                <a:ext cx="1091444" cy="1638180"/>
                <a:chOff x="3359696" y="2852936"/>
                <a:chExt cx="936104" cy="1152128"/>
              </a:xfrm>
            </p:grpSpPr>
            <p:sp>
              <p:nvSpPr>
                <p:cNvPr id="24" name="îṩḷïḋé">
                  <a:extLst>
                    <a:ext uri="{FF2B5EF4-FFF2-40B4-BE49-F238E27FC236}">
                      <a16:creationId xmlns:a16="http://schemas.microsoft.com/office/drawing/2014/main" id="{CA666B2F-A9C3-49FC-9FAB-471800B9DDE8}"/>
                    </a:ext>
                  </a:extLst>
                </p:cNvPr>
                <p:cNvSpPr/>
                <p:nvPr/>
              </p:nvSpPr>
              <p:spPr bwMode="auto">
                <a:xfrm>
                  <a:off x="3359696" y="2852936"/>
                  <a:ext cx="936104" cy="288032"/>
                </a:xfrm>
                <a:prstGeom prst="rect">
                  <a:avLst/>
                </a:prstGeom>
                <a:solidFill>
                  <a:schemeClr val="accent1">
                    <a:lumMod val="10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ïŝ1ïḓe">
                  <a:extLst>
                    <a:ext uri="{FF2B5EF4-FFF2-40B4-BE49-F238E27FC236}">
                      <a16:creationId xmlns:a16="http://schemas.microsoft.com/office/drawing/2014/main" id="{3393A839-7F84-4B95-B497-5FAE590A7A64}"/>
                    </a:ext>
                  </a:extLst>
                </p:cNvPr>
                <p:cNvSpPr/>
                <p:nvPr/>
              </p:nvSpPr>
              <p:spPr bwMode="auto">
                <a:xfrm>
                  <a:off x="3359696" y="3140968"/>
                  <a:ext cx="936104" cy="288032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îṣľîḍé">
                  <a:extLst>
                    <a:ext uri="{FF2B5EF4-FFF2-40B4-BE49-F238E27FC236}">
                      <a16:creationId xmlns:a16="http://schemas.microsoft.com/office/drawing/2014/main" id="{2B1E1DC7-9258-493D-922F-9FA78472FFB5}"/>
                    </a:ext>
                  </a:extLst>
                </p:cNvPr>
                <p:cNvSpPr/>
                <p:nvPr/>
              </p:nvSpPr>
              <p:spPr bwMode="auto">
                <a:xfrm>
                  <a:off x="3359696" y="3429000"/>
                  <a:ext cx="936104" cy="288032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îṣľîḍè">
                  <a:extLst>
                    <a:ext uri="{FF2B5EF4-FFF2-40B4-BE49-F238E27FC236}">
                      <a16:creationId xmlns:a16="http://schemas.microsoft.com/office/drawing/2014/main" id="{6C4BECF0-ABB1-47F6-93E7-EE68C5F8A55F}"/>
                    </a:ext>
                  </a:extLst>
                </p:cNvPr>
                <p:cNvSpPr/>
                <p:nvPr/>
              </p:nvSpPr>
              <p:spPr bwMode="auto">
                <a:xfrm>
                  <a:off x="3359696" y="3717032"/>
                  <a:ext cx="936104" cy="288032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8" name="ïṣḻídè">
                <a:extLst>
                  <a:ext uri="{FF2B5EF4-FFF2-40B4-BE49-F238E27FC236}">
                    <a16:creationId xmlns:a16="http://schemas.microsoft.com/office/drawing/2014/main" id="{21658450-4F9E-4736-A6DB-82C3213A4BEC}"/>
                  </a:ext>
                </a:extLst>
              </p:cNvPr>
              <p:cNvGrpSpPr/>
              <p:nvPr/>
            </p:nvGrpSpPr>
            <p:grpSpPr>
              <a:xfrm>
                <a:off x="5380619" y="1790819"/>
                <a:ext cx="1260141" cy="3276364"/>
                <a:chOff x="5087888" y="1790819"/>
                <a:chExt cx="1260141" cy="3276364"/>
              </a:xfrm>
            </p:grpSpPr>
            <p:sp>
              <p:nvSpPr>
                <p:cNvPr id="20" name="ïşlíḋé">
                  <a:extLst>
                    <a:ext uri="{FF2B5EF4-FFF2-40B4-BE49-F238E27FC236}">
                      <a16:creationId xmlns:a16="http://schemas.microsoft.com/office/drawing/2014/main" id="{5A01E8ED-AFE8-408D-AD73-912C0A84C193}"/>
                    </a:ext>
                  </a:extLst>
                </p:cNvPr>
                <p:cNvSpPr/>
                <p:nvPr/>
              </p:nvSpPr>
              <p:spPr bwMode="auto">
                <a:xfrm rot="16200000">
                  <a:off x="4898868" y="1979840"/>
                  <a:ext cx="1638182" cy="1260140"/>
                </a:xfrm>
                <a:custGeom>
                  <a:avLst/>
                  <a:gdLst>
                    <a:gd name="connsiteX0" fmla="*/ 0 w 1314146"/>
                    <a:gd name="connsiteY0" fmla="*/ 0 h 3495628"/>
                    <a:gd name="connsiteX1" fmla="*/ 657073 w 1314146"/>
                    <a:gd name="connsiteY1" fmla="*/ 0 h 3495628"/>
                    <a:gd name="connsiteX2" fmla="*/ 1314146 w 1314146"/>
                    <a:gd name="connsiteY2" fmla="*/ 3495628 h 3495628"/>
                    <a:gd name="connsiteX3" fmla="*/ 0 w 1314146"/>
                    <a:gd name="connsiteY3" fmla="*/ 3495628 h 3495628"/>
                    <a:gd name="connsiteX4" fmla="*/ 0 w 1314146"/>
                    <a:gd name="connsiteY4" fmla="*/ 0 h 3495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4146" h="3495628">
                      <a:moveTo>
                        <a:pt x="0" y="0"/>
                      </a:moveTo>
                      <a:lnTo>
                        <a:pt x="657073" y="0"/>
                      </a:lnTo>
                      <a:lnTo>
                        <a:pt x="1314146" y="3495628"/>
                      </a:lnTo>
                      <a:lnTo>
                        <a:pt x="0" y="3495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ísḻïḍê">
                  <a:extLst>
                    <a:ext uri="{FF2B5EF4-FFF2-40B4-BE49-F238E27FC236}">
                      <a16:creationId xmlns:a16="http://schemas.microsoft.com/office/drawing/2014/main" id="{68931228-6640-4DC1-A32C-8DA8961CE17D}"/>
                    </a:ext>
                  </a:extLst>
                </p:cNvPr>
                <p:cNvSpPr/>
                <p:nvPr/>
              </p:nvSpPr>
              <p:spPr bwMode="auto">
                <a:xfrm rot="16200000">
                  <a:off x="4898868" y="3618022"/>
                  <a:ext cx="1638182" cy="1260140"/>
                </a:xfrm>
                <a:custGeom>
                  <a:avLst/>
                  <a:gdLst>
                    <a:gd name="connsiteX0" fmla="*/ 657073 w 1314146"/>
                    <a:gd name="connsiteY0" fmla="*/ 0 h 3495628"/>
                    <a:gd name="connsiteX1" fmla="*/ 1314146 w 1314146"/>
                    <a:gd name="connsiteY1" fmla="*/ 0 h 3495628"/>
                    <a:gd name="connsiteX2" fmla="*/ 1314146 w 1314146"/>
                    <a:gd name="connsiteY2" fmla="*/ 3495628 h 3495628"/>
                    <a:gd name="connsiteX3" fmla="*/ 0 w 1314146"/>
                    <a:gd name="connsiteY3" fmla="*/ 3495628 h 3495628"/>
                    <a:gd name="connsiteX4" fmla="*/ 657073 w 1314146"/>
                    <a:gd name="connsiteY4" fmla="*/ 0 h 3495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4146" h="3495628">
                      <a:moveTo>
                        <a:pt x="657073" y="0"/>
                      </a:moveTo>
                      <a:lnTo>
                        <a:pt x="1314146" y="0"/>
                      </a:lnTo>
                      <a:lnTo>
                        <a:pt x="1314146" y="3495628"/>
                      </a:lnTo>
                      <a:lnTo>
                        <a:pt x="0" y="3495628"/>
                      </a:lnTo>
                      <a:lnTo>
                        <a:pt x="657073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íṧľïḋê">
                  <a:extLst>
                    <a:ext uri="{FF2B5EF4-FFF2-40B4-BE49-F238E27FC236}">
                      <a16:creationId xmlns:a16="http://schemas.microsoft.com/office/drawing/2014/main" id="{63753B56-1FCA-4A23-921B-A0C8AB55049F}"/>
                    </a:ext>
                  </a:extLst>
                </p:cNvPr>
                <p:cNvSpPr/>
                <p:nvPr/>
              </p:nvSpPr>
              <p:spPr bwMode="auto">
                <a:xfrm rot="16200000">
                  <a:off x="5235480" y="2316453"/>
                  <a:ext cx="964956" cy="1260140"/>
                </a:xfrm>
                <a:custGeom>
                  <a:avLst/>
                  <a:gdLst>
                    <a:gd name="connsiteX0" fmla="*/ 0 w 774086"/>
                    <a:gd name="connsiteY0" fmla="*/ 0 h 3495628"/>
                    <a:gd name="connsiteX1" fmla="*/ 345630 w 774086"/>
                    <a:gd name="connsiteY1" fmla="*/ 0 h 3495628"/>
                    <a:gd name="connsiteX2" fmla="*/ 774086 w 774086"/>
                    <a:gd name="connsiteY2" fmla="*/ 3495628 h 3495628"/>
                    <a:gd name="connsiteX3" fmla="*/ 0 w 774086"/>
                    <a:gd name="connsiteY3" fmla="*/ 3495628 h 3495628"/>
                    <a:gd name="connsiteX4" fmla="*/ 0 w 774086"/>
                    <a:gd name="connsiteY4" fmla="*/ 0 h 3495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4086" h="3495628">
                      <a:moveTo>
                        <a:pt x="0" y="0"/>
                      </a:moveTo>
                      <a:lnTo>
                        <a:pt x="345630" y="0"/>
                      </a:lnTo>
                      <a:lnTo>
                        <a:pt x="774086" y="3495628"/>
                      </a:lnTo>
                      <a:lnTo>
                        <a:pt x="0" y="3495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ïşļide">
                  <a:extLst>
                    <a:ext uri="{FF2B5EF4-FFF2-40B4-BE49-F238E27FC236}">
                      <a16:creationId xmlns:a16="http://schemas.microsoft.com/office/drawing/2014/main" id="{78D71234-B3BE-4ABE-B51C-897393FDEFD9}"/>
                    </a:ext>
                  </a:extLst>
                </p:cNvPr>
                <p:cNvSpPr/>
                <p:nvPr/>
              </p:nvSpPr>
              <p:spPr bwMode="auto">
                <a:xfrm rot="16200000">
                  <a:off x="5235482" y="3281408"/>
                  <a:ext cx="964954" cy="1260140"/>
                </a:xfrm>
                <a:custGeom>
                  <a:avLst/>
                  <a:gdLst>
                    <a:gd name="connsiteX0" fmla="*/ 428456 w 774084"/>
                    <a:gd name="connsiteY0" fmla="*/ 0 h 3495628"/>
                    <a:gd name="connsiteX1" fmla="*/ 774084 w 774084"/>
                    <a:gd name="connsiteY1" fmla="*/ 0 h 3495628"/>
                    <a:gd name="connsiteX2" fmla="*/ 774084 w 774084"/>
                    <a:gd name="connsiteY2" fmla="*/ 3495628 h 3495628"/>
                    <a:gd name="connsiteX3" fmla="*/ 0 w 774084"/>
                    <a:gd name="connsiteY3" fmla="*/ 3495628 h 3495628"/>
                    <a:gd name="connsiteX4" fmla="*/ 428456 w 774084"/>
                    <a:gd name="connsiteY4" fmla="*/ 0 h 3495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4084" h="3495628">
                      <a:moveTo>
                        <a:pt x="428456" y="0"/>
                      </a:moveTo>
                      <a:lnTo>
                        <a:pt x="774084" y="0"/>
                      </a:lnTo>
                      <a:lnTo>
                        <a:pt x="774084" y="3495628"/>
                      </a:lnTo>
                      <a:lnTo>
                        <a:pt x="0" y="3495628"/>
                      </a:lnTo>
                      <a:lnTo>
                        <a:pt x="428456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9" name="íṩ1ïḑè">
                <a:extLst>
                  <a:ext uri="{FF2B5EF4-FFF2-40B4-BE49-F238E27FC236}">
                    <a16:creationId xmlns:a16="http://schemas.microsoft.com/office/drawing/2014/main" id="{1715748E-A510-4AE9-8299-3C3FDF2895A1}"/>
                  </a:ext>
                </a:extLst>
              </p:cNvPr>
              <p:cNvGrpSpPr/>
              <p:nvPr/>
            </p:nvGrpSpPr>
            <p:grpSpPr>
              <a:xfrm>
                <a:off x="9953127" y="1790819"/>
                <a:ext cx="1163453" cy="3276364"/>
                <a:chOff x="9660396" y="1790819"/>
                <a:chExt cx="1163453" cy="3276364"/>
              </a:xfrm>
            </p:grpSpPr>
            <p:sp>
              <p:nvSpPr>
                <p:cNvPr id="16" name="ísḷîḑè">
                  <a:extLst>
                    <a:ext uri="{FF2B5EF4-FFF2-40B4-BE49-F238E27FC236}">
                      <a16:creationId xmlns:a16="http://schemas.microsoft.com/office/drawing/2014/main" id="{F7C80BC3-7220-4BEE-828D-213B2DAE73FB}"/>
                    </a:ext>
                  </a:extLst>
                </p:cNvPr>
                <p:cNvSpPr/>
                <p:nvPr/>
              </p:nvSpPr>
              <p:spPr bwMode="auto">
                <a:xfrm rot="5400000" flipH="1">
                  <a:off x="9423032" y="2028184"/>
                  <a:ext cx="1638182" cy="1163452"/>
                </a:xfrm>
                <a:custGeom>
                  <a:avLst/>
                  <a:gdLst>
                    <a:gd name="connsiteX0" fmla="*/ 0 w 1314146"/>
                    <a:gd name="connsiteY0" fmla="*/ 0 h 3495628"/>
                    <a:gd name="connsiteX1" fmla="*/ 657073 w 1314146"/>
                    <a:gd name="connsiteY1" fmla="*/ 0 h 3495628"/>
                    <a:gd name="connsiteX2" fmla="*/ 1314146 w 1314146"/>
                    <a:gd name="connsiteY2" fmla="*/ 3495628 h 3495628"/>
                    <a:gd name="connsiteX3" fmla="*/ 0 w 1314146"/>
                    <a:gd name="connsiteY3" fmla="*/ 3495628 h 3495628"/>
                    <a:gd name="connsiteX4" fmla="*/ 0 w 1314146"/>
                    <a:gd name="connsiteY4" fmla="*/ 0 h 3495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4146" h="3495628">
                      <a:moveTo>
                        <a:pt x="0" y="0"/>
                      </a:moveTo>
                      <a:lnTo>
                        <a:pt x="657073" y="0"/>
                      </a:lnTo>
                      <a:lnTo>
                        <a:pt x="1314146" y="3495628"/>
                      </a:lnTo>
                      <a:lnTo>
                        <a:pt x="0" y="3495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" name="îš1íďè">
                  <a:extLst>
                    <a:ext uri="{FF2B5EF4-FFF2-40B4-BE49-F238E27FC236}">
                      <a16:creationId xmlns:a16="http://schemas.microsoft.com/office/drawing/2014/main" id="{ECA1FF1D-7B31-44B0-96CB-0640E6F00A49}"/>
                    </a:ext>
                  </a:extLst>
                </p:cNvPr>
                <p:cNvSpPr/>
                <p:nvPr/>
              </p:nvSpPr>
              <p:spPr bwMode="auto">
                <a:xfrm rot="5400000" flipH="1">
                  <a:off x="9423032" y="3666366"/>
                  <a:ext cx="1638182" cy="1163452"/>
                </a:xfrm>
                <a:custGeom>
                  <a:avLst/>
                  <a:gdLst>
                    <a:gd name="connsiteX0" fmla="*/ 657073 w 1314146"/>
                    <a:gd name="connsiteY0" fmla="*/ 0 h 3495628"/>
                    <a:gd name="connsiteX1" fmla="*/ 1314146 w 1314146"/>
                    <a:gd name="connsiteY1" fmla="*/ 0 h 3495628"/>
                    <a:gd name="connsiteX2" fmla="*/ 1314146 w 1314146"/>
                    <a:gd name="connsiteY2" fmla="*/ 3495628 h 3495628"/>
                    <a:gd name="connsiteX3" fmla="*/ 0 w 1314146"/>
                    <a:gd name="connsiteY3" fmla="*/ 3495628 h 3495628"/>
                    <a:gd name="connsiteX4" fmla="*/ 657073 w 1314146"/>
                    <a:gd name="connsiteY4" fmla="*/ 0 h 3495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4146" h="3495628">
                      <a:moveTo>
                        <a:pt x="657073" y="0"/>
                      </a:moveTo>
                      <a:lnTo>
                        <a:pt x="1314146" y="0"/>
                      </a:lnTo>
                      <a:lnTo>
                        <a:pt x="1314146" y="3495628"/>
                      </a:lnTo>
                      <a:lnTo>
                        <a:pt x="0" y="3495628"/>
                      </a:lnTo>
                      <a:lnTo>
                        <a:pt x="657073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" name="íṡľîḍé">
                  <a:extLst>
                    <a:ext uri="{FF2B5EF4-FFF2-40B4-BE49-F238E27FC236}">
                      <a16:creationId xmlns:a16="http://schemas.microsoft.com/office/drawing/2014/main" id="{654AB223-56DC-4A95-8B72-076D8ED0169E}"/>
                    </a:ext>
                  </a:extLst>
                </p:cNvPr>
                <p:cNvSpPr/>
                <p:nvPr/>
              </p:nvSpPr>
              <p:spPr bwMode="auto">
                <a:xfrm rot="5400000" flipH="1">
                  <a:off x="9759644" y="2364797"/>
                  <a:ext cx="964956" cy="1163452"/>
                </a:xfrm>
                <a:custGeom>
                  <a:avLst/>
                  <a:gdLst>
                    <a:gd name="connsiteX0" fmla="*/ 0 w 774086"/>
                    <a:gd name="connsiteY0" fmla="*/ 0 h 3495628"/>
                    <a:gd name="connsiteX1" fmla="*/ 345630 w 774086"/>
                    <a:gd name="connsiteY1" fmla="*/ 0 h 3495628"/>
                    <a:gd name="connsiteX2" fmla="*/ 774086 w 774086"/>
                    <a:gd name="connsiteY2" fmla="*/ 3495628 h 3495628"/>
                    <a:gd name="connsiteX3" fmla="*/ 0 w 774086"/>
                    <a:gd name="connsiteY3" fmla="*/ 3495628 h 3495628"/>
                    <a:gd name="connsiteX4" fmla="*/ 0 w 774086"/>
                    <a:gd name="connsiteY4" fmla="*/ 0 h 3495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4086" h="3495628">
                      <a:moveTo>
                        <a:pt x="0" y="0"/>
                      </a:moveTo>
                      <a:lnTo>
                        <a:pt x="345630" y="0"/>
                      </a:lnTo>
                      <a:lnTo>
                        <a:pt x="774086" y="3495628"/>
                      </a:lnTo>
                      <a:lnTo>
                        <a:pt x="0" y="3495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" name="íṧlîḋé">
                  <a:extLst>
                    <a:ext uri="{FF2B5EF4-FFF2-40B4-BE49-F238E27FC236}">
                      <a16:creationId xmlns:a16="http://schemas.microsoft.com/office/drawing/2014/main" id="{B9DEC4D3-A5F6-4B24-9688-16258143BE7E}"/>
                    </a:ext>
                  </a:extLst>
                </p:cNvPr>
                <p:cNvSpPr/>
                <p:nvPr/>
              </p:nvSpPr>
              <p:spPr bwMode="auto">
                <a:xfrm rot="5400000" flipH="1">
                  <a:off x="9759646" y="3329752"/>
                  <a:ext cx="964954" cy="1163452"/>
                </a:xfrm>
                <a:custGeom>
                  <a:avLst/>
                  <a:gdLst>
                    <a:gd name="connsiteX0" fmla="*/ 428456 w 774084"/>
                    <a:gd name="connsiteY0" fmla="*/ 0 h 3495628"/>
                    <a:gd name="connsiteX1" fmla="*/ 774084 w 774084"/>
                    <a:gd name="connsiteY1" fmla="*/ 0 h 3495628"/>
                    <a:gd name="connsiteX2" fmla="*/ 774084 w 774084"/>
                    <a:gd name="connsiteY2" fmla="*/ 3495628 h 3495628"/>
                    <a:gd name="connsiteX3" fmla="*/ 0 w 774084"/>
                    <a:gd name="connsiteY3" fmla="*/ 3495628 h 3495628"/>
                    <a:gd name="connsiteX4" fmla="*/ 428456 w 774084"/>
                    <a:gd name="connsiteY4" fmla="*/ 0 h 3495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4084" h="3495628">
                      <a:moveTo>
                        <a:pt x="428456" y="0"/>
                      </a:moveTo>
                      <a:lnTo>
                        <a:pt x="774084" y="0"/>
                      </a:lnTo>
                      <a:lnTo>
                        <a:pt x="774084" y="3495628"/>
                      </a:lnTo>
                      <a:lnTo>
                        <a:pt x="0" y="3495628"/>
                      </a:lnTo>
                      <a:lnTo>
                        <a:pt x="428456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0" name="îṡľïḍê">
                <a:extLst>
                  <a:ext uri="{FF2B5EF4-FFF2-40B4-BE49-F238E27FC236}">
                    <a16:creationId xmlns:a16="http://schemas.microsoft.com/office/drawing/2014/main" id="{C53F2AA5-E6D6-4B05-8D6A-4B971F8C23CF}"/>
                  </a:ext>
                </a:extLst>
              </p:cNvPr>
              <p:cNvGrpSpPr/>
              <p:nvPr/>
            </p:nvGrpSpPr>
            <p:grpSpPr>
              <a:xfrm>
                <a:off x="6640759" y="1790816"/>
                <a:ext cx="3312368" cy="3276358"/>
                <a:chOff x="6348028" y="2276871"/>
                <a:chExt cx="3312368" cy="2304254"/>
              </a:xfrm>
            </p:grpSpPr>
            <p:sp>
              <p:nvSpPr>
                <p:cNvPr id="12" name="išlîḓé">
                  <a:extLst>
                    <a:ext uri="{FF2B5EF4-FFF2-40B4-BE49-F238E27FC236}">
                      <a16:creationId xmlns:a16="http://schemas.microsoft.com/office/drawing/2014/main" id="{10B1F67A-A467-434B-A836-ED490FAEEBC1}"/>
                    </a:ext>
                  </a:extLst>
                </p:cNvPr>
                <p:cNvSpPr/>
                <p:nvPr/>
              </p:nvSpPr>
              <p:spPr bwMode="auto">
                <a:xfrm>
                  <a:off x="6348028" y="2276871"/>
                  <a:ext cx="3312368" cy="473478"/>
                </a:xfrm>
                <a:prstGeom prst="rect">
                  <a:avLst/>
                </a:prstGeom>
                <a:solidFill>
                  <a:schemeClr val="accent1">
                    <a:lumMod val="10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0" spcFirstLastPara="0" vert="horz" wrap="none" lIns="91440" tIns="45720" rIns="91440" bIns="45720" anchor="ctr" anchorCtr="1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r>
                    <a:rPr lang="zh-TW" altLang="en-US" sz="2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壹</a:t>
                  </a:r>
                  <a:r>
                    <a:rPr lang="en-US" altLang="zh-TW" sz="2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.</a:t>
                  </a:r>
                  <a:r>
                    <a:rPr lang="zh-TW" altLang="en-US" sz="2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方案推動架構</a:t>
                  </a:r>
                  <a:endParaRPr lang="en-US" altLang="zh-TW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13" name="îṧḷide">
                  <a:extLst>
                    <a:ext uri="{FF2B5EF4-FFF2-40B4-BE49-F238E27FC236}">
                      <a16:creationId xmlns:a16="http://schemas.microsoft.com/office/drawing/2014/main" id="{94E19EBC-2F57-4E53-AEEC-127BBADC27C8}"/>
                    </a:ext>
                  </a:extLst>
                </p:cNvPr>
                <p:cNvSpPr/>
                <p:nvPr/>
              </p:nvSpPr>
              <p:spPr bwMode="auto">
                <a:xfrm>
                  <a:off x="6348028" y="2750348"/>
                  <a:ext cx="3312368" cy="678650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0" spcFirstLastPara="0" vert="horz" wrap="none" lIns="91440" tIns="45720" rIns="91440" bIns="45720" anchor="ctr" anchorCtr="1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lvl="2" indent="0" algn="ctr">
                    <a:lnSpc>
                      <a:spcPct val="125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zh-TW" altLang="en-US" sz="2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貳</a:t>
                  </a:r>
                  <a:r>
                    <a:rPr lang="en-US" altLang="zh-TW" sz="2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.</a:t>
                  </a:r>
                  <a:r>
                    <a:rPr lang="zh-TW" altLang="zh-TW" sz="2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學生申請輔導</a:t>
                  </a:r>
                  <a:endParaRPr lang="en-US" altLang="zh-TW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14" name="îṣļîḍé">
                  <a:extLst>
                    <a:ext uri="{FF2B5EF4-FFF2-40B4-BE49-F238E27FC236}">
                      <a16:creationId xmlns:a16="http://schemas.microsoft.com/office/drawing/2014/main" id="{05C45370-C609-45E4-8652-6F8DB11C5CB0}"/>
                    </a:ext>
                  </a:extLst>
                </p:cNvPr>
                <p:cNvSpPr/>
                <p:nvPr/>
              </p:nvSpPr>
              <p:spPr bwMode="auto">
                <a:xfrm>
                  <a:off x="6348028" y="3428997"/>
                  <a:ext cx="3312368" cy="678650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0" spcFirstLastPara="0" vert="horz" wrap="none" lIns="91440" tIns="45720" rIns="91440" bIns="45720" anchor="ctr" anchorCtr="1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r>
                    <a:rPr lang="zh-TW" altLang="en-US" sz="2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參</a:t>
                  </a:r>
                  <a:r>
                    <a:rPr lang="en-US" altLang="zh-TW" sz="2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.</a:t>
                  </a:r>
                  <a:r>
                    <a:rPr lang="zh-TW" altLang="zh-TW" sz="2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輔導綜合考評</a:t>
                  </a:r>
                  <a:endParaRPr lang="en-US" altLang="zh-TW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15" name="ïSḻiḍê">
                  <a:extLst>
                    <a:ext uri="{FF2B5EF4-FFF2-40B4-BE49-F238E27FC236}">
                      <a16:creationId xmlns:a16="http://schemas.microsoft.com/office/drawing/2014/main" id="{C4381CB8-CAC8-462C-A490-9111AD0AFA6D}"/>
                    </a:ext>
                  </a:extLst>
                </p:cNvPr>
                <p:cNvSpPr/>
                <p:nvPr/>
              </p:nvSpPr>
              <p:spPr bwMode="auto">
                <a:xfrm>
                  <a:off x="6348028" y="4107647"/>
                  <a:ext cx="3312368" cy="473478"/>
                </a:xfrm>
                <a:prstGeom prst="rect">
                  <a:avLst/>
                </a:prstGeom>
                <a:solidFill>
                  <a:schemeClr val="accent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0" spcFirstLastPara="0" vert="horz" wrap="none" lIns="91440" tIns="45720" rIns="91440" bIns="4572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lvl="2" indent="0" algn="ctr">
                    <a:lnSpc>
                      <a:spcPct val="125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zh-TW" altLang="en-US" sz="2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肆</a:t>
                  </a:r>
                  <a:r>
                    <a:rPr lang="en-US" altLang="zh-TW" sz="2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.</a:t>
                  </a:r>
                  <a:r>
                    <a:rPr lang="zh-TW" altLang="zh-TW" sz="2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學校初審作業</a:t>
                  </a:r>
                  <a:endParaRPr lang="en-US" altLang="zh-TW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</p:grpSp>
          <p:sp>
            <p:nvSpPr>
              <p:cNvPr id="11" name="í$ļiďè">
                <a:extLst>
                  <a:ext uri="{FF2B5EF4-FFF2-40B4-BE49-F238E27FC236}">
                    <a16:creationId xmlns:a16="http://schemas.microsoft.com/office/drawing/2014/main" id="{4F2894DA-B74F-4E98-B2E6-510572828555}"/>
                  </a:ext>
                </a:extLst>
              </p:cNvPr>
              <p:cNvSpPr/>
              <p:nvPr/>
            </p:nvSpPr>
            <p:spPr>
              <a:xfrm>
                <a:off x="1104748" y="2705722"/>
                <a:ext cx="3209054" cy="1446550"/>
              </a:xfrm>
              <a:prstGeom prst="rect">
                <a:avLst/>
              </a:prstGeom>
            </p:spPr>
            <p:txBody>
              <a:bodyPr wrap="square">
                <a:normAutofit fontScale="85000" lnSpcReduction="20000"/>
              </a:bodyPr>
              <a:lstStyle/>
              <a:p>
                <a:pPr algn="ctr"/>
                <a:r>
                  <a:rPr lang="zh-CN" altLang="en-US" sz="6000" b="1" spc="300" dirty="0">
                    <a:solidFill>
                      <a:schemeClr val="accent1"/>
                    </a:solidFill>
                  </a:rPr>
                  <a:t> </a:t>
                </a:r>
                <a:br>
                  <a:rPr lang="zh-CN" altLang="en-US" sz="6000" b="1" spc="300" dirty="0">
                    <a:solidFill>
                      <a:schemeClr val="accent1"/>
                    </a:solidFill>
                  </a:rPr>
                </a:br>
                <a:endParaRPr lang="zh-CN" altLang="en-US" sz="6000" b="1" spc="3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4" name="ïṧḷiḑé">
              <a:extLst>
                <a:ext uri="{FF2B5EF4-FFF2-40B4-BE49-F238E27FC236}">
                  <a16:creationId xmlns:a16="http://schemas.microsoft.com/office/drawing/2014/main" id="{6F0299C2-1298-4E99-98FC-9FD5DE0F7E6F}"/>
                </a:ext>
              </a:extLst>
            </p:cNvPr>
            <p:cNvSpPr/>
            <p:nvPr/>
          </p:nvSpPr>
          <p:spPr>
            <a:xfrm>
              <a:off x="2685610" y="2609908"/>
              <a:ext cx="1601585" cy="1638180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ctr"/>
              <a:r>
                <a:rPr lang="zh-TW" altLang="en-US" sz="3600" b="1" dirty="0">
                  <a:latin typeface="+mj-ea"/>
                  <a:ea typeface="+mj-ea"/>
                </a:rPr>
                <a:t>報告</a:t>
              </a:r>
              <a:endParaRPr lang="en-US" altLang="zh-TW" sz="3600" b="1" dirty="0">
                <a:latin typeface="+mj-ea"/>
                <a:ea typeface="+mj-ea"/>
              </a:endParaRPr>
            </a:p>
            <a:p>
              <a:pPr algn="ctr"/>
              <a:r>
                <a:rPr lang="zh-TW" altLang="en-US" sz="3600" b="1" dirty="0">
                  <a:latin typeface="+mj-ea"/>
                  <a:ea typeface="+mj-ea"/>
                </a:rPr>
                <a:t>大綱</a:t>
              </a:r>
              <a:endParaRPr lang="zh-TW" altLang="en-US" sz="3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654324" y="303047"/>
            <a:ext cx="5681821" cy="612775"/>
            <a:chOff x="745959" y="504818"/>
            <a:chExt cx="6172200" cy="612775"/>
          </a:xfrm>
        </p:grpSpPr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6CFE5F38-8959-44B9-9316-BF25346C5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759" y="504818"/>
              <a:ext cx="5486400" cy="612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作業時程暨輔導重點</a:t>
              </a:r>
              <a:endParaRPr lang="en-US" altLang="zh-TW" sz="32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7FC82DC6-135E-4EB1-8DE6-49FADDF4A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59" y="504818"/>
              <a:ext cx="685800" cy="61277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endParaRPr lang="en-US" altLang="zh-TW" sz="32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投影片編號版面配置區 36">
            <a:extLst>
              <a:ext uri="{FF2B5EF4-FFF2-40B4-BE49-F238E27FC236}">
                <a16:creationId xmlns:a16="http://schemas.microsoft.com/office/drawing/2014/main" id="{0971D86D-0B11-4D41-B152-F0123ED6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89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20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19C5EBC-78D6-4EDD-AC17-33085863613C}"/>
              </a:ext>
            </a:extLst>
          </p:cNvPr>
          <p:cNvGrpSpPr/>
          <p:nvPr/>
        </p:nvGrpSpPr>
        <p:grpSpPr>
          <a:xfrm>
            <a:off x="538948" y="341337"/>
            <a:ext cx="7875378" cy="624607"/>
            <a:chOff x="566657" y="313628"/>
            <a:chExt cx="7875378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D98FC355-5214-43BA-8FE9-ED1785A2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6" y="313629"/>
              <a:ext cx="4110719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二、青年體驗學習計畫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(2/2</a:t>
              </a:r>
              <a:r>
                <a: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)</a:t>
              </a:r>
              <a:r>
                <a:rPr lang="en-US" altLang="zh-TW" sz="1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29E87C8-EA65-408B-98F5-0A0B621F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參、輔導綜合考評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7B269199-823F-47C3-95DC-7D2FF3EB8322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rgbClr val="FFE9A3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DA7A80A1-F6D8-44BD-A041-34AB64D40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38767"/>
              </p:ext>
            </p:extLst>
          </p:nvPr>
        </p:nvGraphicFramePr>
        <p:xfrm>
          <a:off x="685800" y="2266403"/>
          <a:ext cx="7772400" cy="4135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9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2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1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綜合意見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2598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總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</a:t>
                      </a: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評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</a:t>
                      </a:r>
                      <a:r>
                        <a:rPr lang="zh-TW" altLang="en-US" sz="1800" b="1" kern="100" dirty="0">
                          <a:solidFill>
                            <a:srgbClr val="0066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zh-TW" altLang="en-US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推薦參加本方案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 </a:t>
                      </a:r>
                      <a:r>
                        <a:rPr lang="zh-TW" altLang="en-US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不推薦參加本方案，原因摘述如下</a:t>
                      </a:r>
                      <a:r>
                        <a:rPr lang="zh-TW" altLang="en-US" sz="1800" b="1" kern="100" dirty="0">
                          <a:solidFill>
                            <a:srgbClr val="0066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：</a:t>
                      </a:r>
                    </a:p>
                    <a:p>
                      <a:pPr marL="304800" indent="-304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altLang="en-US" sz="1400" b="1" kern="1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____________________________________________________________</a:t>
                      </a:r>
                      <a:r>
                        <a:rPr lang="en-US" altLang="zh-TW" sz="1400" b="1" kern="1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_____________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____________________________________________________________</a:t>
                      </a:r>
                      <a:r>
                        <a:rPr lang="en-US" altLang="zh-TW" sz="1400" b="1" kern="1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_____________</a:t>
                      </a: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altLang="en-US" sz="1400" b="1" kern="1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en-US" sz="1400" b="1" kern="1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____________________________________________________________</a:t>
                      </a:r>
                      <a:r>
                        <a:rPr lang="en-US" altLang="zh-TW" sz="1400" b="1" kern="1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_____________</a:t>
                      </a:r>
                      <a:endParaRPr lang="zh-TW" sz="1400" b="1" kern="100" dirty="0">
                        <a:solidFill>
                          <a:srgbClr val="0066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258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執行小組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召集人（請簽名）：</a:t>
                      </a:r>
                      <a:endParaRPr lang="en-US" altLang="zh-TW" sz="18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其他成員：如執行小組會議簽到單。</a:t>
                      </a:r>
                    </a:p>
                    <a:p>
                      <a:pPr algn="r">
                        <a:lnSpc>
                          <a:spcPts val="28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推薦審議日期：</a:t>
                      </a:r>
                      <a:r>
                        <a:rPr lang="en-US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 </a:t>
                      </a:r>
                      <a:r>
                        <a:rPr lang="zh-TW" altLang="en-US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年</a:t>
                      </a:r>
                      <a:r>
                        <a:rPr lang="en-US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</a:t>
                      </a:r>
                      <a:r>
                        <a:rPr lang="zh-TW" altLang="en-US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  </a:t>
                      </a:r>
                      <a:r>
                        <a:rPr lang="zh-TW" altLang="en-US" sz="18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日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278E738C-6E70-432F-A668-374666F27874}"/>
              </a:ext>
            </a:extLst>
          </p:cNvPr>
          <p:cNvSpPr/>
          <p:nvPr/>
        </p:nvSpPr>
        <p:spPr>
          <a:xfrm>
            <a:off x="964912" y="1192688"/>
            <a:ext cx="743585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1200"/>
              </a:spcBef>
              <a:buFontTx/>
              <a:buNone/>
              <a:defRPr/>
            </a:pPr>
            <a:endParaRPr lang="en-US" altLang="zh-TW" sz="600" b="1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2">
              <a:spcBef>
                <a:spcPts val="600"/>
              </a:spcBef>
              <a:buFontTx/>
              <a:buNone/>
              <a:defRPr/>
            </a:pPr>
            <a:endParaRPr lang="en-US" altLang="zh-TW" sz="200" b="1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49263" lvl="2" indent="-93663">
              <a:spcBef>
                <a:spcPct val="0"/>
              </a:spcBef>
              <a:defRPr/>
            </a:pPr>
            <a:r>
              <a:rPr lang="zh-TW" altLang="zh-TW" sz="2800" b="1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</a:t>
            </a:r>
            <a:r>
              <a:rPr lang="zh-TW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青年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體驗學習</a:t>
            </a:r>
            <a:r>
              <a:rPr lang="zh-TW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計畫」</a:t>
            </a:r>
            <a:r>
              <a:rPr lang="zh-TW" altLang="zh-TW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輔導綜合考評表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(2/2)</a:t>
            </a:r>
            <a:endParaRPr lang="zh-TW" altLang="zh-TW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6" name="圖形 15" descr="燈泡與鉛筆">
            <a:extLst>
              <a:ext uri="{FF2B5EF4-FFF2-40B4-BE49-F238E27FC236}">
                <a16:creationId xmlns:a16="http://schemas.microsoft.com/office/drawing/2014/main" id="{CAB18F46-631D-452B-9233-36AC78041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41333">
            <a:off x="675086" y="1180981"/>
            <a:ext cx="858553" cy="8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006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6781" y="6198351"/>
            <a:ext cx="1197219" cy="4046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19835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21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19C5EBC-78D6-4EDD-AC17-33085863613C}"/>
              </a:ext>
            </a:extLst>
          </p:cNvPr>
          <p:cNvGrpSpPr/>
          <p:nvPr/>
        </p:nvGrpSpPr>
        <p:grpSpPr>
          <a:xfrm>
            <a:off x="538948" y="341337"/>
            <a:ext cx="6877852" cy="624607"/>
            <a:chOff x="566657" y="313628"/>
            <a:chExt cx="6877852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D98FC355-5214-43BA-8FE9-ED1785A2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113192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一、學校推動執行</a:t>
              </a:r>
              <a:r>
                <a:rPr lang="en-US" altLang="zh-TW" sz="1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29E87C8-EA65-408B-98F5-0A0B621F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肆、學校初審作業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7B269199-823F-47C3-95DC-7D2FF3EB8322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2" name="i$ļiḋê">
            <a:extLst>
              <a:ext uri="{FF2B5EF4-FFF2-40B4-BE49-F238E27FC236}">
                <a16:creationId xmlns:a16="http://schemas.microsoft.com/office/drawing/2014/main" id="{77A5F926-686B-4F19-AC1A-8755F3AEBFFF}"/>
              </a:ext>
            </a:extLst>
          </p:cNvPr>
          <p:cNvGrpSpPr/>
          <p:nvPr/>
        </p:nvGrpSpPr>
        <p:grpSpPr>
          <a:xfrm>
            <a:off x="0" y="5577955"/>
            <a:ext cx="1544735" cy="1214736"/>
            <a:chOff x="1088828" y="2165990"/>
            <a:chExt cx="4457368" cy="4066252"/>
          </a:xfrm>
        </p:grpSpPr>
        <p:sp>
          <p:nvSpPr>
            <p:cNvPr id="73" name="iṥľïḑe">
              <a:extLst>
                <a:ext uri="{FF2B5EF4-FFF2-40B4-BE49-F238E27FC236}">
                  <a16:creationId xmlns:a16="http://schemas.microsoft.com/office/drawing/2014/main" id="{CC86DB34-AF4B-4525-8522-17FAD306B7C7}"/>
                </a:ext>
              </a:extLst>
            </p:cNvPr>
            <p:cNvSpPr/>
            <p:nvPr/>
          </p:nvSpPr>
          <p:spPr>
            <a:xfrm>
              <a:off x="2754870" y="2165990"/>
              <a:ext cx="1405973" cy="1586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458" extrusionOk="0">
                  <a:moveTo>
                    <a:pt x="14768" y="0"/>
                  </a:moveTo>
                  <a:cubicBezTo>
                    <a:pt x="11682" y="279"/>
                    <a:pt x="8751" y="1325"/>
                    <a:pt x="6316" y="3018"/>
                  </a:cubicBezTo>
                  <a:cubicBezTo>
                    <a:pt x="3974" y="4646"/>
                    <a:pt x="2184" y="6809"/>
                    <a:pt x="1141" y="9271"/>
                  </a:cubicBezTo>
                  <a:cubicBezTo>
                    <a:pt x="2104" y="9290"/>
                    <a:pt x="2984" y="9759"/>
                    <a:pt x="3451" y="10501"/>
                  </a:cubicBezTo>
                  <a:cubicBezTo>
                    <a:pt x="4024" y="11411"/>
                    <a:pt x="3878" y="12542"/>
                    <a:pt x="3086" y="13315"/>
                  </a:cubicBezTo>
                  <a:lnTo>
                    <a:pt x="0" y="15442"/>
                  </a:lnTo>
                  <a:lnTo>
                    <a:pt x="4923" y="15200"/>
                  </a:lnTo>
                  <a:cubicBezTo>
                    <a:pt x="5306" y="15206"/>
                    <a:pt x="5677" y="15267"/>
                    <a:pt x="6024" y="15374"/>
                  </a:cubicBezTo>
                  <a:cubicBezTo>
                    <a:pt x="6371" y="15481"/>
                    <a:pt x="6711" y="15640"/>
                    <a:pt x="6954" y="15902"/>
                  </a:cubicBezTo>
                  <a:cubicBezTo>
                    <a:pt x="7352" y="16332"/>
                    <a:pt x="7393" y="16938"/>
                    <a:pt x="7056" y="17405"/>
                  </a:cubicBezTo>
                  <a:cubicBezTo>
                    <a:pt x="6814" y="17687"/>
                    <a:pt x="6637" y="18007"/>
                    <a:pt x="6534" y="18348"/>
                  </a:cubicBezTo>
                  <a:cubicBezTo>
                    <a:pt x="6441" y="18655"/>
                    <a:pt x="6409" y="18974"/>
                    <a:pt x="6440" y="19291"/>
                  </a:cubicBezTo>
                  <a:cubicBezTo>
                    <a:pt x="6624" y="20412"/>
                    <a:pt x="7633" y="21288"/>
                    <a:pt x="8908" y="21436"/>
                  </a:cubicBezTo>
                  <a:cubicBezTo>
                    <a:pt x="10328" y="21600"/>
                    <a:pt x="11673" y="20831"/>
                    <a:pt x="12079" y="19622"/>
                  </a:cubicBezTo>
                  <a:cubicBezTo>
                    <a:pt x="12197" y="19191"/>
                    <a:pt x="12191" y="18740"/>
                    <a:pt x="12062" y="18311"/>
                  </a:cubicBezTo>
                  <a:cubicBezTo>
                    <a:pt x="11962" y="17978"/>
                    <a:pt x="11789" y="17666"/>
                    <a:pt x="11554" y="17390"/>
                  </a:cubicBezTo>
                  <a:cubicBezTo>
                    <a:pt x="11216" y="16965"/>
                    <a:pt x="11162" y="16414"/>
                    <a:pt x="11412" y="15944"/>
                  </a:cubicBezTo>
                  <a:cubicBezTo>
                    <a:pt x="11706" y="15392"/>
                    <a:pt x="12355" y="15058"/>
                    <a:pt x="13045" y="15102"/>
                  </a:cubicBezTo>
                  <a:lnTo>
                    <a:pt x="15810" y="15677"/>
                  </a:lnTo>
                  <a:lnTo>
                    <a:pt x="16049" y="14612"/>
                  </a:lnTo>
                  <a:cubicBezTo>
                    <a:pt x="15557" y="13797"/>
                    <a:pt x="15190" y="12927"/>
                    <a:pt x="14958" y="12027"/>
                  </a:cubicBezTo>
                  <a:cubicBezTo>
                    <a:pt x="14730" y="11140"/>
                    <a:pt x="14635" y="10231"/>
                    <a:pt x="14674" y="9322"/>
                  </a:cubicBezTo>
                  <a:cubicBezTo>
                    <a:pt x="14713" y="8979"/>
                    <a:pt x="14902" y="8663"/>
                    <a:pt x="15203" y="8441"/>
                  </a:cubicBezTo>
                  <a:cubicBezTo>
                    <a:pt x="15695" y="8077"/>
                    <a:pt x="16391" y="8018"/>
                    <a:pt x="16954" y="8292"/>
                  </a:cubicBezTo>
                  <a:cubicBezTo>
                    <a:pt x="17187" y="8445"/>
                    <a:pt x="17436" y="8578"/>
                    <a:pt x="17696" y="8690"/>
                  </a:cubicBezTo>
                  <a:cubicBezTo>
                    <a:pt x="17915" y="8785"/>
                    <a:pt x="18143" y="8864"/>
                    <a:pt x="18380" y="8912"/>
                  </a:cubicBezTo>
                  <a:cubicBezTo>
                    <a:pt x="18952" y="9030"/>
                    <a:pt x="19554" y="8967"/>
                    <a:pt x="20079" y="8734"/>
                  </a:cubicBezTo>
                  <a:cubicBezTo>
                    <a:pt x="21011" y="8266"/>
                    <a:pt x="21589" y="7396"/>
                    <a:pt x="21595" y="6452"/>
                  </a:cubicBezTo>
                  <a:cubicBezTo>
                    <a:pt x="21600" y="5680"/>
                    <a:pt x="21217" y="4947"/>
                    <a:pt x="20548" y="4448"/>
                  </a:cubicBezTo>
                  <a:cubicBezTo>
                    <a:pt x="20044" y="4129"/>
                    <a:pt x="19435" y="3967"/>
                    <a:pt x="18815" y="3986"/>
                  </a:cubicBezTo>
                  <a:cubicBezTo>
                    <a:pt x="18253" y="4004"/>
                    <a:pt x="17711" y="4171"/>
                    <a:pt x="17260" y="4465"/>
                  </a:cubicBezTo>
                  <a:cubicBezTo>
                    <a:pt x="16658" y="4811"/>
                    <a:pt x="15876" y="4793"/>
                    <a:pt x="15297" y="4418"/>
                  </a:cubicBezTo>
                  <a:cubicBezTo>
                    <a:pt x="14878" y="4147"/>
                    <a:pt x="14626" y="3721"/>
                    <a:pt x="14614" y="3264"/>
                  </a:cubicBezTo>
                  <a:lnTo>
                    <a:pt x="1476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5601">
                <a:defRPr sz="1800">
                  <a:solidFill>
                    <a:srgbClr val="070707"/>
                  </a:solidFill>
                </a:defRPr>
              </a:pPr>
              <a:endParaRPr/>
            </a:p>
          </p:txBody>
        </p:sp>
        <p:sp>
          <p:nvSpPr>
            <p:cNvPr id="74" name="íS1iḍé">
              <a:extLst>
                <a:ext uri="{FF2B5EF4-FFF2-40B4-BE49-F238E27FC236}">
                  <a16:creationId xmlns:a16="http://schemas.microsoft.com/office/drawing/2014/main" id="{3246865D-2AD0-4AF6-BD93-06C68C20962B}"/>
                </a:ext>
              </a:extLst>
            </p:cNvPr>
            <p:cNvSpPr/>
            <p:nvPr/>
          </p:nvSpPr>
          <p:spPr>
            <a:xfrm>
              <a:off x="4110125" y="5254924"/>
              <a:ext cx="637136" cy="70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603"/>
                  </a:lnTo>
                  <a:lnTo>
                    <a:pt x="3317" y="21600"/>
                  </a:lnTo>
                  <a:lnTo>
                    <a:pt x="18095" y="21600"/>
                  </a:lnTo>
                  <a:lnTo>
                    <a:pt x="21600" y="18432"/>
                  </a:lnTo>
                  <a:lnTo>
                    <a:pt x="2160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479">
                <a:defRPr sz="3200">
                  <a:solidFill>
                    <a:srgbClr val="000000"/>
                  </a:solidFill>
                </a:defRPr>
              </a:pPr>
              <a:endParaRPr sz="3200"/>
            </a:p>
          </p:txBody>
        </p:sp>
        <p:sp>
          <p:nvSpPr>
            <p:cNvPr id="75" name="iṩľíďè">
              <a:extLst>
                <a:ext uri="{FF2B5EF4-FFF2-40B4-BE49-F238E27FC236}">
                  <a16:creationId xmlns:a16="http://schemas.microsoft.com/office/drawing/2014/main" id="{F7F72F52-C249-4053-9E95-D822E9066B24}"/>
                </a:ext>
              </a:extLst>
            </p:cNvPr>
            <p:cNvSpPr/>
            <p:nvPr/>
          </p:nvSpPr>
          <p:spPr>
            <a:xfrm>
              <a:off x="3978266" y="5010187"/>
              <a:ext cx="915351" cy="291882"/>
            </a:xfrm>
            <a:prstGeom prst="roundRect">
              <a:avLst>
                <a:gd name="adj" fmla="val 35919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479">
                <a:defRPr sz="3200"/>
              </a:pPr>
              <a:endParaRPr sz="3200"/>
            </a:p>
          </p:txBody>
        </p:sp>
        <p:sp>
          <p:nvSpPr>
            <p:cNvPr id="76" name="îṥḷîḋé">
              <a:extLst>
                <a:ext uri="{FF2B5EF4-FFF2-40B4-BE49-F238E27FC236}">
                  <a16:creationId xmlns:a16="http://schemas.microsoft.com/office/drawing/2014/main" id="{E49B5517-DED4-4476-BBCD-06232AED2EE6}"/>
                </a:ext>
              </a:extLst>
            </p:cNvPr>
            <p:cNvSpPr/>
            <p:nvPr/>
          </p:nvSpPr>
          <p:spPr>
            <a:xfrm>
              <a:off x="1610490" y="2269332"/>
              <a:ext cx="889593" cy="88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5601">
                <a:defRPr sz="1800">
                  <a:solidFill>
                    <a:srgbClr val="070707"/>
                  </a:solidFill>
                </a:defRPr>
              </a:pPr>
              <a:endParaRPr/>
            </a:p>
          </p:txBody>
        </p:sp>
        <p:sp>
          <p:nvSpPr>
            <p:cNvPr id="77" name="išliḍe">
              <a:extLst>
                <a:ext uri="{FF2B5EF4-FFF2-40B4-BE49-F238E27FC236}">
                  <a16:creationId xmlns:a16="http://schemas.microsoft.com/office/drawing/2014/main" id="{7E6CDEBF-256B-40F3-90C5-73CE87D73061}"/>
                </a:ext>
              </a:extLst>
            </p:cNvPr>
            <p:cNvSpPr/>
            <p:nvPr/>
          </p:nvSpPr>
          <p:spPr>
            <a:xfrm>
              <a:off x="1088828" y="2852951"/>
              <a:ext cx="2320078" cy="337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276" extrusionOk="0">
                  <a:moveTo>
                    <a:pt x="15139" y="153"/>
                  </a:moveTo>
                  <a:lnTo>
                    <a:pt x="10554" y="2666"/>
                  </a:lnTo>
                  <a:lnTo>
                    <a:pt x="8420" y="2691"/>
                  </a:lnTo>
                  <a:lnTo>
                    <a:pt x="9880" y="2576"/>
                  </a:lnTo>
                  <a:cubicBezTo>
                    <a:pt x="9292" y="2366"/>
                    <a:pt x="8640" y="2257"/>
                    <a:pt x="7977" y="2256"/>
                  </a:cubicBezTo>
                  <a:cubicBezTo>
                    <a:pt x="7299" y="2256"/>
                    <a:pt x="6632" y="2371"/>
                    <a:pt x="6033" y="2590"/>
                  </a:cubicBezTo>
                  <a:cubicBezTo>
                    <a:pt x="5847" y="2669"/>
                    <a:pt x="5686" y="2774"/>
                    <a:pt x="5559" y="2897"/>
                  </a:cubicBezTo>
                  <a:cubicBezTo>
                    <a:pt x="5268" y="3179"/>
                    <a:pt x="5183" y="3522"/>
                    <a:pt x="5134" y="3855"/>
                  </a:cubicBezTo>
                  <a:cubicBezTo>
                    <a:pt x="5083" y="4197"/>
                    <a:pt x="5069" y="4546"/>
                    <a:pt x="5094" y="4899"/>
                  </a:cubicBezTo>
                  <a:lnTo>
                    <a:pt x="5880" y="14818"/>
                  </a:lnTo>
                  <a:lnTo>
                    <a:pt x="591" y="18707"/>
                  </a:lnTo>
                  <a:cubicBezTo>
                    <a:pt x="-161" y="19253"/>
                    <a:pt x="-200" y="20099"/>
                    <a:pt x="500" y="20677"/>
                  </a:cubicBezTo>
                  <a:cubicBezTo>
                    <a:pt x="1276" y="21318"/>
                    <a:pt x="2661" y="21405"/>
                    <a:pt x="3592" y="20871"/>
                  </a:cubicBezTo>
                  <a:lnTo>
                    <a:pt x="9585" y="16419"/>
                  </a:lnTo>
                  <a:cubicBezTo>
                    <a:pt x="9810" y="16257"/>
                    <a:pt x="9989" y="16067"/>
                    <a:pt x="10111" y="15859"/>
                  </a:cubicBezTo>
                  <a:cubicBezTo>
                    <a:pt x="10235" y="15649"/>
                    <a:pt x="10300" y="15425"/>
                    <a:pt x="10302" y="15198"/>
                  </a:cubicBezTo>
                  <a:lnTo>
                    <a:pt x="10408" y="12572"/>
                  </a:lnTo>
                  <a:lnTo>
                    <a:pt x="10862" y="12365"/>
                  </a:lnTo>
                  <a:cubicBezTo>
                    <a:pt x="11063" y="12280"/>
                    <a:pt x="11241" y="12172"/>
                    <a:pt x="11387" y="12045"/>
                  </a:cubicBezTo>
                  <a:cubicBezTo>
                    <a:pt x="11527" y="11923"/>
                    <a:pt x="11636" y="11787"/>
                    <a:pt x="11710" y="11641"/>
                  </a:cubicBezTo>
                  <a:lnTo>
                    <a:pt x="12674" y="9915"/>
                  </a:lnTo>
                  <a:lnTo>
                    <a:pt x="11917" y="11736"/>
                  </a:lnTo>
                  <a:cubicBezTo>
                    <a:pt x="11847" y="11880"/>
                    <a:pt x="11742" y="12015"/>
                    <a:pt x="11605" y="12135"/>
                  </a:cubicBezTo>
                  <a:cubicBezTo>
                    <a:pt x="11462" y="12261"/>
                    <a:pt x="11287" y="12368"/>
                    <a:pt x="11089" y="12451"/>
                  </a:cubicBezTo>
                  <a:lnTo>
                    <a:pt x="10671" y="12648"/>
                  </a:lnTo>
                  <a:lnTo>
                    <a:pt x="14607" y="14752"/>
                  </a:lnTo>
                  <a:lnTo>
                    <a:pt x="16850" y="20281"/>
                  </a:lnTo>
                  <a:cubicBezTo>
                    <a:pt x="17307" y="21070"/>
                    <a:pt x="18592" y="21469"/>
                    <a:pt x="19755" y="21183"/>
                  </a:cubicBezTo>
                  <a:cubicBezTo>
                    <a:pt x="20783" y="20930"/>
                    <a:pt x="21400" y="20208"/>
                    <a:pt x="21219" y="19468"/>
                  </a:cubicBezTo>
                  <a:lnTo>
                    <a:pt x="18564" y="13517"/>
                  </a:lnTo>
                  <a:cubicBezTo>
                    <a:pt x="18484" y="13324"/>
                    <a:pt x="18361" y="13141"/>
                    <a:pt x="18198" y="12974"/>
                  </a:cubicBezTo>
                  <a:cubicBezTo>
                    <a:pt x="18060" y="12834"/>
                    <a:pt x="17897" y="12708"/>
                    <a:pt x="17711" y="12598"/>
                  </a:cubicBezTo>
                  <a:lnTo>
                    <a:pt x="12806" y="9592"/>
                  </a:lnTo>
                  <a:lnTo>
                    <a:pt x="12168" y="4943"/>
                  </a:lnTo>
                  <a:lnTo>
                    <a:pt x="12599" y="6696"/>
                  </a:lnTo>
                  <a:lnTo>
                    <a:pt x="13014" y="6844"/>
                  </a:lnTo>
                  <a:cubicBezTo>
                    <a:pt x="13142" y="6874"/>
                    <a:pt x="13274" y="6896"/>
                    <a:pt x="13407" y="6911"/>
                  </a:cubicBezTo>
                  <a:cubicBezTo>
                    <a:pt x="13587" y="6930"/>
                    <a:pt x="13769" y="6934"/>
                    <a:pt x="13950" y="6923"/>
                  </a:cubicBezTo>
                  <a:lnTo>
                    <a:pt x="19601" y="6672"/>
                  </a:lnTo>
                  <a:cubicBezTo>
                    <a:pt x="20440" y="6578"/>
                    <a:pt x="21026" y="6051"/>
                    <a:pt x="20937" y="5470"/>
                  </a:cubicBezTo>
                  <a:cubicBezTo>
                    <a:pt x="20848" y="4885"/>
                    <a:pt x="20105" y="4451"/>
                    <a:pt x="19250" y="4484"/>
                  </a:cubicBezTo>
                  <a:lnTo>
                    <a:pt x="14113" y="4776"/>
                  </a:lnTo>
                  <a:lnTo>
                    <a:pt x="13074" y="4140"/>
                  </a:lnTo>
                  <a:lnTo>
                    <a:pt x="12521" y="4445"/>
                  </a:lnTo>
                  <a:cubicBezTo>
                    <a:pt x="12361" y="4505"/>
                    <a:pt x="12192" y="4553"/>
                    <a:pt x="12017" y="4588"/>
                  </a:cubicBezTo>
                  <a:cubicBezTo>
                    <a:pt x="11788" y="4635"/>
                    <a:pt x="11551" y="4659"/>
                    <a:pt x="11312" y="4660"/>
                  </a:cubicBezTo>
                  <a:lnTo>
                    <a:pt x="10129" y="4744"/>
                  </a:lnTo>
                  <a:lnTo>
                    <a:pt x="11322" y="4611"/>
                  </a:lnTo>
                  <a:cubicBezTo>
                    <a:pt x="11528" y="4586"/>
                    <a:pt x="11730" y="4549"/>
                    <a:pt x="11926" y="4499"/>
                  </a:cubicBezTo>
                  <a:cubicBezTo>
                    <a:pt x="12100" y="4454"/>
                    <a:pt x="12268" y="4399"/>
                    <a:pt x="12429" y="4335"/>
                  </a:cubicBezTo>
                  <a:lnTo>
                    <a:pt x="16883" y="2016"/>
                  </a:lnTo>
                  <a:cubicBezTo>
                    <a:pt x="17624" y="1648"/>
                    <a:pt x="17778" y="933"/>
                    <a:pt x="17225" y="433"/>
                  </a:cubicBezTo>
                  <a:cubicBezTo>
                    <a:pt x="16734" y="-11"/>
                    <a:pt x="15837" y="-131"/>
                    <a:pt x="15139" y="153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5601">
                <a:defRPr sz="1800">
                  <a:solidFill>
                    <a:srgbClr val="070707"/>
                  </a:solidFill>
                </a:defRPr>
              </a:pPr>
              <a:endParaRPr/>
            </a:p>
          </p:txBody>
        </p:sp>
        <p:sp>
          <p:nvSpPr>
            <p:cNvPr id="78" name="išľiḑè">
              <a:extLst>
                <a:ext uri="{FF2B5EF4-FFF2-40B4-BE49-F238E27FC236}">
                  <a16:creationId xmlns:a16="http://schemas.microsoft.com/office/drawing/2014/main" id="{EB26CB4A-E858-479A-AC43-C9CE22A3E632}"/>
                </a:ext>
              </a:extLst>
            </p:cNvPr>
            <p:cNvSpPr/>
            <p:nvPr/>
          </p:nvSpPr>
          <p:spPr>
            <a:xfrm>
              <a:off x="4348796" y="2690054"/>
              <a:ext cx="1197400" cy="114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19" extrusionOk="0">
                  <a:moveTo>
                    <a:pt x="160" y="104"/>
                  </a:moveTo>
                  <a:lnTo>
                    <a:pt x="1" y="4052"/>
                  </a:lnTo>
                  <a:cubicBezTo>
                    <a:pt x="-7" y="4404"/>
                    <a:pt x="39" y="4740"/>
                    <a:pt x="129" y="5058"/>
                  </a:cubicBezTo>
                  <a:cubicBezTo>
                    <a:pt x="208" y="5333"/>
                    <a:pt x="325" y="5616"/>
                    <a:pt x="569" y="5794"/>
                  </a:cubicBezTo>
                  <a:cubicBezTo>
                    <a:pt x="1209" y="6259"/>
                    <a:pt x="1949" y="5684"/>
                    <a:pt x="2629" y="5313"/>
                  </a:cubicBezTo>
                  <a:cubicBezTo>
                    <a:pt x="2861" y="5186"/>
                    <a:pt x="3107" y="5086"/>
                    <a:pt x="3362" y="5016"/>
                  </a:cubicBezTo>
                  <a:cubicBezTo>
                    <a:pt x="5496" y="4484"/>
                    <a:pt x="7636" y="5868"/>
                    <a:pt x="8093" y="8076"/>
                  </a:cubicBezTo>
                  <a:cubicBezTo>
                    <a:pt x="8528" y="10173"/>
                    <a:pt x="7265" y="12246"/>
                    <a:pt x="5240" y="12761"/>
                  </a:cubicBezTo>
                  <a:cubicBezTo>
                    <a:pt x="4654" y="12914"/>
                    <a:pt x="4042" y="12925"/>
                    <a:pt x="3451" y="12793"/>
                  </a:cubicBezTo>
                  <a:cubicBezTo>
                    <a:pt x="3032" y="12700"/>
                    <a:pt x="2632" y="12536"/>
                    <a:pt x="2265" y="12308"/>
                  </a:cubicBezTo>
                  <a:cubicBezTo>
                    <a:pt x="1811" y="11919"/>
                    <a:pt x="1163" y="11880"/>
                    <a:pt x="667" y="12211"/>
                  </a:cubicBezTo>
                  <a:cubicBezTo>
                    <a:pt x="240" y="12497"/>
                    <a:pt x="10" y="13009"/>
                    <a:pt x="75" y="13529"/>
                  </a:cubicBezTo>
                  <a:cubicBezTo>
                    <a:pt x="95" y="14568"/>
                    <a:pt x="216" y="15603"/>
                    <a:pt x="436" y="16617"/>
                  </a:cubicBezTo>
                  <a:cubicBezTo>
                    <a:pt x="679" y="17735"/>
                    <a:pt x="1041" y="18822"/>
                    <a:pt x="1515" y="19858"/>
                  </a:cubicBezTo>
                  <a:lnTo>
                    <a:pt x="8609" y="21077"/>
                  </a:lnTo>
                  <a:cubicBezTo>
                    <a:pt x="8838" y="21129"/>
                    <a:pt x="9067" y="21131"/>
                    <a:pt x="9285" y="21090"/>
                  </a:cubicBezTo>
                  <a:cubicBezTo>
                    <a:pt x="9367" y="21074"/>
                    <a:pt x="9447" y="21053"/>
                    <a:pt x="9526" y="21024"/>
                  </a:cubicBezTo>
                  <a:cubicBezTo>
                    <a:pt x="9604" y="20995"/>
                    <a:pt x="9679" y="20958"/>
                    <a:pt x="9749" y="20913"/>
                  </a:cubicBezTo>
                  <a:cubicBezTo>
                    <a:pt x="9942" y="20788"/>
                    <a:pt x="10091" y="20596"/>
                    <a:pt x="10180" y="20365"/>
                  </a:cubicBezTo>
                  <a:cubicBezTo>
                    <a:pt x="10469" y="19621"/>
                    <a:pt x="10057" y="18873"/>
                    <a:pt x="9804" y="18157"/>
                  </a:cubicBezTo>
                  <a:cubicBezTo>
                    <a:pt x="9643" y="17702"/>
                    <a:pt x="9540" y="17226"/>
                    <a:pt x="9500" y="16737"/>
                  </a:cubicBezTo>
                  <a:cubicBezTo>
                    <a:pt x="9365" y="15414"/>
                    <a:pt x="9896" y="14111"/>
                    <a:pt x="10910" y="13283"/>
                  </a:cubicBezTo>
                  <a:cubicBezTo>
                    <a:pt x="11674" y="12658"/>
                    <a:pt x="12647" y="12367"/>
                    <a:pt x="13619" y="12473"/>
                  </a:cubicBezTo>
                  <a:cubicBezTo>
                    <a:pt x="14755" y="12578"/>
                    <a:pt x="15790" y="13189"/>
                    <a:pt x="16452" y="14144"/>
                  </a:cubicBezTo>
                  <a:cubicBezTo>
                    <a:pt x="17056" y="15017"/>
                    <a:pt x="17295" y="16103"/>
                    <a:pt x="17115" y="17158"/>
                  </a:cubicBezTo>
                  <a:cubicBezTo>
                    <a:pt x="17055" y="17619"/>
                    <a:pt x="16918" y="18062"/>
                    <a:pt x="16713" y="18470"/>
                  </a:cubicBezTo>
                  <a:cubicBezTo>
                    <a:pt x="16450" y="18993"/>
                    <a:pt x="16064" y="19547"/>
                    <a:pt x="16298" y="20112"/>
                  </a:cubicBezTo>
                  <a:cubicBezTo>
                    <a:pt x="16435" y="20441"/>
                    <a:pt x="16733" y="20628"/>
                    <a:pt x="17036" y="20741"/>
                  </a:cubicBezTo>
                  <a:cubicBezTo>
                    <a:pt x="17304" y="20841"/>
                    <a:pt x="17594" y="20892"/>
                    <a:pt x="17897" y="20880"/>
                  </a:cubicBezTo>
                  <a:lnTo>
                    <a:pt x="21448" y="20388"/>
                  </a:lnTo>
                  <a:cubicBezTo>
                    <a:pt x="21593" y="14575"/>
                    <a:pt x="19256" y="8988"/>
                    <a:pt x="15052" y="5098"/>
                  </a:cubicBezTo>
                  <a:cubicBezTo>
                    <a:pt x="10997" y="1345"/>
                    <a:pt x="5588" y="-469"/>
                    <a:pt x="160" y="10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5601">
                <a:defRPr sz="1800">
                  <a:solidFill>
                    <a:srgbClr val="070707"/>
                  </a:solidFill>
                </a:defRPr>
              </a:pPr>
              <a:endParaRPr/>
            </a:p>
          </p:txBody>
        </p:sp>
        <p:sp>
          <p:nvSpPr>
            <p:cNvPr id="79" name="îś1îḑé">
              <a:extLst>
                <a:ext uri="{FF2B5EF4-FFF2-40B4-BE49-F238E27FC236}">
                  <a16:creationId xmlns:a16="http://schemas.microsoft.com/office/drawing/2014/main" id="{93955749-AADD-45D0-A9F5-E9524D1010A6}"/>
                </a:ext>
              </a:extLst>
            </p:cNvPr>
            <p:cNvSpPr/>
            <p:nvPr/>
          </p:nvSpPr>
          <p:spPr>
            <a:xfrm>
              <a:off x="3367949" y="3863414"/>
              <a:ext cx="1445026" cy="112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71" extrusionOk="0">
                  <a:moveTo>
                    <a:pt x="0" y="314"/>
                  </a:moveTo>
                  <a:lnTo>
                    <a:pt x="4873" y="107"/>
                  </a:lnTo>
                  <a:cubicBezTo>
                    <a:pt x="5177" y="49"/>
                    <a:pt x="5475" y="84"/>
                    <a:pt x="5750" y="194"/>
                  </a:cubicBezTo>
                  <a:cubicBezTo>
                    <a:pt x="5978" y="285"/>
                    <a:pt x="6205" y="432"/>
                    <a:pt x="6345" y="709"/>
                  </a:cubicBezTo>
                  <a:cubicBezTo>
                    <a:pt x="6658" y="1329"/>
                    <a:pt x="6350" y="2057"/>
                    <a:pt x="6129" y="2710"/>
                  </a:cubicBezTo>
                  <a:cubicBezTo>
                    <a:pt x="6003" y="3083"/>
                    <a:pt x="5906" y="3473"/>
                    <a:pt x="5842" y="3879"/>
                  </a:cubicBezTo>
                  <a:cubicBezTo>
                    <a:pt x="5657" y="4975"/>
                    <a:pt x="5829" y="6120"/>
                    <a:pt x="6317" y="7049"/>
                  </a:cubicBezTo>
                  <a:cubicBezTo>
                    <a:pt x="6942" y="8238"/>
                    <a:pt x="7998" y="8928"/>
                    <a:pt x="9111" y="8873"/>
                  </a:cubicBezTo>
                  <a:cubicBezTo>
                    <a:pt x="9937" y="8859"/>
                    <a:pt x="10726" y="8423"/>
                    <a:pt x="11304" y="7660"/>
                  </a:cubicBezTo>
                  <a:cubicBezTo>
                    <a:pt x="11883" y="6896"/>
                    <a:pt x="12204" y="5865"/>
                    <a:pt x="12195" y="4796"/>
                  </a:cubicBezTo>
                  <a:cubicBezTo>
                    <a:pt x="12209" y="4355"/>
                    <a:pt x="12172" y="3913"/>
                    <a:pt x="12085" y="3486"/>
                  </a:cubicBezTo>
                  <a:cubicBezTo>
                    <a:pt x="12002" y="3084"/>
                    <a:pt x="11875" y="2699"/>
                    <a:pt x="11708" y="2342"/>
                  </a:cubicBezTo>
                  <a:cubicBezTo>
                    <a:pt x="11563" y="2084"/>
                    <a:pt x="11478" y="1788"/>
                    <a:pt x="11453" y="1486"/>
                  </a:cubicBezTo>
                  <a:cubicBezTo>
                    <a:pt x="11428" y="1189"/>
                    <a:pt x="11461" y="876"/>
                    <a:pt x="11590" y="606"/>
                  </a:cubicBezTo>
                  <a:cubicBezTo>
                    <a:pt x="11712" y="350"/>
                    <a:pt x="11902" y="175"/>
                    <a:pt x="12110" y="81"/>
                  </a:cubicBezTo>
                  <a:cubicBezTo>
                    <a:pt x="12322" y="-14"/>
                    <a:pt x="12557" y="-29"/>
                    <a:pt x="12785" y="54"/>
                  </a:cubicBezTo>
                  <a:lnTo>
                    <a:pt x="15202" y="732"/>
                  </a:lnTo>
                  <a:lnTo>
                    <a:pt x="14626" y="4996"/>
                  </a:lnTo>
                  <a:cubicBezTo>
                    <a:pt x="14456" y="5780"/>
                    <a:pt x="14650" y="6621"/>
                    <a:pt x="15126" y="7156"/>
                  </a:cubicBezTo>
                  <a:cubicBezTo>
                    <a:pt x="15656" y="7752"/>
                    <a:pt x="16420" y="7850"/>
                    <a:pt x="17031" y="7401"/>
                  </a:cubicBezTo>
                  <a:cubicBezTo>
                    <a:pt x="17428" y="7050"/>
                    <a:pt x="17871" y="6812"/>
                    <a:pt x="18332" y="6694"/>
                  </a:cubicBezTo>
                  <a:cubicBezTo>
                    <a:pt x="18760" y="6585"/>
                    <a:pt x="19207" y="6579"/>
                    <a:pt x="19641" y="6729"/>
                  </a:cubicBezTo>
                  <a:cubicBezTo>
                    <a:pt x="20809" y="7132"/>
                    <a:pt x="21600" y="8534"/>
                    <a:pt x="21539" y="10093"/>
                  </a:cubicBezTo>
                  <a:cubicBezTo>
                    <a:pt x="21597" y="11021"/>
                    <a:pt x="21348" y="11937"/>
                    <a:pt x="20851" y="12614"/>
                  </a:cubicBezTo>
                  <a:cubicBezTo>
                    <a:pt x="20191" y="13515"/>
                    <a:pt x="19198" y="13871"/>
                    <a:pt x="18271" y="13539"/>
                  </a:cubicBezTo>
                  <a:cubicBezTo>
                    <a:pt x="18003" y="13375"/>
                    <a:pt x="17745" y="13204"/>
                    <a:pt x="17495" y="13027"/>
                  </a:cubicBezTo>
                  <a:cubicBezTo>
                    <a:pt x="17264" y="12862"/>
                    <a:pt x="17035" y="12690"/>
                    <a:pt x="16785" y="12597"/>
                  </a:cubicBezTo>
                  <a:cubicBezTo>
                    <a:pt x="16368" y="12443"/>
                    <a:pt x="15905" y="12508"/>
                    <a:pt x="15521" y="12836"/>
                  </a:cubicBezTo>
                  <a:cubicBezTo>
                    <a:pt x="15219" y="13093"/>
                    <a:pt x="15015" y="13476"/>
                    <a:pt x="14886" y="13887"/>
                  </a:cubicBezTo>
                  <a:cubicBezTo>
                    <a:pt x="14743" y="14344"/>
                    <a:pt x="14689" y="14850"/>
                    <a:pt x="14743" y="15362"/>
                  </a:cubicBezTo>
                  <a:lnTo>
                    <a:pt x="15381" y="21571"/>
                  </a:lnTo>
                  <a:lnTo>
                    <a:pt x="7502" y="21086"/>
                  </a:lnTo>
                  <a:cubicBezTo>
                    <a:pt x="7111" y="20411"/>
                    <a:pt x="6769" y="19690"/>
                    <a:pt x="6481" y="18934"/>
                  </a:cubicBezTo>
                  <a:cubicBezTo>
                    <a:pt x="6130" y="18010"/>
                    <a:pt x="5862" y="17039"/>
                    <a:pt x="5681" y="16038"/>
                  </a:cubicBezTo>
                  <a:cubicBezTo>
                    <a:pt x="5501" y="15157"/>
                    <a:pt x="5192" y="14328"/>
                    <a:pt x="4772" y="13596"/>
                  </a:cubicBezTo>
                  <a:cubicBezTo>
                    <a:pt x="4534" y="13180"/>
                    <a:pt x="4261" y="12799"/>
                    <a:pt x="3990" y="12418"/>
                  </a:cubicBezTo>
                  <a:cubicBezTo>
                    <a:pt x="3744" y="12074"/>
                    <a:pt x="3500" y="11728"/>
                    <a:pt x="3256" y="11381"/>
                  </a:cubicBezTo>
                  <a:cubicBezTo>
                    <a:pt x="2270" y="9728"/>
                    <a:pt x="1486" y="7891"/>
                    <a:pt x="930" y="5932"/>
                  </a:cubicBezTo>
                  <a:cubicBezTo>
                    <a:pt x="417" y="4125"/>
                    <a:pt x="104" y="2234"/>
                    <a:pt x="0" y="31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5601">
                <a:defRPr sz="1800">
                  <a:solidFill>
                    <a:srgbClr val="070707"/>
                  </a:solidFill>
                </a:defRPr>
              </a:pPr>
              <a:endParaRPr/>
            </a:p>
          </p:txBody>
        </p:sp>
        <p:sp>
          <p:nvSpPr>
            <p:cNvPr id="80" name="îṥḻîḋè">
              <a:extLst>
                <a:ext uri="{FF2B5EF4-FFF2-40B4-BE49-F238E27FC236}">
                  <a16:creationId xmlns:a16="http://schemas.microsoft.com/office/drawing/2014/main" id="{482C0EAE-B4EB-4527-B12A-444F99111E5F}"/>
                </a:ext>
              </a:extLst>
            </p:cNvPr>
            <p:cNvSpPr/>
            <p:nvPr/>
          </p:nvSpPr>
          <p:spPr>
            <a:xfrm>
              <a:off x="4375225" y="3407197"/>
              <a:ext cx="1166487" cy="155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44" extrusionOk="0">
                  <a:moveTo>
                    <a:pt x="1113" y="5524"/>
                  </a:moveTo>
                  <a:lnTo>
                    <a:pt x="50" y="9863"/>
                  </a:lnTo>
                  <a:cubicBezTo>
                    <a:pt x="-31" y="10120"/>
                    <a:pt x="-12" y="10380"/>
                    <a:pt x="91" y="10618"/>
                  </a:cubicBezTo>
                  <a:cubicBezTo>
                    <a:pt x="181" y="10828"/>
                    <a:pt x="339" y="11028"/>
                    <a:pt x="597" y="11160"/>
                  </a:cubicBezTo>
                  <a:cubicBezTo>
                    <a:pt x="871" y="11300"/>
                    <a:pt x="1200" y="11335"/>
                    <a:pt x="1514" y="11318"/>
                  </a:cubicBezTo>
                  <a:cubicBezTo>
                    <a:pt x="1872" y="11299"/>
                    <a:pt x="2227" y="11212"/>
                    <a:pt x="2541" y="11055"/>
                  </a:cubicBezTo>
                  <a:cubicBezTo>
                    <a:pt x="3686" y="10503"/>
                    <a:pt x="5126" y="10420"/>
                    <a:pt x="6371" y="10834"/>
                  </a:cubicBezTo>
                  <a:cubicBezTo>
                    <a:pt x="7680" y="11269"/>
                    <a:pt x="8582" y="12188"/>
                    <a:pt x="8744" y="13250"/>
                  </a:cubicBezTo>
                  <a:cubicBezTo>
                    <a:pt x="8916" y="14139"/>
                    <a:pt x="8522" y="15036"/>
                    <a:pt x="7680" y="15677"/>
                  </a:cubicBezTo>
                  <a:cubicBezTo>
                    <a:pt x="6641" y="16468"/>
                    <a:pt x="5093" y="16754"/>
                    <a:pt x="3679" y="16417"/>
                  </a:cubicBezTo>
                  <a:cubicBezTo>
                    <a:pt x="3315" y="16281"/>
                    <a:pt x="2953" y="16159"/>
                    <a:pt x="2587" y="16051"/>
                  </a:cubicBezTo>
                  <a:cubicBezTo>
                    <a:pt x="2030" y="15886"/>
                    <a:pt x="1394" y="15743"/>
                    <a:pt x="844" y="15975"/>
                  </a:cubicBezTo>
                  <a:cubicBezTo>
                    <a:pt x="546" y="16101"/>
                    <a:pt x="357" y="16313"/>
                    <a:pt x="245" y="16537"/>
                  </a:cubicBezTo>
                  <a:cubicBezTo>
                    <a:pt x="126" y="16776"/>
                    <a:pt x="90" y="17041"/>
                    <a:pt x="158" y="17308"/>
                  </a:cubicBezTo>
                  <a:lnTo>
                    <a:pt x="958" y="21444"/>
                  </a:lnTo>
                  <a:lnTo>
                    <a:pt x="11789" y="21421"/>
                  </a:lnTo>
                  <a:cubicBezTo>
                    <a:pt x="12290" y="21042"/>
                    <a:pt x="12711" y="20608"/>
                    <a:pt x="13035" y="20134"/>
                  </a:cubicBezTo>
                  <a:cubicBezTo>
                    <a:pt x="13378" y="19631"/>
                    <a:pt x="13609" y="19089"/>
                    <a:pt x="13717" y="18531"/>
                  </a:cubicBezTo>
                  <a:cubicBezTo>
                    <a:pt x="13955" y="17950"/>
                    <a:pt x="14289" y="17393"/>
                    <a:pt x="14713" y="16875"/>
                  </a:cubicBezTo>
                  <a:cubicBezTo>
                    <a:pt x="15148" y="16342"/>
                    <a:pt x="15674" y="15854"/>
                    <a:pt x="16276" y="15422"/>
                  </a:cubicBezTo>
                  <a:cubicBezTo>
                    <a:pt x="17987" y="14068"/>
                    <a:pt x="19334" y="12481"/>
                    <a:pt x="20243" y="10747"/>
                  </a:cubicBezTo>
                  <a:cubicBezTo>
                    <a:pt x="21043" y="9221"/>
                    <a:pt x="21492" y="7605"/>
                    <a:pt x="21569" y="5967"/>
                  </a:cubicBezTo>
                  <a:lnTo>
                    <a:pt x="18132" y="6285"/>
                  </a:lnTo>
                  <a:cubicBezTo>
                    <a:pt x="17862" y="6304"/>
                    <a:pt x="17593" y="6301"/>
                    <a:pt x="17330" y="6276"/>
                  </a:cubicBezTo>
                  <a:cubicBezTo>
                    <a:pt x="16700" y="6215"/>
                    <a:pt x="16071" y="6026"/>
                    <a:pt x="15700" y="5619"/>
                  </a:cubicBezTo>
                  <a:cubicBezTo>
                    <a:pt x="15375" y="5263"/>
                    <a:pt x="15332" y="4804"/>
                    <a:pt x="15590" y="4419"/>
                  </a:cubicBezTo>
                  <a:cubicBezTo>
                    <a:pt x="17038" y="3297"/>
                    <a:pt x="16870" y="1489"/>
                    <a:pt x="15230" y="526"/>
                  </a:cubicBezTo>
                  <a:cubicBezTo>
                    <a:pt x="14280" y="-32"/>
                    <a:pt x="12998" y="-156"/>
                    <a:pt x="11889" y="202"/>
                  </a:cubicBezTo>
                  <a:cubicBezTo>
                    <a:pt x="11204" y="429"/>
                    <a:pt x="10647" y="828"/>
                    <a:pt x="10317" y="1330"/>
                  </a:cubicBezTo>
                  <a:cubicBezTo>
                    <a:pt x="9996" y="1818"/>
                    <a:pt x="9907" y="2356"/>
                    <a:pt x="9979" y="2877"/>
                  </a:cubicBezTo>
                  <a:cubicBezTo>
                    <a:pt x="10052" y="3399"/>
                    <a:pt x="10288" y="3911"/>
                    <a:pt x="10686" y="4368"/>
                  </a:cubicBezTo>
                  <a:cubicBezTo>
                    <a:pt x="10959" y="4864"/>
                    <a:pt x="10859" y="5430"/>
                    <a:pt x="10422" y="5855"/>
                  </a:cubicBezTo>
                  <a:cubicBezTo>
                    <a:pt x="9948" y="6318"/>
                    <a:pt x="9161" y="6537"/>
                    <a:pt x="8396" y="6420"/>
                  </a:cubicBezTo>
                  <a:lnTo>
                    <a:pt x="1113" y="552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5601">
                <a:defRPr sz="1800">
                  <a:solidFill>
                    <a:srgbClr val="070707"/>
                  </a:solidFill>
                </a:defRPr>
              </a:pPr>
              <a:endParaRPr/>
            </a:p>
          </p:txBody>
        </p:sp>
        <p:sp>
          <p:nvSpPr>
            <p:cNvPr id="81" name="iṥ1îḍé">
              <a:extLst>
                <a:ext uri="{FF2B5EF4-FFF2-40B4-BE49-F238E27FC236}">
                  <a16:creationId xmlns:a16="http://schemas.microsoft.com/office/drawing/2014/main" id="{2BF91472-C624-4715-B35C-F8A3488352D1}"/>
                </a:ext>
              </a:extLst>
            </p:cNvPr>
            <p:cNvSpPr/>
            <p:nvPr/>
          </p:nvSpPr>
          <p:spPr>
            <a:xfrm>
              <a:off x="4228051" y="5991500"/>
              <a:ext cx="407295" cy="11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0" y="102"/>
                  </a:moveTo>
                  <a:lnTo>
                    <a:pt x="2875" y="16209"/>
                  </a:lnTo>
                  <a:cubicBezTo>
                    <a:pt x="5436" y="19804"/>
                    <a:pt x="8177" y="21600"/>
                    <a:pt x="10940" y="21494"/>
                  </a:cubicBezTo>
                  <a:cubicBezTo>
                    <a:pt x="13546" y="21393"/>
                    <a:pt x="16123" y="19601"/>
                    <a:pt x="18539" y="16209"/>
                  </a:cubicBezTo>
                  <a:lnTo>
                    <a:pt x="21600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5601"/>
              <a:endParaRPr>
                <a:solidFill>
                  <a:srgbClr val="070707"/>
                </a:solidFill>
              </a:endParaRPr>
            </a:p>
          </p:txBody>
        </p:sp>
        <p:sp>
          <p:nvSpPr>
            <p:cNvPr id="82" name="ïṡľïḓé">
              <a:extLst>
                <a:ext uri="{FF2B5EF4-FFF2-40B4-BE49-F238E27FC236}">
                  <a16:creationId xmlns:a16="http://schemas.microsoft.com/office/drawing/2014/main" id="{D2A0C91B-6416-4F41-B305-1E015355076D}"/>
                </a:ext>
              </a:extLst>
            </p:cNvPr>
            <p:cNvSpPr/>
            <p:nvPr/>
          </p:nvSpPr>
          <p:spPr>
            <a:xfrm>
              <a:off x="3855467" y="4940379"/>
              <a:ext cx="591994" cy="24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4909" y="21584"/>
                  </a:lnTo>
                  <a:cubicBezTo>
                    <a:pt x="3985" y="20289"/>
                    <a:pt x="3089" y="18888"/>
                    <a:pt x="2222" y="17386"/>
                  </a:cubicBezTo>
                  <a:cubicBezTo>
                    <a:pt x="1456" y="16058"/>
                    <a:pt x="715" y="14653"/>
                    <a:pt x="0" y="13173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5601">
                <a:defRPr sz="1800">
                  <a:solidFill>
                    <a:srgbClr val="070707"/>
                  </a:solidFill>
                </a:defRPr>
              </a:pPr>
              <a:endParaRPr/>
            </a:p>
          </p:txBody>
        </p:sp>
        <p:sp>
          <p:nvSpPr>
            <p:cNvPr id="83" name="ïsļïḋé">
              <a:extLst>
                <a:ext uri="{FF2B5EF4-FFF2-40B4-BE49-F238E27FC236}">
                  <a16:creationId xmlns:a16="http://schemas.microsoft.com/office/drawing/2014/main" id="{C7FFB242-485F-4B1B-AAFF-BBF45AEB8C87}"/>
                </a:ext>
              </a:extLst>
            </p:cNvPr>
            <p:cNvSpPr/>
            <p:nvPr/>
          </p:nvSpPr>
          <p:spPr>
            <a:xfrm>
              <a:off x="4438857" y="4940379"/>
              <a:ext cx="589498" cy="24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9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6691" y="21584"/>
                  </a:lnTo>
                  <a:cubicBezTo>
                    <a:pt x="17615" y="20289"/>
                    <a:pt x="18511" y="18888"/>
                    <a:pt x="19378" y="17386"/>
                  </a:cubicBezTo>
                  <a:cubicBezTo>
                    <a:pt x="20144" y="16058"/>
                    <a:pt x="20885" y="14653"/>
                    <a:pt x="21600" y="13173"/>
                  </a:cubicBezTo>
                  <a:lnTo>
                    <a:pt x="2149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5601">
                <a:defRPr sz="1800">
                  <a:solidFill>
                    <a:srgbClr val="070707"/>
                  </a:solidFill>
                </a:defRPr>
              </a:pPr>
              <a:endParaRPr/>
            </a:p>
          </p:txBody>
        </p:sp>
        <p:sp>
          <p:nvSpPr>
            <p:cNvPr id="84" name="işḷiďé">
              <a:extLst>
                <a:ext uri="{FF2B5EF4-FFF2-40B4-BE49-F238E27FC236}">
                  <a16:creationId xmlns:a16="http://schemas.microsoft.com/office/drawing/2014/main" id="{34A7D16D-2818-4D21-A8B5-A96FE752EFEB}"/>
                </a:ext>
              </a:extLst>
            </p:cNvPr>
            <p:cNvSpPr/>
            <p:nvPr/>
          </p:nvSpPr>
          <p:spPr>
            <a:xfrm>
              <a:off x="3854333" y="4937877"/>
              <a:ext cx="1172956" cy="7231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5601">
                <a:defRPr sz="2400"/>
              </a:pPr>
              <a:endParaRPr sz="3200"/>
            </a:p>
          </p:txBody>
        </p:sp>
        <p:sp>
          <p:nvSpPr>
            <p:cNvPr id="85" name="isḻidé">
              <a:extLst>
                <a:ext uri="{FF2B5EF4-FFF2-40B4-BE49-F238E27FC236}">
                  <a16:creationId xmlns:a16="http://schemas.microsoft.com/office/drawing/2014/main" id="{AC5E1F17-5408-428C-9963-590918BE3C1D}"/>
                </a:ext>
              </a:extLst>
            </p:cNvPr>
            <p:cNvSpPr/>
            <p:nvPr/>
          </p:nvSpPr>
          <p:spPr>
            <a:xfrm rot="21245215">
              <a:off x="4069053" y="5371263"/>
              <a:ext cx="719279" cy="7231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479">
                <a:defRPr sz="3200"/>
              </a:pPr>
              <a:endParaRPr sz="3200"/>
            </a:p>
          </p:txBody>
        </p:sp>
        <p:sp>
          <p:nvSpPr>
            <p:cNvPr id="86" name="ïṡļïdê">
              <a:extLst>
                <a:ext uri="{FF2B5EF4-FFF2-40B4-BE49-F238E27FC236}">
                  <a16:creationId xmlns:a16="http://schemas.microsoft.com/office/drawing/2014/main" id="{5C1B6F87-CDCA-4714-BE99-8E77DB502630}"/>
                </a:ext>
              </a:extLst>
            </p:cNvPr>
            <p:cNvSpPr/>
            <p:nvPr/>
          </p:nvSpPr>
          <p:spPr>
            <a:xfrm rot="21245215">
              <a:off x="4069053" y="5493885"/>
              <a:ext cx="719279" cy="7231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479">
                <a:defRPr sz="3200"/>
              </a:pPr>
              <a:endParaRPr sz="3200"/>
            </a:p>
          </p:txBody>
        </p:sp>
        <p:sp>
          <p:nvSpPr>
            <p:cNvPr id="87" name="iśľîḍè">
              <a:extLst>
                <a:ext uri="{FF2B5EF4-FFF2-40B4-BE49-F238E27FC236}">
                  <a16:creationId xmlns:a16="http://schemas.microsoft.com/office/drawing/2014/main" id="{B5FC7B41-41D8-4085-A3E3-FAAA0DA821B9}"/>
                </a:ext>
              </a:extLst>
            </p:cNvPr>
            <p:cNvSpPr/>
            <p:nvPr/>
          </p:nvSpPr>
          <p:spPr>
            <a:xfrm rot="21245215">
              <a:off x="4069053" y="5616505"/>
              <a:ext cx="719279" cy="72311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479">
                <a:defRPr sz="3200"/>
              </a:pPr>
              <a:endParaRPr sz="3200"/>
            </a:p>
          </p:txBody>
        </p:sp>
        <p:sp>
          <p:nvSpPr>
            <p:cNvPr id="88" name="ïṧľíḑè">
              <a:extLst>
                <a:ext uri="{FF2B5EF4-FFF2-40B4-BE49-F238E27FC236}">
                  <a16:creationId xmlns:a16="http://schemas.microsoft.com/office/drawing/2014/main" id="{CFE8E72E-0716-4E96-8632-059AC873062B}"/>
                </a:ext>
              </a:extLst>
            </p:cNvPr>
            <p:cNvSpPr/>
            <p:nvPr/>
          </p:nvSpPr>
          <p:spPr>
            <a:xfrm rot="21245215">
              <a:off x="4069053" y="5739127"/>
              <a:ext cx="719279" cy="7231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479">
                <a:defRPr sz="3200"/>
              </a:pPr>
              <a:endParaRPr sz="3200"/>
            </a:p>
          </p:txBody>
        </p:sp>
      </p:grpSp>
      <p:sp>
        <p:nvSpPr>
          <p:cNvPr id="68" name="îṧlïďè">
            <a:extLst>
              <a:ext uri="{FF2B5EF4-FFF2-40B4-BE49-F238E27FC236}">
                <a16:creationId xmlns:a16="http://schemas.microsoft.com/office/drawing/2014/main" id="{F69167EF-378D-49B7-8C09-64B76423C2D8}"/>
              </a:ext>
            </a:extLst>
          </p:cNvPr>
          <p:cNvSpPr/>
          <p:nvPr/>
        </p:nvSpPr>
        <p:spPr bwMode="auto">
          <a:xfrm>
            <a:off x="2142298" y="1662330"/>
            <a:ext cx="6595301" cy="12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449263" lvl="2" indent="-355600">
              <a:lnSpc>
                <a:spcPts val="2600"/>
              </a:lnSpc>
              <a:spcBef>
                <a:spcPct val="0"/>
              </a:spcBef>
              <a:buFont typeface="+mj-lt"/>
              <a:buAutoNum type="arabicParenR"/>
              <a:defRPr/>
            </a:pPr>
            <a:r>
              <a:rPr lang="zh-TW" altLang="zh-TW" sz="2000" b="1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所有高中職學校派員參加</a:t>
            </a:r>
            <a:endParaRPr lang="en-US" altLang="zh-TW" sz="2000" b="1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49263" lvl="2" indent="-355600">
              <a:lnSpc>
                <a:spcPts val="2600"/>
              </a:lnSpc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altLang="zh-TW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zh-TW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TW" altLang="zh-TW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zh-TW" altLang="zh-TW" sz="2000" b="1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辦理</a:t>
            </a:r>
            <a:r>
              <a:rPr lang="zh-TW" altLang="en-US" sz="2000" b="1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分區</a:t>
            </a:r>
            <a:r>
              <a:rPr lang="zh-TW" altLang="zh-TW" sz="2000" b="1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種子教師培訓營，</a:t>
            </a:r>
            <a:r>
              <a:rPr lang="zh-TW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半</a:t>
            </a:r>
            <a:r>
              <a:rPr lang="zh-TW" altLang="zh-TW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天培訓課程</a:t>
            </a:r>
            <a:endParaRPr lang="en-US" altLang="zh-TW" b="1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9" name="isḻïḓê">
            <a:extLst>
              <a:ext uri="{FF2B5EF4-FFF2-40B4-BE49-F238E27FC236}">
                <a16:creationId xmlns:a16="http://schemas.microsoft.com/office/drawing/2014/main" id="{6C87775F-66F6-4851-BA8C-774F5FE9CBC4}"/>
              </a:ext>
            </a:extLst>
          </p:cNvPr>
          <p:cNvSpPr txBox="1"/>
          <p:nvPr/>
        </p:nvSpPr>
        <p:spPr bwMode="auto">
          <a:xfrm>
            <a:off x="1746287" y="1126705"/>
            <a:ext cx="4575865" cy="51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01.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種子教師</a:t>
            </a: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3" name="iṩḻíḋe">
            <a:extLst>
              <a:ext uri="{FF2B5EF4-FFF2-40B4-BE49-F238E27FC236}">
                <a16:creationId xmlns:a16="http://schemas.microsoft.com/office/drawing/2014/main" id="{B2F36AEC-B910-427C-9471-15A837CC09D2}"/>
              </a:ext>
            </a:extLst>
          </p:cNvPr>
          <p:cNvSpPr/>
          <p:nvPr/>
        </p:nvSpPr>
        <p:spPr bwMode="auto">
          <a:xfrm>
            <a:off x="2112834" y="2889866"/>
            <a:ext cx="6403090" cy="12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434975" indent="-342900">
              <a:lnSpc>
                <a:spcPts val="28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zh-TW" altLang="en-US" sz="2000" b="1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可進行</a:t>
            </a:r>
            <a:r>
              <a:rPr lang="zh-TW" altLang="zh-TW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學生意願調查</a:t>
            </a:r>
            <a:r>
              <a:rPr lang="zh-TW" altLang="zh-TW" sz="2000" b="1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，以利學校輔導</a:t>
            </a:r>
          </a:p>
          <a:p>
            <a:pPr marL="434975" indent="-342900">
              <a:lnSpc>
                <a:spcPts val="28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進一步輔導有</a:t>
            </a:r>
            <a:r>
              <a:rPr lang="zh-TW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意願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學生申請，申請書包含</a:t>
            </a:r>
            <a:r>
              <a:rPr lang="zh-TW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</a:t>
            </a:r>
            <a:r>
              <a:rPr lang="zh-TW" altLang="zh-TW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想參與產業類別</a:t>
            </a:r>
            <a:r>
              <a:rPr lang="zh-TW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」、「</a:t>
            </a:r>
            <a:r>
              <a:rPr lang="zh-TW" altLang="zh-TW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希望就業縣市</a:t>
            </a:r>
            <a:r>
              <a:rPr lang="zh-TW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endParaRPr lang="en-US" altLang="zh-TW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4" name="iṣḷidé">
            <a:extLst>
              <a:ext uri="{FF2B5EF4-FFF2-40B4-BE49-F238E27FC236}">
                <a16:creationId xmlns:a16="http://schemas.microsoft.com/office/drawing/2014/main" id="{0303A728-5AB1-41D4-B2AE-5CD6FEF26027}"/>
              </a:ext>
            </a:extLst>
          </p:cNvPr>
          <p:cNvSpPr txBox="1"/>
          <p:nvPr/>
        </p:nvSpPr>
        <p:spPr bwMode="auto">
          <a:xfrm>
            <a:off x="1704547" y="2448998"/>
            <a:ext cx="5594035" cy="51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02.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學生線上申請</a:t>
            </a:r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6" name="直接连接符 11">
            <a:extLst>
              <a:ext uri="{FF2B5EF4-FFF2-40B4-BE49-F238E27FC236}">
                <a16:creationId xmlns:a16="http://schemas.microsoft.com/office/drawing/2014/main" id="{EC0EC782-7A01-44D6-92FD-B73B67653BAF}"/>
              </a:ext>
            </a:extLst>
          </p:cNvPr>
          <p:cNvCxnSpPr>
            <a:cxnSpLocks/>
          </p:cNvCxnSpPr>
          <p:nvPr/>
        </p:nvCxnSpPr>
        <p:spPr>
          <a:xfrm>
            <a:off x="2576129" y="2464399"/>
            <a:ext cx="445503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12">
            <a:extLst>
              <a:ext uri="{FF2B5EF4-FFF2-40B4-BE49-F238E27FC236}">
                <a16:creationId xmlns:a16="http://schemas.microsoft.com/office/drawing/2014/main" id="{1B96CEAD-2C91-48AC-8A28-F254AD273926}"/>
              </a:ext>
            </a:extLst>
          </p:cNvPr>
          <p:cNvCxnSpPr>
            <a:cxnSpLocks/>
          </p:cNvCxnSpPr>
          <p:nvPr/>
        </p:nvCxnSpPr>
        <p:spPr>
          <a:xfrm>
            <a:off x="2455318" y="3868693"/>
            <a:ext cx="445503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B0B27692-A6EC-4598-BBF1-1735EA6B872E}"/>
              </a:ext>
            </a:extLst>
          </p:cNvPr>
          <p:cNvGrpSpPr/>
          <p:nvPr/>
        </p:nvGrpSpPr>
        <p:grpSpPr>
          <a:xfrm>
            <a:off x="928215" y="1451576"/>
            <a:ext cx="818072" cy="730274"/>
            <a:chOff x="1378718" y="1441578"/>
            <a:chExt cx="818072" cy="730274"/>
          </a:xfrm>
        </p:grpSpPr>
        <p:sp>
          <p:nvSpPr>
            <p:cNvPr id="71" name="iṥļîḋe">
              <a:extLst>
                <a:ext uri="{FF2B5EF4-FFF2-40B4-BE49-F238E27FC236}">
                  <a16:creationId xmlns:a16="http://schemas.microsoft.com/office/drawing/2014/main" id="{DDE1DC6A-0988-47B3-BB87-3428E84B7CD8}"/>
                </a:ext>
              </a:extLst>
            </p:cNvPr>
            <p:cNvSpPr/>
            <p:nvPr/>
          </p:nvSpPr>
          <p:spPr bwMode="auto">
            <a:xfrm>
              <a:off x="1378718" y="1441578"/>
              <a:ext cx="818072" cy="730274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pic>
          <p:nvPicPr>
            <p:cNvPr id="98" name="圖形 97" descr="教室">
              <a:extLst>
                <a:ext uri="{FF2B5EF4-FFF2-40B4-BE49-F238E27FC236}">
                  <a16:creationId xmlns:a16="http://schemas.microsoft.com/office/drawing/2014/main" id="{CDE43A94-E15C-4D04-879A-925FC97BA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84847" y="1493980"/>
              <a:ext cx="578193" cy="578193"/>
            </a:xfrm>
            <a:prstGeom prst="rect">
              <a:avLst/>
            </a:prstGeom>
          </p:spPr>
        </p:pic>
      </p:grpSp>
      <p:grpSp>
        <p:nvGrpSpPr>
          <p:cNvPr id="110" name="群組 109">
            <a:extLst>
              <a:ext uri="{FF2B5EF4-FFF2-40B4-BE49-F238E27FC236}">
                <a16:creationId xmlns:a16="http://schemas.microsoft.com/office/drawing/2014/main" id="{00D0F5EC-365B-47B9-90C9-272B9C915F3B}"/>
              </a:ext>
            </a:extLst>
          </p:cNvPr>
          <p:cNvGrpSpPr/>
          <p:nvPr/>
        </p:nvGrpSpPr>
        <p:grpSpPr>
          <a:xfrm>
            <a:off x="928215" y="2554315"/>
            <a:ext cx="818073" cy="735193"/>
            <a:chOff x="1378718" y="2937179"/>
            <a:chExt cx="818073" cy="735193"/>
          </a:xfrm>
        </p:grpSpPr>
        <p:sp>
          <p:nvSpPr>
            <p:cNvPr id="66" name="iSḷïḋè">
              <a:extLst>
                <a:ext uri="{FF2B5EF4-FFF2-40B4-BE49-F238E27FC236}">
                  <a16:creationId xmlns:a16="http://schemas.microsoft.com/office/drawing/2014/main" id="{5C3C24DD-75AE-47CE-8980-84181E07BF00}"/>
                </a:ext>
              </a:extLst>
            </p:cNvPr>
            <p:cNvSpPr/>
            <p:nvPr/>
          </p:nvSpPr>
          <p:spPr bwMode="auto">
            <a:xfrm>
              <a:off x="1378718" y="2942098"/>
              <a:ext cx="818073" cy="730274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zh-CN" altLang="en-US" sz="1700"/>
            </a:p>
          </p:txBody>
        </p:sp>
        <p:pic>
          <p:nvPicPr>
            <p:cNvPr id="104" name="圖形 103" descr="程式設計師">
              <a:extLst>
                <a:ext uri="{FF2B5EF4-FFF2-40B4-BE49-F238E27FC236}">
                  <a16:creationId xmlns:a16="http://schemas.microsoft.com/office/drawing/2014/main" id="{9E2CDD01-2029-406F-A58F-70ECB3D93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47548" y="2937179"/>
              <a:ext cx="652789" cy="652789"/>
            </a:xfrm>
            <a:prstGeom prst="rect">
              <a:avLst/>
            </a:prstGeom>
          </p:spPr>
        </p:pic>
      </p:grpSp>
      <p:sp>
        <p:nvSpPr>
          <p:cNvPr id="58" name="îsļîḋé">
            <a:extLst>
              <a:ext uri="{FF2B5EF4-FFF2-40B4-BE49-F238E27FC236}">
                <a16:creationId xmlns:a16="http://schemas.microsoft.com/office/drawing/2014/main" id="{9B8F6EC5-3E69-43CA-A0EF-D124DD242D35}"/>
              </a:ext>
            </a:extLst>
          </p:cNvPr>
          <p:cNvSpPr/>
          <p:nvPr/>
        </p:nvSpPr>
        <p:spPr bwMode="auto">
          <a:xfrm>
            <a:off x="2114482" y="4524423"/>
            <a:ext cx="6963658" cy="12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250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447675" lvl="2" indent="-354013">
              <a:lnSpc>
                <a:spcPts val="2400"/>
              </a:lnSpc>
              <a:spcBef>
                <a:spcPct val="0"/>
              </a:spcBef>
              <a:buFont typeface="+mj-lt"/>
              <a:buAutoNum type="arabicParenR"/>
              <a:defRPr/>
            </a:pPr>
            <a:r>
              <a:rPr lang="zh-TW" altLang="en-US" sz="8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職場體驗與學習及國際體驗之學生申請計畫，皆</a:t>
            </a:r>
            <a:r>
              <a:rPr lang="zh-TW" altLang="en-US" sz="8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取消</a:t>
            </a:r>
            <a:r>
              <a:rPr lang="zh-TW" altLang="en-US" sz="8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「學校推薦序」及「備取時進行備取排序」</a:t>
            </a:r>
            <a:endParaRPr lang="en-US" altLang="zh-TW" sz="8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47675" lvl="2" indent="-354013">
              <a:lnSpc>
                <a:spcPts val="2400"/>
              </a:lnSpc>
              <a:spcBef>
                <a:spcPct val="0"/>
              </a:spcBef>
              <a:buFont typeface="+mj-lt"/>
              <a:buAutoNum type="arabicParenR"/>
              <a:defRPr/>
            </a:pPr>
            <a:r>
              <a:rPr lang="zh-TW" altLang="en-US" sz="8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明列學生申請書之</a:t>
            </a:r>
            <a:r>
              <a:rPr lang="zh-TW" altLang="en-US" sz="8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審查重點</a:t>
            </a:r>
            <a:r>
              <a:rPr lang="zh-TW" altLang="en-US" sz="8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供學校參考</a:t>
            </a:r>
            <a:endParaRPr lang="en-US" altLang="zh-TW" sz="8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47675" lvl="2" indent="-184150">
              <a:lnSpc>
                <a:spcPts val="2400"/>
              </a:lnSpc>
              <a:spcBef>
                <a:spcPct val="0"/>
              </a:spcBef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7200" b="1" dirty="0">
                <a:solidFill>
                  <a:srgbClr val="2261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「壹、自傳」內容空白或字數未達</a:t>
            </a:r>
            <a:r>
              <a:rPr lang="en-US" altLang="zh-TW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endParaRPr lang="en-US" altLang="zh-TW" sz="7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7675" lvl="2" indent="-184150">
              <a:lnSpc>
                <a:spcPts val="2400"/>
              </a:lnSpc>
              <a:spcBef>
                <a:spcPct val="0"/>
              </a:spcBef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7200" b="1" dirty="0">
                <a:solidFill>
                  <a:srgbClr val="2261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互相抄襲（同校之多份申請文件雷同）</a:t>
            </a:r>
            <a:endParaRPr lang="en-US" altLang="zh-TW" sz="7200" b="1" dirty="0">
              <a:solidFill>
                <a:srgbClr val="2261A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7675" lvl="2" indent="-184150">
              <a:lnSpc>
                <a:spcPts val="2400"/>
              </a:lnSpc>
              <a:spcBef>
                <a:spcPct val="0"/>
              </a:spcBef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7200" b="1" dirty="0">
                <a:solidFill>
                  <a:srgbClr val="2261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內容與標題明顯不符</a:t>
            </a:r>
            <a:endParaRPr lang="en-US" altLang="zh-TW" sz="7200" b="1" dirty="0">
              <a:solidFill>
                <a:srgbClr val="2261A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7675" lvl="2" indent="-184150">
              <a:lnSpc>
                <a:spcPts val="2400"/>
              </a:lnSpc>
              <a:spcBef>
                <a:spcPct val="0"/>
              </a:spcBef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7200" b="1" dirty="0">
                <a:solidFill>
                  <a:srgbClr val="2261A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文件內容不雅或違背善良風俗</a:t>
            </a:r>
            <a:endParaRPr lang="en-US" altLang="zh-TW" sz="7200" b="1" dirty="0">
              <a:solidFill>
                <a:srgbClr val="2261A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3663" lvl="2">
              <a:lnSpc>
                <a:spcPts val="2300"/>
              </a:lnSpc>
              <a:spcBef>
                <a:spcPct val="0"/>
              </a:spcBef>
              <a:defRPr/>
            </a:pPr>
            <a:endParaRPr lang="en-US" altLang="zh-CN" sz="1100" dirty="0"/>
          </a:p>
        </p:txBody>
      </p:sp>
      <p:sp>
        <p:nvSpPr>
          <p:cNvPr id="59" name="ïSļîḑé">
            <a:extLst>
              <a:ext uri="{FF2B5EF4-FFF2-40B4-BE49-F238E27FC236}">
                <a16:creationId xmlns:a16="http://schemas.microsoft.com/office/drawing/2014/main" id="{30C5D520-8022-47C8-8C79-570C15D89AE6}"/>
              </a:ext>
            </a:extLst>
          </p:cNvPr>
          <p:cNvSpPr txBox="1"/>
          <p:nvPr/>
        </p:nvSpPr>
        <p:spPr bwMode="auto">
          <a:xfrm>
            <a:off x="1649834" y="4050399"/>
            <a:ext cx="5381332" cy="51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indent="92075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03.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學校初審作業</a:t>
            </a:r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08" name="群組 107">
            <a:extLst>
              <a:ext uri="{FF2B5EF4-FFF2-40B4-BE49-F238E27FC236}">
                <a16:creationId xmlns:a16="http://schemas.microsoft.com/office/drawing/2014/main" id="{F6ECEBF4-470C-4403-9DFC-FF499D9E9E24}"/>
              </a:ext>
            </a:extLst>
          </p:cNvPr>
          <p:cNvGrpSpPr/>
          <p:nvPr/>
        </p:nvGrpSpPr>
        <p:grpSpPr>
          <a:xfrm>
            <a:off x="928215" y="4205642"/>
            <a:ext cx="818073" cy="769167"/>
            <a:chOff x="1278928" y="4631445"/>
            <a:chExt cx="818073" cy="769167"/>
          </a:xfrm>
        </p:grpSpPr>
        <p:sp>
          <p:nvSpPr>
            <p:cNvPr id="61" name="îṧḻïḑe">
              <a:extLst>
                <a:ext uri="{FF2B5EF4-FFF2-40B4-BE49-F238E27FC236}">
                  <a16:creationId xmlns:a16="http://schemas.microsoft.com/office/drawing/2014/main" id="{856D7C10-B5C2-40E6-8FB3-388553FC2C73}"/>
                </a:ext>
              </a:extLst>
            </p:cNvPr>
            <p:cNvSpPr/>
            <p:nvPr/>
          </p:nvSpPr>
          <p:spPr bwMode="auto">
            <a:xfrm>
              <a:off x="1278928" y="4670338"/>
              <a:ext cx="818073" cy="730274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700">
                <a:solidFill>
                  <a:schemeClr val="tx1"/>
                </a:solidFill>
              </a:endParaRPr>
            </a:p>
          </p:txBody>
        </p:sp>
        <p:pic>
          <p:nvPicPr>
            <p:cNvPr id="106" name="圖形 105" descr="校舍">
              <a:extLst>
                <a:ext uri="{FF2B5EF4-FFF2-40B4-BE49-F238E27FC236}">
                  <a16:creationId xmlns:a16="http://schemas.microsoft.com/office/drawing/2014/main" id="{32478914-1007-445C-B2A8-440161C65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23352" y="4631445"/>
              <a:ext cx="731908" cy="747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21648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22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19C5EBC-78D6-4EDD-AC17-33085863613C}"/>
              </a:ext>
            </a:extLst>
          </p:cNvPr>
          <p:cNvGrpSpPr/>
          <p:nvPr/>
        </p:nvGrpSpPr>
        <p:grpSpPr>
          <a:xfrm>
            <a:off x="538948" y="341337"/>
            <a:ext cx="7224940" cy="624607"/>
            <a:chOff x="566657" y="313628"/>
            <a:chExt cx="7224940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D98FC355-5214-43BA-8FE9-ED1785A2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460280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二、學校執行小組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(1/9</a:t>
              </a:r>
              <a:r>
                <a: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)</a:t>
              </a:r>
              <a:r>
                <a:rPr lang="en-US" altLang="zh-TW" sz="1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29E87C8-EA65-408B-98F5-0A0B621F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肆、學校初審作業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7B269199-823F-47C3-95DC-7D2FF3EB8322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5A36C68A-D572-4B13-88C9-C533F8233B30}"/>
              </a:ext>
            </a:extLst>
          </p:cNvPr>
          <p:cNvGrpSpPr/>
          <p:nvPr/>
        </p:nvGrpSpPr>
        <p:grpSpPr>
          <a:xfrm>
            <a:off x="723488" y="1427463"/>
            <a:ext cx="8420511" cy="5021151"/>
            <a:chOff x="723488" y="1427463"/>
            <a:chExt cx="8420511" cy="502115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FA0758A-12E3-4495-B4DF-2CF083B2AC6B}"/>
                </a:ext>
              </a:extLst>
            </p:cNvPr>
            <p:cNvSpPr/>
            <p:nvPr/>
          </p:nvSpPr>
          <p:spPr>
            <a:xfrm>
              <a:off x="6696468" y="1427463"/>
              <a:ext cx="1200659" cy="93146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6000" b="-1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A0888420-C58F-4CA8-AA81-B48D5AF445D2}"/>
                </a:ext>
              </a:extLst>
            </p:cNvPr>
            <p:cNvSpPr>
              <a:spLocks/>
            </p:cNvSpPr>
            <p:nvPr/>
          </p:nvSpPr>
          <p:spPr bwMode="gray">
            <a:xfrm flipH="1" flipV="1">
              <a:off x="723488" y="3889302"/>
              <a:ext cx="8363202" cy="2559312"/>
            </a:xfrm>
            <a:custGeom>
              <a:avLst/>
              <a:gdLst>
                <a:gd name="T0" fmla="*/ 2147483646 w 3796"/>
                <a:gd name="T1" fmla="*/ 2147483646 h 816"/>
                <a:gd name="T2" fmla="*/ 2147483646 w 3796"/>
                <a:gd name="T3" fmla="*/ 2147483646 h 816"/>
                <a:gd name="T4" fmla="*/ 2147483646 w 3796"/>
                <a:gd name="T5" fmla="*/ 2147483646 h 816"/>
                <a:gd name="T6" fmla="*/ 2147483646 w 3796"/>
                <a:gd name="T7" fmla="*/ 2147483646 h 816"/>
                <a:gd name="T8" fmla="*/ 2147483646 w 3796"/>
                <a:gd name="T9" fmla="*/ 2147483646 h 816"/>
                <a:gd name="T10" fmla="*/ 2147483646 w 3796"/>
                <a:gd name="T11" fmla="*/ 2147483646 h 816"/>
                <a:gd name="T12" fmla="*/ 2147483646 w 3796"/>
                <a:gd name="T13" fmla="*/ 2147483646 h 816"/>
                <a:gd name="T14" fmla="*/ 2147483646 w 3796"/>
                <a:gd name="T15" fmla="*/ 2147483646 h 816"/>
                <a:gd name="T16" fmla="*/ 2147483646 w 3796"/>
                <a:gd name="T17" fmla="*/ 2147483646 h 816"/>
                <a:gd name="T18" fmla="*/ 2147483646 w 3796"/>
                <a:gd name="T19" fmla="*/ 2147483646 h 816"/>
                <a:gd name="T20" fmla="*/ 2147483646 w 3796"/>
                <a:gd name="T21" fmla="*/ 2147483646 h 816"/>
                <a:gd name="T22" fmla="*/ 2147483646 w 3796"/>
                <a:gd name="T23" fmla="*/ 2147483646 h 816"/>
                <a:gd name="T24" fmla="*/ 2147483646 w 3796"/>
                <a:gd name="T25" fmla="*/ 2147483646 h 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rgbClr val="B6D74D"/>
                </a:gs>
                <a:gs pos="100000">
                  <a:srgbClr val="54632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4C1BE5CA-B883-4B0B-8AD2-BBF71D0AD6C8}"/>
                </a:ext>
              </a:extLst>
            </p:cNvPr>
            <p:cNvSpPr>
              <a:spLocks/>
            </p:cNvSpPr>
            <p:nvPr/>
          </p:nvSpPr>
          <p:spPr bwMode="gray">
            <a:xfrm>
              <a:off x="780797" y="1510658"/>
              <a:ext cx="8363202" cy="2348766"/>
            </a:xfrm>
            <a:custGeom>
              <a:avLst/>
              <a:gdLst/>
              <a:ahLst/>
              <a:cxnLst>
                <a:cxn ang="0">
                  <a:pos x="3724" y="288"/>
                </a:cxn>
                <a:cxn ang="0">
                  <a:pos x="1346" y="290"/>
                </a:cxn>
                <a:cxn ang="0">
                  <a:pos x="1246" y="258"/>
                </a:cxn>
                <a:cxn ang="0">
                  <a:pos x="1066" y="79"/>
                </a:cxn>
                <a:cxn ang="0">
                  <a:pos x="923" y="4"/>
                </a:cxn>
                <a:cxn ang="0">
                  <a:pos x="103" y="4"/>
                </a:cxn>
                <a:cxn ang="0">
                  <a:pos x="2" y="88"/>
                </a:cxn>
                <a:cxn ang="0">
                  <a:pos x="2" y="729"/>
                </a:cxn>
                <a:cxn ang="0">
                  <a:pos x="103" y="804"/>
                </a:cxn>
                <a:cxn ang="0">
                  <a:pos x="3688" y="804"/>
                </a:cxn>
                <a:cxn ang="0">
                  <a:pos x="3790" y="716"/>
                </a:cxn>
                <a:cxn ang="0">
                  <a:pos x="3790" y="356"/>
                </a:cxn>
                <a:cxn ang="0">
                  <a:pos x="3724" y="288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CN" altLang="en-US" dirty="0">
                <a:ea typeface="宋体" charset="-122"/>
              </a:endParaRPr>
            </a:p>
          </p:txBody>
        </p:sp>
        <p:sp>
          <p:nvSpPr>
            <p:cNvPr id="18" name="Rectangle 41">
              <a:extLst>
                <a:ext uri="{FF2B5EF4-FFF2-40B4-BE49-F238E27FC236}">
                  <a16:creationId xmlns:a16="http://schemas.microsoft.com/office/drawing/2014/main" id="{56276FD8-6363-4E92-B786-9E95B43D8EB0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796502" y="1789656"/>
              <a:ext cx="4872423" cy="2185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學校執行小組</a:t>
              </a:r>
              <a:endParaRPr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TW" altLang="en-US" sz="36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設置要點</a:t>
              </a:r>
              <a:r>
                <a:rPr lang="en-US" altLang="zh-TW" sz="24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24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規範內容參考示例</a:t>
              </a:r>
              <a:r>
                <a:rPr lang="en-US" altLang="zh-TW" sz="24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sz="3600" dirty="0">
                <a:solidFill>
                  <a:srgbClr val="FFFF00"/>
                </a:solidFill>
              </a:endParaRPr>
            </a:p>
            <a:p>
              <a:endParaRPr lang="en-US" altLang="zh-TW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endParaRPr lang="zh-TW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Rectangle 53">
              <a:extLst>
                <a:ext uri="{FF2B5EF4-FFF2-40B4-BE49-F238E27FC236}">
                  <a16:creationId xmlns:a16="http://schemas.microsoft.com/office/drawing/2014/main" id="{0165D70E-01A0-4013-B904-8A833E55FAF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3081929" y="3250364"/>
              <a:ext cx="742275" cy="346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350" b="1" dirty="0">
                  <a:solidFill>
                    <a:schemeClr val="tx2"/>
                  </a:solidFill>
                </a:rPr>
                <a:t>2. Title</a:t>
              </a:r>
            </a:p>
          </p:txBody>
        </p:sp>
        <p:sp>
          <p:nvSpPr>
            <p:cNvPr id="20" name="Rectangle 54">
              <a:extLst>
                <a:ext uri="{FF2B5EF4-FFF2-40B4-BE49-F238E27FC236}">
                  <a16:creationId xmlns:a16="http://schemas.microsoft.com/office/drawing/2014/main" id="{F9E89091-81C3-4618-AFEA-27027E3782C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094194" y="3250364"/>
              <a:ext cx="742275" cy="346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350" b="1">
                  <a:solidFill>
                    <a:schemeClr val="tx2"/>
                  </a:solidFill>
                </a:rPr>
                <a:t>3. Title</a:t>
              </a:r>
            </a:p>
          </p:txBody>
        </p:sp>
        <p:sp>
          <p:nvSpPr>
            <p:cNvPr id="79" name="Rectangle 37">
              <a:extLst>
                <a:ext uri="{FF2B5EF4-FFF2-40B4-BE49-F238E27FC236}">
                  <a16:creationId xmlns:a16="http://schemas.microsoft.com/office/drawing/2014/main" id="{6D8713EE-1631-4A16-AC96-94ADE7A659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38560" y="3294185"/>
              <a:ext cx="978871" cy="208156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1350"/>
            </a:p>
          </p:txBody>
        </p:sp>
        <p:sp>
          <p:nvSpPr>
            <p:cNvPr id="22" name="Rectangle 52">
              <a:extLst>
                <a:ext uri="{FF2B5EF4-FFF2-40B4-BE49-F238E27FC236}">
                  <a16:creationId xmlns:a16="http://schemas.microsoft.com/office/drawing/2014/main" id="{DA68556A-ADC6-4FC0-BC26-344B20CABC8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412672" y="3280610"/>
              <a:ext cx="742275" cy="346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35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24" name="Rectangle 52">
              <a:extLst>
                <a:ext uri="{FF2B5EF4-FFF2-40B4-BE49-F238E27FC236}">
                  <a16:creationId xmlns:a16="http://schemas.microsoft.com/office/drawing/2014/main" id="{86EC1FFE-D3E5-45BF-A28F-618D63E0161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003035" y="3280610"/>
              <a:ext cx="742275" cy="346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35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26" name="Rectangle 52">
              <a:extLst>
                <a:ext uri="{FF2B5EF4-FFF2-40B4-BE49-F238E27FC236}">
                  <a16:creationId xmlns:a16="http://schemas.microsoft.com/office/drawing/2014/main" id="{16CAF0F8-B3ED-4A98-8F77-7A6F4380716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7593399" y="3280610"/>
              <a:ext cx="742275" cy="346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350" b="1">
                  <a:solidFill>
                    <a:schemeClr val="tx2"/>
                  </a:solidFill>
                </a:rPr>
                <a:t>1. Title</a:t>
              </a:r>
            </a:p>
          </p:txBody>
        </p:sp>
        <p:grpSp>
          <p:nvGrpSpPr>
            <p:cNvPr id="27" name="群組 43">
              <a:extLst>
                <a:ext uri="{FF2B5EF4-FFF2-40B4-BE49-F238E27FC236}">
                  <a16:creationId xmlns:a16="http://schemas.microsoft.com/office/drawing/2014/main" id="{1152F721-5B09-4034-8079-812E5A36E202}"/>
                </a:ext>
              </a:extLst>
            </p:cNvPr>
            <p:cNvGrpSpPr/>
            <p:nvPr/>
          </p:nvGrpSpPr>
          <p:grpSpPr>
            <a:xfrm>
              <a:off x="1087418" y="3294185"/>
              <a:ext cx="978870" cy="2081568"/>
              <a:chOff x="1450978" y="3108325"/>
              <a:chExt cx="1187194" cy="2403545"/>
            </a:xfrm>
          </p:grpSpPr>
          <p:sp>
            <p:nvSpPr>
              <p:cNvPr id="77" name="Rectangle 37">
                <a:extLst>
                  <a:ext uri="{FF2B5EF4-FFF2-40B4-BE49-F238E27FC236}">
                    <a16:creationId xmlns:a16="http://schemas.microsoft.com/office/drawing/2014/main" id="{FEF70F98-B83F-4EAA-9801-02B15CA877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0978" y="3108325"/>
                <a:ext cx="1187194" cy="2403545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AE9FA"/>
                  </a:gs>
                </a:gsLst>
                <a:lin ang="5400000" scaled="1"/>
              </a:gradFill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 sz="1350"/>
              </a:p>
            </p:txBody>
          </p:sp>
          <p:sp>
            <p:nvSpPr>
              <p:cNvPr id="78" name="Rectangle 42">
                <a:extLst>
                  <a:ext uri="{FF2B5EF4-FFF2-40B4-BE49-F238E27FC236}">
                    <a16:creationId xmlns:a16="http://schemas.microsoft.com/office/drawing/2014/main" id="{055F2FD7-654B-4292-B5E2-9016D681414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726407" y="3558741"/>
                <a:ext cx="727891" cy="1784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square">
                <a:spAutoFit/>
              </a:bodyPr>
              <a:lstStyle/>
              <a:p>
                <a:pPr algn="ctr">
                  <a:lnSpc>
                    <a:spcPts val="3200"/>
                  </a:lnSpc>
                </a:pPr>
                <a:r>
                  <a:rPr lang="zh-TW" altLang="en-US" sz="2800" b="1" dirty="0">
                    <a:solidFill>
                      <a:schemeClr val="bg2">
                        <a:lumMod val="1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設置依據</a:t>
                </a:r>
                <a:endParaRPr lang="en-US" altLang="zh-TW" sz="2800" b="1" dirty="0">
                  <a:solidFill>
                    <a:schemeClr val="bg2">
                      <a:lumMod val="1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8" name="群組 48">
              <a:extLst>
                <a:ext uri="{FF2B5EF4-FFF2-40B4-BE49-F238E27FC236}">
                  <a16:creationId xmlns:a16="http://schemas.microsoft.com/office/drawing/2014/main" id="{34FD02C2-F684-4429-B37D-7727C93988EA}"/>
                </a:ext>
              </a:extLst>
            </p:cNvPr>
            <p:cNvGrpSpPr/>
            <p:nvPr/>
          </p:nvGrpSpPr>
          <p:grpSpPr>
            <a:xfrm>
              <a:off x="3905897" y="3294185"/>
              <a:ext cx="978872" cy="2081568"/>
              <a:chOff x="1450978" y="3108326"/>
              <a:chExt cx="1187195" cy="2403545"/>
            </a:xfrm>
          </p:grpSpPr>
          <p:sp>
            <p:nvSpPr>
              <p:cNvPr id="74" name="Rectangle 37">
                <a:extLst>
                  <a:ext uri="{FF2B5EF4-FFF2-40B4-BE49-F238E27FC236}">
                    <a16:creationId xmlns:a16="http://schemas.microsoft.com/office/drawing/2014/main" id="{436DF61C-0A53-4B43-BB48-54AF746F813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0978" y="3108326"/>
                <a:ext cx="1187195" cy="2403545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AE9FA"/>
                  </a:gs>
                </a:gsLst>
                <a:lin ang="5400000" scaled="1"/>
              </a:gradFill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 sz="1350"/>
              </a:p>
            </p:txBody>
          </p:sp>
          <p:sp>
            <p:nvSpPr>
              <p:cNvPr id="76" name="AutoShape 56">
                <a:extLst>
                  <a:ext uri="{FF2B5EF4-FFF2-40B4-BE49-F238E27FC236}">
                    <a16:creationId xmlns:a16="http://schemas.microsoft.com/office/drawing/2014/main" id="{FFCE7D69-AD14-48BC-BC56-EAB5528E78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2003282" y="3163967"/>
                <a:ext cx="177800" cy="203199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rot="10800000" vert="eaVert" wrap="none" anchor="ctr"/>
              <a:lstStyle/>
              <a:p>
                <a:pPr eaLnBrk="1" hangingPunct="1">
                  <a:defRPr/>
                </a:pPr>
                <a:endParaRPr lang="zh-CN" altLang="zh-CN" sz="135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endParaRPr>
              </a:p>
            </p:txBody>
          </p:sp>
        </p:grpSp>
        <p:grpSp>
          <p:nvGrpSpPr>
            <p:cNvPr id="29" name="群組 53">
              <a:extLst>
                <a:ext uri="{FF2B5EF4-FFF2-40B4-BE49-F238E27FC236}">
                  <a16:creationId xmlns:a16="http://schemas.microsoft.com/office/drawing/2014/main" id="{E6014AB5-1C68-43EC-A1E7-1A4E925EF1B2}"/>
                </a:ext>
              </a:extLst>
            </p:cNvPr>
            <p:cNvGrpSpPr/>
            <p:nvPr/>
          </p:nvGrpSpPr>
          <p:grpSpPr>
            <a:xfrm>
              <a:off x="5222435" y="3294185"/>
              <a:ext cx="978871" cy="2081568"/>
              <a:chOff x="1450978" y="3108325"/>
              <a:chExt cx="1187194" cy="2403545"/>
            </a:xfrm>
          </p:grpSpPr>
          <p:sp>
            <p:nvSpPr>
              <p:cNvPr id="71" name="Rectangle 37">
                <a:extLst>
                  <a:ext uri="{FF2B5EF4-FFF2-40B4-BE49-F238E27FC236}">
                    <a16:creationId xmlns:a16="http://schemas.microsoft.com/office/drawing/2014/main" id="{006B6EF2-F04C-43BD-91CE-2ABBB54368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0978" y="3108325"/>
                <a:ext cx="1187194" cy="2403545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AE9FA"/>
                  </a:gs>
                </a:gsLst>
                <a:lin ang="5400000" scaled="1"/>
              </a:gradFill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 sz="1350"/>
              </a:p>
            </p:txBody>
          </p:sp>
          <p:sp>
            <p:nvSpPr>
              <p:cNvPr id="73" name="AutoShape 56">
                <a:extLst>
                  <a:ext uri="{FF2B5EF4-FFF2-40B4-BE49-F238E27FC236}">
                    <a16:creationId xmlns:a16="http://schemas.microsoft.com/office/drawing/2014/main" id="{801EAA8A-FE96-461F-A4B3-E28576E49CE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2048629" y="3167064"/>
                <a:ext cx="177800" cy="203199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rot="10800000" vert="eaVert" wrap="none" anchor="ctr"/>
              <a:lstStyle/>
              <a:p>
                <a:pPr eaLnBrk="1" hangingPunct="1">
                  <a:defRPr/>
                </a:pPr>
                <a:endParaRPr lang="zh-CN" altLang="zh-CN" sz="135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endParaRPr>
              </a:p>
            </p:txBody>
          </p:sp>
        </p:grp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BD82A7B4-A921-4053-BCAD-9EEA53F18A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7501" y="2993267"/>
              <a:ext cx="612000" cy="612000"/>
              <a:chOff x="1205" y="1381"/>
              <a:chExt cx="404" cy="404"/>
            </a:xfr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Oval 7">
                <a:extLst>
                  <a:ext uri="{FF2B5EF4-FFF2-40B4-BE49-F238E27FC236}">
                    <a16:creationId xmlns:a16="http://schemas.microsoft.com/office/drawing/2014/main" id="{D9FCFA93-6467-4410-8934-1D21FB1B2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" y="1381"/>
                <a:ext cx="405" cy="40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65" name="Oval 8">
                <a:extLst>
                  <a:ext uri="{FF2B5EF4-FFF2-40B4-BE49-F238E27FC236}">
                    <a16:creationId xmlns:a16="http://schemas.microsoft.com/office/drawing/2014/main" id="{65604164-F832-4F0A-A081-EEDDCF226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9" y="1384"/>
                <a:ext cx="392" cy="39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66" name="Oval 9">
                <a:extLst>
                  <a:ext uri="{FF2B5EF4-FFF2-40B4-BE49-F238E27FC236}">
                    <a16:creationId xmlns:a16="http://schemas.microsoft.com/office/drawing/2014/main" id="{6FF0C99B-4095-4844-92A2-3336EA40E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1386"/>
                <a:ext cx="383" cy="3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67" name="Oval 10">
                <a:extLst>
                  <a:ext uri="{FF2B5EF4-FFF2-40B4-BE49-F238E27FC236}">
                    <a16:creationId xmlns:a16="http://schemas.microsoft.com/office/drawing/2014/main" id="{EF53215E-64F4-477C-A23A-D344AF276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1390"/>
                <a:ext cx="364" cy="35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DD855EE5-A502-4A56-B4BE-47E01CA1A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" y="1400"/>
                <a:ext cx="323" cy="29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</p:grpSp>
        <p:grpSp>
          <p:nvGrpSpPr>
            <p:cNvPr id="34" name="Group 6">
              <a:extLst>
                <a:ext uri="{FF2B5EF4-FFF2-40B4-BE49-F238E27FC236}">
                  <a16:creationId xmlns:a16="http://schemas.microsoft.com/office/drawing/2014/main" id="{59F52C65-F360-4709-B624-29456BE62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347" y="2993267"/>
              <a:ext cx="612000" cy="612000"/>
              <a:chOff x="1205" y="1381"/>
              <a:chExt cx="404" cy="404"/>
            </a:xfr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BA478649-10CF-41B2-980B-70BA6EE5C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" y="1381"/>
                <a:ext cx="405" cy="40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DEB82D20-96FC-471E-A799-90897FF1F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9" y="1384"/>
                <a:ext cx="392" cy="39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1C41F3C4-EBAC-4CC4-BA6D-36E3CC9FD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1386"/>
                <a:ext cx="383" cy="3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62" name="Oval 10">
                <a:extLst>
                  <a:ext uri="{FF2B5EF4-FFF2-40B4-BE49-F238E27FC236}">
                    <a16:creationId xmlns:a16="http://schemas.microsoft.com/office/drawing/2014/main" id="{C9960F73-34C7-44EE-BACD-5DF82E1F8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1390"/>
                <a:ext cx="364" cy="35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03168CDD-6FE4-4291-A92E-02A39CDD9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" y="1400"/>
                <a:ext cx="323" cy="29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</p:grpSp>
        <p:grpSp>
          <p:nvGrpSpPr>
            <p:cNvPr id="36" name="Group 6">
              <a:extLst>
                <a:ext uri="{FF2B5EF4-FFF2-40B4-BE49-F238E27FC236}">
                  <a16:creationId xmlns:a16="http://schemas.microsoft.com/office/drawing/2014/main" id="{420F5256-93FF-4612-BB24-67350CEB65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5193" y="2993267"/>
              <a:ext cx="612000" cy="612000"/>
              <a:chOff x="1205" y="1381"/>
              <a:chExt cx="404" cy="404"/>
            </a:xfr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Oval 7">
                <a:extLst>
                  <a:ext uri="{FF2B5EF4-FFF2-40B4-BE49-F238E27FC236}">
                    <a16:creationId xmlns:a16="http://schemas.microsoft.com/office/drawing/2014/main" id="{67012268-3221-4C01-965D-182B0330F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" y="1381"/>
                <a:ext cx="405" cy="40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55" name="Oval 8">
                <a:extLst>
                  <a:ext uri="{FF2B5EF4-FFF2-40B4-BE49-F238E27FC236}">
                    <a16:creationId xmlns:a16="http://schemas.microsoft.com/office/drawing/2014/main" id="{44190B3E-EF59-4567-973D-AB82B3AF9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9" y="1384"/>
                <a:ext cx="392" cy="39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56" name="Oval 9">
                <a:extLst>
                  <a:ext uri="{FF2B5EF4-FFF2-40B4-BE49-F238E27FC236}">
                    <a16:creationId xmlns:a16="http://schemas.microsoft.com/office/drawing/2014/main" id="{98EAD71E-B158-4D9D-9E61-042405A91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1386"/>
                <a:ext cx="383" cy="3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57" name="Oval 10">
                <a:extLst>
                  <a:ext uri="{FF2B5EF4-FFF2-40B4-BE49-F238E27FC236}">
                    <a16:creationId xmlns:a16="http://schemas.microsoft.com/office/drawing/2014/main" id="{2A858586-DEF6-4F23-BAE1-F264A0ED4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1390"/>
                <a:ext cx="364" cy="35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id="{8DFE9E80-2C7D-41D8-ABA8-E001CFD90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" y="1400"/>
                <a:ext cx="323" cy="29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</p:grpSp>
        <p:grpSp>
          <p:nvGrpSpPr>
            <p:cNvPr id="38" name="Group 6">
              <a:extLst>
                <a:ext uri="{FF2B5EF4-FFF2-40B4-BE49-F238E27FC236}">
                  <a16:creationId xmlns:a16="http://schemas.microsoft.com/office/drawing/2014/main" id="{1AAA3B94-4292-4630-A49A-38DAEC40A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039" y="2993267"/>
              <a:ext cx="612000" cy="612000"/>
              <a:chOff x="1205" y="1381"/>
              <a:chExt cx="404" cy="404"/>
            </a:xfr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Oval 7">
                <a:extLst>
                  <a:ext uri="{FF2B5EF4-FFF2-40B4-BE49-F238E27FC236}">
                    <a16:creationId xmlns:a16="http://schemas.microsoft.com/office/drawing/2014/main" id="{07DA5393-F475-4080-B366-F50F4EA11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" y="1381"/>
                <a:ext cx="405" cy="40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50" name="Oval 8">
                <a:extLst>
                  <a:ext uri="{FF2B5EF4-FFF2-40B4-BE49-F238E27FC236}">
                    <a16:creationId xmlns:a16="http://schemas.microsoft.com/office/drawing/2014/main" id="{DB29630B-48B2-4F12-A7FD-C511F3F43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9" y="1384"/>
                <a:ext cx="392" cy="39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51" name="Oval 9">
                <a:extLst>
                  <a:ext uri="{FF2B5EF4-FFF2-40B4-BE49-F238E27FC236}">
                    <a16:creationId xmlns:a16="http://schemas.microsoft.com/office/drawing/2014/main" id="{7E32CDF7-D6F3-4175-B9D8-C11D4CA2C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1386"/>
                <a:ext cx="383" cy="3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52" name="Oval 10">
                <a:extLst>
                  <a:ext uri="{FF2B5EF4-FFF2-40B4-BE49-F238E27FC236}">
                    <a16:creationId xmlns:a16="http://schemas.microsoft.com/office/drawing/2014/main" id="{58180CE0-7929-468D-A49D-E206FFF7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1390"/>
                <a:ext cx="364" cy="35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53" name="Oval 11">
                <a:extLst>
                  <a:ext uri="{FF2B5EF4-FFF2-40B4-BE49-F238E27FC236}">
                    <a16:creationId xmlns:a16="http://schemas.microsoft.com/office/drawing/2014/main" id="{D33EF95E-8C66-4154-B1D4-32F043CB0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" y="1400"/>
                <a:ext cx="323" cy="29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</p:grpSp>
        <p:sp>
          <p:nvSpPr>
            <p:cNvPr id="41" name="Text Box 12">
              <a:extLst>
                <a:ext uri="{FF2B5EF4-FFF2-40B4-BE49-F238E27FC236}">
                  <a16:creationId xmlns:a16="http://schemas.microsoft.com/office/drawing/2014/main" id="{C3D7C5DC-1C5A-4C90-AB35-67F9522FB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7394" y="3011141"/>
              <a:ext cx="353414" cy="508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67500" tIns="35100" rIns="67500" bIns="35100">
              <a:spAutoFit/>
            </a:bodyPr>
            <a:lstStyle/>
            <a:p>
              <a:pPr algn="ctr">
                <a:buClr>
                  <a:srgbClr val="000000"/>
                </a:buCl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zh-TW" alt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伍</a:t>
              </a:r>
              <a:endParaRPr lang="en-GB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2" name="AutoShape 56">
              <a:extLst>
                <a:ext uri="{FF2B5EF4-FFF2-40B4-BE49-F238E27FC236}">
                  <a16:creationId xmlns:a16="http://schemas.microsoft.com/office/drawing/2014/main" id="{177AE368-5197-4A50-A3CD-728DA49B8D2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039902" y="3355125"/>
              <a:ext cx="153982" cy="167543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rot="10800000" vert="eaVert" wrap="none" anchor="ctr"/>
            <a:lstStyle/>
            <a:p>
              <a:pPr eaLnBrk="1" hangingPunct="1">
                <a:defRPr/>
              </a:pPr>
              <a:endParaRPr lang="zh-CN" altLang="zh-CN" sz="1350"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  <p:sp>
          <p:nvSpPr>
            <p:cNvPr id="43" name="AutoShape 56">
              <a:extLst>
                <a:ext uri="{FF2B5EF4-FFF2-40B4-BE49-F238E27FC236}">
                  <a16:creationId xmlns:a16="http://schemas.microsoft.com/office/drawing/2014/main" id="{BDE0567E-58BC-4EDB-88B3-8A2AAE8D8F5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1669791" y="3359248"/>
              <a:ext cx="153982" cy="167543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rot="10800000" vert="eaVert" wrap="none" anchor="ctr"/>
            <a:lstStyle/>
            <a:p>
              <a:pPr eaLnBrk="1" hangingPunct="1">
                <a:defRPr/>
              </a:pPr>
              <a:endParaRPr lang="zh-CN" altLang="zh-CN" sz="1350"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8F00DA7-6050-4A8A-80AB-833020D57BB5}"/>
                </a:ext>
              </a:extLst>
            </p:cNvPr>
            <p:cNvSpPr/>
            <p:nvPr/>
          </p:nvSpPr>
          <p:spPr>
            <a:xfrm>
              <a:off x="3494351" y="2372552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TW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81" name="Rectangle 42">
              <a:extLst>
                <a:ext uri="{FF2B5EF4-FFF2-40B4-BE49-F238E27FC236}">
                  <a16:creationId xmlns:a16="http://schemas.microsoft.com/office/drawing/2014/main" id="{270FEDB3-12B8-4371-9D5B-8799168A6C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77012" y="3717907"/>
              <a:ext cx="600164" cy="157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TW" altLang="en-US" sz="2800" b="1" dirty="0">
                  <a:solidFill>
                    <a:schemeClr val="bg2">
                      <a:lumMod val="1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組成人員</a:t>
              </a:r>
              <a:endParaRPr lang="en-US" altLang="zh-TW" sz="2800" b="1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2" name="Rectangle 42">
              <a:extLst>
                <a:ext uri="{FF2B5EF4-FFF2-40B4-BE49-F238E27FC236}">
                  <a16:creationId xmlns:a16="http://schemas.microsoft.com/office/drawing/2014/main" id="{33C29A80-61BE-4763-9127-F5B69DA165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59185" y="3628481"/>
              <a:ext cx="600164" cy="157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TW" altLang="en-US" sz="2800" b="1" dirty="0">
                  <a:solidFill>
                    <a:schemeClr val="bg2">
                      <a:lumMod val="1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任務分工</a:t>
              </a:r>
              <a:endParaRPr lang="en-US" altLang="zh-TW" sz="2800" b="1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3" name="Rectangle 42">
              <a:extLst>
                <a:ext uri="{FF2B5EF4-FFF2-40B4-BE49-F238E27FC236}">
                  <a16:creationId xmlns:a16="http://schemas.microsoft.com/office/drawing/2014/main" id="{88FD754C-3A9B-484D-8524-0216516011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42878" y="3614735"/>
              <a:ext cx="600164" cy="157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TW" altLang="en-US" sz="2800" b="1" dirty="0">
                  <a:solidFill>
                    <a:schemeClr val="bg2">
                      <a:lumMod val="1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推薦方式</a:t>
              </a:r>
              <a:endParaRPr lang="en-US" altLang="zh-TW" sz="2800" b="1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93" name="群組 53">
              <a:extLst>
                <a:ext uri="{FF2B5EF4-FFF2-40B4-BE49-F238E27FC236}">
                  <a16:creationId xmlns:a16="http://schemas.microsoft.com/office/drawing/2014/main" id="{26F02A67-7771-42D3-BD07-09693A1D333E}"/>
                </a:ext>
              </a:extLst>
            </p:cNvPr>
            <p:cNvGrpSpPr/>
            <p:nvPr/>
          </p:nvGrpSpPr>
          <p:grpSpPr>
            <a:xfrm>
              <a:off x="6609431" y="3304092"/>
              <a:ext cx="978871" cy="2081568"/>
              <a:chOff x="1450978" y="3108325"/>
              <a:chExt cx="1187194" cy="2403545"/>
            </a:xfrm>
          </p:grpSpPr>
          <p:sp>
            <p:nvSpPr>
              <p:cNvPr id="94" name="Rectangle 37">
                <a:extLst>
                  <a:ext uri="{FF2B5EF4-FFF2-40B4-BE49-F238E27FC236}">
                    <a16:creationId xmlns:a16="http://schemas.microsoft.com/office/drawing/2014/main" id="{72482066-E5F3-4C9F-991A-9BB1682E62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0978" y="3108325"/>
                <a:ext cx="1187194" cy="2403545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AE9FA"/>
                  </a:gs>
                </a:gsLst>
                <a:lin ang="5400000" scaled="1"/>
              </a:gradFill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 sz="1350"/>
              </a:p>
            </p:txBody>
          </p:sp>
          <p:sp>
            <p:nvSpPr>
              <p:cNvPr id="95" name="AutoShape 56">
                <a:extLst>
                  <a:ext uri="{FF2B5EF4-FFF2-40B4-BE49-F238E27FC236}">
                    <a16:creationId xmlns:a16="http://schemas.microsoft.com/office/drawing/2014/main" id="{E69EA288-058C-4C24-8B63-EED84D1176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2036306" y="3167064"/>
                <a:ext cx="177800" cy="203199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rot="10800000" vert="eaVert" wrap="none" anchor="ctr"/>
              <a:lstStyle/>
              <a:p>
                <a:pPr eaLnBrk="1" hangingPunct="1">
                  <a:defRPr/>
                </a:pPr>
                <a:endParaRPr lang="zh-CN" altLang="zh-CN" sz="135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endParaRPr>
              </a:p>
            </p:txBody>
          </p:sp>
        </p:grpSp>
        <p:sp>
          <p:nvSpPr>
            <p:cNvPr id="97" name="Rectangle 37">
              <a:extLst>
                <a:ext uri="{FF2B5EF4-FFF2-40B4-BE49-F238E27FC236}">
                  <a16:creationId xmlns:a16="http://schemas.microsoft.com/office/drawing/2014/main" id="{B7CF5997-05B9-424B-97DF-AB15440E49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945969" y="3284762"/>
              <a:ext cx="978871" cy="208156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1350"/>
            </a:p>
          </p:txBody>
        </p:sp>
        <p:sp>
          <p:nvSpPr>
            <p:cNvPr id="84" name="Rectangle 42">
              <a:extLst>
                <a:ext uri="{FF2B5EF4-FFF2-40B4-BE49-F238E27FC236}">
                  <a16:creationId xmlns:a16="http://schemas.microsoft.com/office/drawing/2014/main" id="{480FC827-DBA1-4FE6-A638-F4A8BB22A9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13747" y="3684264"/>
              <a:ext cx="600164" cy="157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TW" altLang="en-US" sz="2800" b="1" dirty="0">
                  <a:solidFill>
                    <a:schemeClr val="bg2">
                      <a:lumMod val="1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核定程序</a:t>
              </a:r>
              <a:endParaRPr lang="en-US" altLang="zh-TW" sz="2800" b="1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87" name="Group 6">
              <a:extLst>
                <a:ext uri="{FF2B5EF4-FFF2-40B4-BE49-F238E27FC236}">
                  <a16:creationId xmlns:a16="http://schemas.microsoft.com/office/drawing/2014/main" id="{EC0CCA2B-3088-40BA-8823-B15756DA7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01731" y="2993267"/>
              <a:ext cx="612000" cy="612000"/>
              <a:chOff x="1205" y="1381"/>
              <a:chExt cx="404" cy="404"/>
            </a:xfr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Oval 7">
                <a:extLst>
                  <a:ext uri="{FF2B5EF4-FFF2-40B4-BE49-F238E27FC236}">
                    <a16:creationId xmlns:a16="http://schemas.microsoft.com/office/drawing/2014/main" id="{D6273724-207B-48F2-9664-E2C9B0875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" y="1381"/>
                <a:ext cx="405" cy="40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89" name="Oval 8">
                <a:extLst>
                  <a:ext uri="{FF2B5EF4-FFF2-40B4-BE49-F238E27FC236}">
                    <a16:creationId xmlns:a16="http://schemas.microsoft.com/office/drawing/2014/main" id="{A13673A5-6456-4800-A1F6-C665FCF1D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9" y="1384"/>
                <a:ext cx="392" cy="39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90" name="Oval 9">
                <a:extLst>
                  <a:ext uri="{FF2B5EF4-FFF2-40B4-BE49-F238E27FC236}">
                    <a16:creationId xmlns:a16="http://schemas.microsoft.com/office/drawing/2014/main" id="{8D22E134-A6C2-4A65-A505-0F7113C14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1386"/>
                <a:ext cx="383" cy="3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91" name="Oval 10">
                <a:extLst>
                  <a:ext uri="{FF2B5EF4-FFF2-40B4-BE49-F238E27FC236}">
                    <a16:creationId xmlns:a16="http://schemas.microsoft.com/office/drawing/2014/main" id="{D071EBB9-7D98-4441-9A35-DD5167DDC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1390"/>
                <a:ext cx="364" cy="35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92" name="Oval 11">
                <a:extLst>
                  <a:ext uri="{FF2B5EF4-FFF2-40B4-BE49-F238E27FC236}">
                    <a16:creationId xmlns:a16="http://schemas.microsoft.com/office/drawing/2014/main" id="{B88B1ABC-0A5E-4B92-849D-2717C814B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" y="1400"/>
                <a:ext cx="323" cy="29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</p:grpSp>
        <p:grpSp>
          <p:nvGrpSpPr>
            <p:cNvPr id="40" name="Group 6">
              <a:extLst>
                <a:ext uri="{FF2B5EF4-FFF2-40B4-BE49-F238E27FC236}">
                  <a16:creationId xmlns:a16="http://schemas.microsoft.com/office/drawing/2014/main" id="{3B0631E5-A162-4E27-B97F-B0A676A95F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72885" y="2993267"/>
              <a:ext cx="612000" cy="612000"/>
              <a:chOff x="1205" y="1381"/>
              <a:chExt cx="404" cy="404"/>
            </a:xfr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Oval 7">
                <a:extLst>
                  <a:ext uri="{FF2B5EF4-FFF2-40B4-BE49-F238E27FC236}">
                    <a16:creationId xmlns:a16="http://schemas.microsoft.com/office/drawing/2014/main" id="{76CA52A7-02C1-4474-B876-147B79639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" y="1381"/>
                <a:ext cx="405" cy="40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45" name="Oval 8">
                <a:extLst>
                  <a:ext uri="{FF2B5EF4-FFF2-40B4-BE49-F238E27FC236}">
                    <a16:creationId xmlns:a16="http://schemas.microsoft.com/office/drawing/2014/main" id="{BD0D3FB7-1334-43CB-9AB0-213F08C97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9" y="1384"/>
                <a:ext cx="392" cy="39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46" name="Oval 9">
                <a:extLst>
                  <a:ext uri="{FF2B5EF4-FFF2-40B4-BE49-F238E27FC236}">
                    <a16:creationId xmlns:a16="http://schemas.microsoft.com/office/drawing/2014/main" id="{E4D22911-409C-49B7-8E89-2951D3FB1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1386"/>
                <a:ext cx="383" cy="3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47" name="Oval 10">
                <a:extLst>
                  <a:ext uri="{FF2B5EF4-FFF2-40B4-BE49-F238E27FC236}">
                    <a16:creationId xmlns:a16="http://schemas.microsoft.com/office/drawing/2014/main" id="{9392701F-55B1-49BD-8D70-CB77E6B47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1390"/>
                <a:ext cx="364" cy="35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  <p:sp>
            <p:nvSpPr>
              <p:cNvPr id="48" name="Oval 11">
                <a:extLst>
                  <a:ext uri="{FF2B5EF4-FFF2-40B4-BE49-F238E27FC236}">
                    <a16:creationId xmlns:a16="http://schemas.microsoft.com/office/drawing/2014/main" id="{13C04F84-8360-4C25-8058-DED8BD394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" y="1400"/>
                <a:ext cx="323" cy="29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350" i="1"/>
              </a:p>
            </p:txBody>
          </p:sp>
        </p:grpSp>
        <p:sp>
          <p:nvSpPr>
            <p:cNvPr id="99" name="Rectangle 42">
              <a:extLst>
                <a:ext uri="{FF2B5EF4-FFF2-40B4-BE49-F238E27FC236}">
                  <a16:creationId xmlns:a16="http://schemas.microsoft.com/office/drawing/2014/main" id="{AA811E3D-E9EE-4AFF-B4AE-D93ABB1EB8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64229" y="3684264"/>
              <a:ext cx="600164" cy="157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TW" altLang="en-US" sz="2800" b="1" dirty="0">
                  <a:solidFill>
                    <a:schemeClr val="bg2">
                      <a:lumMod val="1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運作方式</a:t>
              </a:r>
              <a:endParaRPr lang="en-US" altLang="zh-TW" sz="2800" b="1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0" name="Rectangle 59">
              <a:extLst>
                <a:ext uri="{FF2B5EF4-FFF2-40B4-BE49-F238E27FC236}">
                  <a16:creationId xmlns:a16="http://schemas.microsoft.com/office/drawing/2014/main" id="{7C4F0769-0FA3-4C91-86B1-8781A5390F9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8335404" y="3378921"/>
              <a:ext cx="153982" cy="16754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rot="10800000" vert="eaVert" wrap="none" anchor="ctr"/>
            <a:lstStyle/>
            <a:p>
              <a:pPr eaLnBrk="1" hangingPunct="1">
                <a:defRPr/>
              </a:pPr>
              <a:endParaRPr lang="zh-CN" altLang="zh-CN" sz="1350"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  <p:sp>
          <p:nvSpPr>
            <p:cNvPr id="101" name="文字方塊 22">
              <a:extLst>
                <a:ext uri="{FF2B5EF4-FFF2-40B4-BE49-F238E27FC236}">
                  <a16:creationId xmlns:a16="http://schemas.microsoft.com/office/drawing/2014/main" id="{D78BD700-7383-4D65-846E-218D927A4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047" y="2921221"/>
              <a:ext cx="503237" cy="769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4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1</a:t>
              </a:r>
              <a:endParaRPr kumimoji="0" lang="zh-TW" altLang="en-US" sz="4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2" name="文字方塊 22">
              <a:extLst>
                <a:ext uri="{FF2B5EF4-FFF2-40B4-BE49-F238E27FC236}">
                  <a16:creationId xmlns:a16="http://schemas.microsoft.com/office/drawing/2014/main" id="{FC6503BC-D62D-435D-A3C7-752E46784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6852" y="2921221"/>
              <a:ext cx="503237" cy="769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4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2</a:t>
              </a:r>
              <a:endParaRPr kumimoji="0" lang="zh-TW" altLang="en-US" sz="4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3" name="文字方塊 22">
              <a:extLst>
                <a:ext uri="{FF2B5EF4-FFF2-40B4-BE49-F238E27FC236}">
                  <a16:creationId xmlns:a16="http://schemas.microsoft.com/office/drawing/2014/main" id="{004FDCCD-3C7F-45E6-AABD-B54F1B175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8491" y="2921221"/>
              <a:ext cx="503237" cy="769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4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3</a:t>
              </a:r>
              <a:endParaRPr kumimoji="0" lang="zh-TW" altLang="en-US" sz="4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4" name="文字方塊 22">
              <a:extLst>
                <a:ext uri="{FF2B5EF4-FFF2-40B4-BE49-F238E27FC236}">
                  <a16:creationId xmlns:a16="http://schemas.microsoft.com/office/drawing/2014/main" id="{CFE77AA6-15D6-41DE-9B36-C1CEE2029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8956" y="2921221"/>
              <a:ext cx="503237" cy="769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4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4</a:t>
              </a:r>
              <a:endParaRPr kumimoji="0" lang="zh-TW" altLang="en-US" sz="4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5" name="文字方塊 22">
              <a:extLst>
                <a:ext uri="{FF2B5EF4-FFF2-40B4-BE49-F238E27FC236}">
                  <a16:creationId xmlns:a16="http://schemas.microsoft.com/office/drawing/2014/main" id="{4039C520-F906-4502-B6DD-8D7EE38A4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0351" y="2950714"/>
              <a:ext cx="503237" cy="769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4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5</a:t>
              </a:r>
              <a:endParaRPr kumimoji="0" lang="zh-TW" altLang="en-US" sz="4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6" name="文字方塊 22">
              <a:extLst>
                <a:ext uri="{FF2B5EF4-FFF2-40B4-BE49-F238E27FC236}">
                  <a16:creationId xmlns:a16="http://schemas.microsoft.com/office/drawing/2014/main" id="{5EC7DCDE-2750-40DA-AC0C-0B959677D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2201" y="2911242"/>
              <a:ext cx="503237" cy="769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4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6</a:t>
              </a:r>
              <a:endParaRPr kumimoji="0" lang="zh-TW" altLang="en-US" sz="4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07662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23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19C5EBC-78D6-4EDD-AC17-33085863613C}"/>
              </a:ext>
            </a:extLst>
          </p:cNvPr>
          <p:cNvGrpSpPr/>
          <p:nvPr/>
        </p:nvGrpSpPr>
        <p:grpSpPr>
          <a:xfrm>
            <a:off x="538948" y="341337"/>
            <a:ext cx="7224940" cy="624607"/>
            <a:chOff x="566657" y="313628"/>
            <a:chExt cx="7224940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D98FC355-5214-43BA-8FE9-ED1785A2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460280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二、學校執行小組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(2/9</a:t>
              </a:r>
              <a:r>
                <a: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)</a:t>
              </a:r>
              <a:r>
                <a:rPr lang="en-US" altLang="zh-TW" sz="1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29E87C8-EA65-408B-98F5-0A0B621F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肆、學校初審作業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7B269199-823F-47C3-95DC-7D2FF3EB8322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581F6E66-16A8-4859-B144-3361B1276A06}"/>
              </a:ext>
            </a:extLst>
          </p:cNvPr>
          <p:cNvSpPr/>
          <p:nvPr/>
        </p:nvSpPr>
        <p:spPr>
          <a:xfrm>
            <a:off x="987326" y="3601489"/>
            <a:ext cx="7914380" cy="2487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3763" indent="-893763">
              <a:lnSpc>
                <a:spcPct val="150000"/>
              </a:lnSpc>
              <a:spcBef>
                <a:spcPct val="0"/>
              </a:spcBef>
            </a:pP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一、</a:t>
            </a:r>
            <a:r>
              <a:rPr lang="zh-TW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本要點依</a:t>
            </a:r>
            <a:r>
              <a:rPr lang="zh-TW" altLang="zh-TW" sz="3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教育部青年教育與就業儲蓄帳戶方案</a:t>
            </a:r>
            <a:r>
              <a:rPr lang="zh-TW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輔導推薦及審查作業要點訂定之。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6136B53-C47B-4C67-AF62-E739CEFF86BD}"/>
              </a:ext>
            </a:extLst>
          </p:cNvPr>
          <p:cNvGrpSpPr/>
          <p:nvPr/>
        </p:nvGrpSpPr>
        <p:grpSpPr>
          <a:xfrm>
            <a:off x="723488" y="1127760"/>
            <a:ext cx="8125871" cy="2329068"/>
            <a:chOff x="723488" y="1127760"/>
            <a:chExt cx="8125871" cy="2329068"/>
          </a:xfrm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D44F877C-F73E-4D73-9247-A2C47DD7F9A8}"/>
                </a:ext>
              </a:extLst>
            </p:cNvPr>
            <p:cNvSpPr>
              <a:spLocks/>
            </p:cNvSpPr>
            <p:nvPr/>
          </p:nvSpPr>
          <p:spPr bwMode="gray">
            <a:xfrm flipH="1" flipV="1">
              <a:off x="723488" y="2160423"/>
              <a:ext cx="8070567" cy="1111096"/>
            </a:xfrm>
            <a:custGeom>
              <a:avLst/>
              <a:gdLst>
                <a:gd name="T0" fmla="*/ 2147483646 w 3796"/>
                <a:gd name="T1" fmla="*/ 2147483646 h 816"/>
                <a:gd name="T2" fmla="*/ 2147483646 w 3796"/>
                <a:gd name="T3" fmla="*/ 2147483646 h 816"/>
                <a:gd name="T4" fmla="*/ 2147483646 w 3796"/>
                <a:gd name="T5" fmla="*/ 2147483646 h 816"/>
                <a:gd name="T6" fmla="*/ 2147483646 w 3796"/>
                <a:gd name="T7" fmla="*/ 2147483646 h 816"/>
                <a:gd name="T8" fmla="*/ 2147483646 w 3796"/>
                <a:gd name="T9" fmla="*/ 2147483646 h 816"/>
                <a:gd name="T10" fmla="*/ 2147483646 w 3796"/>
                <a:gd name="T11" fmla="*/ 2147483646 h 816"/>
                <a:gd name="T12" fmla="*/ 2147483646 w 3796"/>
                <a:gd name="T13" fmla="*/ 2147483646 h 816"/>
                <a:gd name="T14" fmla="*/ 2147483646 w 3796"/>
                <a:gd name="T15" fmla="*/ 2147483646 h 816"/>
                <a:gd name="T16" fmla="*/ 2147483646 w 3796"/>
                <a:gd name="T17" fmla="*/ 2147483646 h 816"/>
                <a:gd name="T18" fmla="*/ 2147483646 w 3796"/>
                <a:gd name="T19" fmla="*/ 2147483646 h 816"/>
                <a:gd name="T20" fmla="*/ 2147483646 w 3796"/>
                <a:gd name="T21" fmla="*/ 2147483646 h 816"/>
                <a:gd name="T22" fmla="*/ 2147483646 w 3796"/>
                <a:gd name="T23" fmla="*/ 2147483646 h 816"/>
                <a:gd name="T24" fmla="*/ 2147483646 w 3796"/>
                <a:gd name="T25" fmla="*/ 2147483646 h 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rgbClr val="B6D74D"/>
                </a:gs>
                <a:gs pos="100000">
                  <a:srgbClr val="54632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TW" altLang="en-US" sz="900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A2B2F45B-2FCF-44E4-A7DC-5E3E26FD4685}"/>
                </a:ext>
              </a:extLst>
            </p:cNvPr>
            <p:cNvSpPr>
              <a:spLocks/>
            </p:cNvSpPr>
            <p:nvPr/>
          </p:nvSpPr>
          <p:spPr bwMode="gray">
            <a:xfrm>
              <a:off x="778792" y="1127760"/>
              <a:ext cx="8070567" cy="1019691"/>
            </a:xfrm>
            <a:custGeom>
              <a:avLst/>
              <a:gdLst/>
              <a:ahLst/>
              <a:cxnLst>
                <a:cxn ang="0">
                  <a:pos x="3724" y="288"/>
                </a:cxn>
                <a:cxn ang="0">
                  <a:pos x="1346" y="290"/>
                </a:cxn>
                <a:cxn ang="0">
                  <a:pos x="1246" y="258"/>
                </a:cxn>
                <a:cxn ang="0">
                  <a:pos x="1066" y="79"/>
                </a:cxn>
                <a:cxn ang="0">
                  <a:pos x="923" y="4"/>
                </a:cxn>
                <a:cxn ang="0">
                  <a:pos x="103" y="4"/>
                </a:cxn>
                <a:cxn ang="0">
                  <a:pos x="2" y="88"/>
                </a:cxn>
                <a:cxn ang="0">
                  <a:pos x="2" y="729"/>
                </a:cxn>
                <a:cxn ang="0">
                  <a:pos x="103" y="804"/>
                </a:cxn>
                <a:cxn ang="0">
                  <a:pos x="3688" y="804"/>
                </a:cxn>
                <a:cxn ang="0">
                  <a:pos x="3790" y="716"/>
                </a:cxn>
                <a:cxn ang="0">
                  <a:pos x="3790" y="356"/>
                </a:cxn>
                <a:cxn ang="0">
                  <a:pos x="3724" y="288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CN" altLang="en-US" sz="1050" dirty="0">
                <a:ea typeface="宋体" charset="-122"/>
              </a:endParaRPr>
            </a:p>
          </p:txBody>
        </p:sp>
        <p:sp>
          <p:nvSpPr>
            <p:cNvPr id="19" name="Rectangle 41">
              <a:extLst>
                <a:ext uri="{FF2B5EF4-FFF2-40B4-BE49-F238E27FC236}">
                  <a16:creationId xmlns:a16="http://schemas.microsoft.com/office/drawing/2014/main" id="{FC1FAA34-C000-4D08-BB52-2999B1ECB2A8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870690" y="1249653"/>
              <a:ext cx="2923852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設置要點規定</a:t>
              </a:r>
              <a:endParaRPr lang="en-US" altLang="zh-TW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endParaRPr lang="zh-TW" alt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Rectangle 53">
              <a:extLst>
                <a:ext uri="{FF2B5EF4-FFF2-40B4-BE49-F238E27FC236}">
                  <a16:creationId xmlns:a16="http://schemas.microsoft.com/office/drawing/2014/main" id="{53982EDA-7A10-4FF9-B418-4AB542F3939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999405" y="1883034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 dirty="0">
                  <a:solidFill>
                    <a:schemeClr val="tx2"/>
                  </a:solidFill>
                </a:rPr>
                <a:t>2. Title</a:t>
              </a:r>
            </a:p>
          </p:txBody>
        </p:sp>
        <p:sp>
          <p:nvSpPr>
            <p:cNvPr id="21" name="Rectangle 54">
              <a:extLst>
                <a:ext uri="{FF2B5EF4-FFF2-40B4-BE49-F238E27FC236}">
                  <a16:creationId xmlns:a16="http://schemas.microsoft.com/office/drawing/2014/main" id="{0C290C70-DF33-4412-BE09-E3708BD914E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941260" y="1883034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3. Title</a:t>
              </a:r>
            </a:p>
          </p:txBody>
        </p:sp>
        <p:sp>
          <p:nvSpPr>
            <p:cNvPr id="22" name="Rectangle 37">
              <a:extLst>
                <a:ext uri="{FF2B5EF4-FFF2-40B4-BE49-F238E27FC236}">
                  <a16:creationId xmlns:a16="http://schemas.microsoft.com/office/drawing/2014/main" id="{B458047C-673E-45E5-A012-5BDA1493EA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75050" y="1902059"/>
              <a:ext cx="944619" cy="66703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23" name="Rectangle 52">
              <a:extLst>
                <a:ext uri="{FF2B5EF4-FFF2-40B4-BE49-F238E27FC236}">
                  <a16:creationId xmlns:a16="http://schemas.microsoft.com/office/drawing/2014/main" id="{60B078A8-4D19-4A87-801B-204E382901C0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283585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24" name="Rectangle 52">
              <a:extLst>
                <a:ext uri="{FF2B5EF4-FFF2-40B4-BE49-F238E27FC236}">
                  <a16:creationId xmlns:a16="http://schemas.microsoft.com/office/drawing/2014/main" id="{C334F236-CB4A-44C6-B6FF-84C318AC000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818299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25" name="Rectangle 52">
              <a:extLst>
                <a:ext uri="{FF2B5EF4-FFF2-40B4-BE49-F238E27FC236}">
                  <a16:creationId xmlns:a16="http://schemas.microsoft.com/office/drawing/2014/main" id="{A4024716-465D-4AED-A054-203D66F5A68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7353016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grpSp>
          <p:nvGrpSpPr>
            <p:cNvPr id="26" name="群組 43">
              <a:extLst>
                <a:ext uri="{FF2B5EF4-FFF2-40B4-BE49-F238E27FC236}">
                  <a16:creationId xmlns:a16="http://schemas.microsoft.com/office/drawing/2014/main" id="{459AEDBE-3624-48B6-B5EA-E469BF1AF158}"/>
                </a:ext>
              </a:extLst>
            </p:cNvPr>
            <p:cNvGrpSpPr/>
            <p:nvPr/>
          </p:nvGrpSpPr>
          <p:grpSpPr>
            <a:xfrm>
              <a:off x="1074685" y="1902059"/>
              <a:ext cx="948546" cy="667033"/>
              <a:chOff x="1450978" y="3108327"/>
              <a:chExt cx="1192129" cy="1774110"/>
            </a:xfrm>
            <a:solidFill>
              <a:srgbClr val="FFFF00"/>
            </a:solidFill>
          </p:grpSpPr>
          <p:sp>
            <p:nvSpPr>
              <p:cNvPr id="89" name="Rectangle 37">
                <a:extLst>
                  <a:ext uri="{FF2B5EF4-FFF2-40B4-BE49-F238E27FC236}">
                    <a16:creationId xmlns:a16="http://schemas.microsoft.com/office/drawing/2014/main" id="{C512B9DE-82B8-4B5B-980B-83E479B34DC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0978" y="3108327"/>
                <a:ext cx="1187194" cy="1774110"/>
              </a:xfrm>
              <a:prstGeom prst="rect">
                <a:avLst/>
              </a:prstGeom>
              <a:grpFill/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 sz="900"/>
              </a:p>
            </p:txBody>
          </p:sp>
          <p:sp>
            <p:nvSpPr>
              <p:cNvPr id="90" name="Rectangle 42">
                <a:extLst>
                  <a:ext uri="{FF2B5EF4-FFF2-40B4-BE49-F238E27FC236}">
                    <a16:creationId xmlns:a16="http://schemas.microsoft.com/office/drawing/2014/main" id="{3ABD3B00-4C49-462D-85C3-897EA88BE0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5915" y="3909515"/>
                <a:ext cx="1187192" cy="80686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zh-TW" altLang="en-US" sz="1400" b="1" dirty="0">
                    <a:solidFill>
                      <a:schemeClr val="bg2">
                        <a:lumMod val="1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設置依據</a:t>
                </a:r>
                <a:endParaRPr lang="en-US" altLang="zh-TW" sz="1400" b="1" dirty="0">
                  <a:solidFill>
                    <a:schemeClr val="bg2">
                      <a:lumMod val="1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87" name="Rectangle 37">
              <a:extLst>
                <a:ext uri="{FF2B5EF4-FFF2-40B4-BE49-F238E27FC236}">
                  <a16:creationId xmlns:a16="http://schemas.microsoft.com/office/drawing/2014/main" id="{0E03808C-7254-47B4-AFA2-7FC2979FF9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94542" y="1902059"/>
              <a:ext cx="944620" cy="66703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85" name="Rectangle 37">
              <a:extLst>
                <a:ext uri="{FF2B5EF4-FFF2-40B4-BE49-F238E27FC236}">
                  <a16:creationId xmlns:a16="http://schemas.microsoft.com/office/drawing/2014/main" id="{4A07BB2A-3EE3-4E30-8C7D-65D091E100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65013" y="1902059"/>
              <a:ext cx="944619" cy="66703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C7FF3F0-540E-4779-803A-AD0882F10F30}"/>
                </a:ext>
              </a:extLst>
            </p:cNvPr>
            <p:cNvSpPr/>
            <p:nvPr/>
          </p:nvSpPr>
          <p:spPr>
            <a:xfrm>
              <a:off x="2807001" y="1453237"/>
              <a:ext cx="1165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參考示例</a:t>
              </a:r>
              <a:r>
                <a:rPr lang="en-US" altLang="zh-TW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id="{DE7A9C26-E273-4B8C-A5DC-03686CFBE6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10054" y="2198517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組成人員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Rectangle 42">
              <a:extLst>
                <a:ext uri="{FF2B5EF4-FFF2-40B4-BE49-F238E27FC236}">
                  <a16:creationId xmlns:a16="http://schemas.microsoft.com/office/drawing/2014/main" id="{7B9ACEDB-5280-4F25-BCF8-3EB1E4697C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3865" y="2159695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任務分工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9" name="Rectangle 42">
              <a:extLst>
                <a:ext uri="{FF2B5EF4-FFF2-40B4-BE49-F238E27FC236}">
                  <a16:creationId xmlns:a16="http://schemas.microsoft.com/office/drawing/2014/main" id="{4E19F90E-C400-4283-8217-0E45CF0873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2640" y="2153727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推薦方式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3" name="Rectangle 37">
              <a:extLst>
                <a:ext uri="{FF2B5EF4-FFF2-40B4-BE49-F238E27FC236}">
                  <a16:creationId xmlns:a16="http://schemas.microsoft.com/office/drawing/2014/main" id="{558E1DA2-516D-484C-8DD1-C2AFD6F11F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03478" y="1906360"/>
              <a:ext cx="944619" cy="66703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B0E02607-C9BF-4A72-9789-3632046623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93249" y="1897969"/>
              <a:ext cx="944619" cy="66703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C6447A6C-E867-4C7E-98ED-6FBC089932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60053" y="2183913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核定程序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05A632FF-02EA-429B-A5F6-23B53E2223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4256" y="2183913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運作方式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847A1762-41CA-4D61-9EB6-0A71F838AD26}"/>
                </a:ext>
              </a:extLst>
            </p:cNvPr>
            <p:cNvSpPr/>
            <p:nvPr/>
          </p:nvSpPr>
          <p:spPr>
            <a:xfrm>
              <a:off x="967095" y="1728671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22">
              <a:extLst>
                <a:ext uri="{FF2B5EF4-FFF2-40B4-BE49-F238E27FC236}">
                  <a16:creationId xmlns:a16="http://schemas.microsoft.com/office/drawing/2014/main" id="{F8B90ACA-DFAB-4657-B672-E7D8BB1B8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326" y="1765043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1</a:t>
              </a:r>
              <a:endParaRPr kumimoji="0" lang="zh-TW" altLang="en-US" sz="2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2" name="橢圓 91">
              <a:extLst>
                <a:ext uri="{FF2B5EF4-FFF2-40B4-BE49-F238E27FC236}">
                  <a16:creationId xmlns:a16="http://schemas.microsoft.com/office/drawing/2014/main" id="{20B4310F-ABCB-4F41-913C-7B2970DB7C47}"/>
                </a:ext>
              </a:extLst>
            </p:cNvPr>
            <p:cNvSpPr/>
            <p:nvPr/>
          </p:nvSpPr>
          <p:spPr>
            <a:xfrm>
              <a:off x="2408863" y="1717922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橢圓 92">
              <a:extLst>
                <a:ext uri="{FF2B5EF4-FFF2-40B4-BE49-F238E27FC236}">
                  <a16:creationId xmlns:a16="http://schemas.microsoft.com/office/drawing/2014/main" id="{71BCB243-F046-4723-BE2C-F28B2125602A}"/>
                </a:ext>
              </a:extLst>
            </p:cNvPr>
            <p:cNvSpPr/>
            <p:nvPr/>
          </p:nvSpPr>
          <p:spPr>
            <a:xfrm>
              <a:off x="3730446" y="1708520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4" name="橢圓 93">
              <a:extLst>
                <a:ext uri="{FF2B5EF4-FFF2-40B4-BE49-F238E27FC236}">
                  <a16:creationId xmlns:a16="http://schemas.microsoft.com/office/drawing/2014/main" id="{1779D9D3-0CC6-4F18-BADA-9D3E4A466409}"/>
                </a:ext>
              </a:extLst>
            </p:cNvPr>
            <p:cNvSpPr/>
            <p:nvPr/>
          </p:nvSpPr>
          <p:spPr>
            <a:xfrm>
              <a:off x="5018383" y="1698138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橢圓 94">
              <a:extLst>
                <a:ext uri="{FF2B5EF4-FFF2-40B4-BE49-F238E27FC236}">
                  <a16:creationId xmlns:a16="http://schemas.microsoft.com/office/drawing/2014/main" id="{B7667997-A16A-4DC3-AEEC-057CDA598F1A}"/>
                </a:ext>
              </a:extLst>
            </p:cNvPr>
            <p:cNvSpPr/>
            <p:nvPr/>
          </p:nvSpPr>
          <p:spPr>
            <a:xfrm>
              <a:off x="6362018" y="1688427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橢圓 95">
              <a:extLst>
                <a:ext uri="{FF2B5EF4-FFF2-40B4-BE49-F238E27FC236}">
                  <a16:creationId xmlns:a16="http://schemas.microsoft.com/office/drawing/2014/main" id="{D3A606CB-797E-4E90-ADC7-187301BB944B}"/>
                </a:ext>
              </a:extLst>
            </p:cNvPr>
            <p:cNvSpPr/>
            <p:nvPr/>
          </p:nvSpPr>
          <p:spPr>
            <a:xfrm>
              <a:off x="7642471" y="1698138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文字方塊 22">
              <a:extLst>
                <a:ext uri="{FF2B5EF4-FFF2-40B4-BE49-F238E27FC236}">
                  <a16:creationId xmlns:a16="http://schemas.microsoft.com/office/drawing/2014/main" id="{8DFB0F4A-90F6-43D5-AC9E-A646C4D01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404" y="1727424"/>
              <a:ext cx="367922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9" name="文字方塊 22">
              <a:extLst>
                <a:ext uri="{FF2B5EF4-FFF2-40B4-BE49-F238E27FC236}">
                  <a16:creationId xmlns:a16="http://schemas.microsoft.com/office/drawing/2014/main" id="{432A0031-6CC5-4A77-9548-B8E7E57F8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315" y="1750626"/>
              <a:ext cx="367922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0" name="文字方塊 22">
              <a:extLst>
                <a:ext uri="{FF2B5EF4-FFF2-40B4-BE49-F238E27FC236}">
                  <a16:creationId xmlns:a16="http://schemas.microsoft.com/office/drawing/2014/main" id="{4B0C15C3-386B-46C3-B431-14C1565CD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8383" y="1772586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1" name="文字方塊 22">
              <a:extLst>
                <a:ext uri="{FF2B5EF4-FFF2-40B4-BE49-F238E27FC236}">
                  <a16:creationId xmlns:a16="http://schemas.microsoft.com/office/drawing/2014/main" id="{3C43AB21-066E-4984-B89D-375FD9547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9647" y="1772586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2" name="文字方塊 22">
              <a:extLst>
                <a:ext uri="{FF2B5EF4-FFF2-40B4-BE49-F238E27FC236}">
                  <a16:creationId xmlns:a16="http://schemas.microsoft.com/office/drawing/2014/main" id="{3A5E0328-4E21-496C-8F85-989EB287B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0091" y="1747043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9" name="箭號: 向下 98">
              <a:extLst>
                <a:ext uri="{FF2B5EF4-FFF2-40B4-BE49-F238E27FC236}">
                  <a16:creationId xmlns:a16="http://schemas.microsoft.com/office/drawing/2014/main" id="{BAD628A3-48F8-4180-8B8A-BB4E311E7454}"/>
                </a:ext>
              </a:extLst>
            </p:cNvPr>
            <p:cNvSpPr/>
            <p:nvPr/>
          </p:nvSpPr>
          <p:spPr>
            <a:xfrm>
              <a:off x="875177" y="2662841"/>
              <a:ext cx="1343634" cy="793987"/>
            </a:xfrm>
            <a:prstGeom prst="down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79338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24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19C5EBC-78D6-4EDD-AC17-33085863613C}"/>
              </a:ext>
            </a:extLst>
          </p:cNvPr>
          <p:cNvGrpSpPr/>
          <p:nvPr/>
        </p:nvGrpSpPr>
        <p:grpSpPr>
          <a:xfrm>
            <a:off x="538948" y="341337"/>
            <a:ext cx="7224940" cy="624607"/>
            <a:chOff x="566657" y="313628"/>
            <a:chExt cx="7224940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D98FC355-5214-43BA-8FE9-ED1785A2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460280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二、學校執行小組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(3/9</a:t>
              </a:r>
              <a:r>
                <a: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)</a:t>
              </a:r>
              <a:r>
                <a:rPr lang="en-US" altLang="zh-TW" sz="1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29E87C8-EA65-408B-98F5-0A0B621F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肆、學校初審作業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7B269199-823F-47C3-95DC-7D2FF3EB8322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7B1DC66C-6B4F-41E0-A1AD-1D0F93D2C78E}"/>
              </a:ext>
            </a:extLst>
          </p:cNvPr>
          <p:cNvSpPr/>
          <p:nvPr/>
        </p:nvSpPr>
        <p:spPr>
          <a:xfrm>
            <a:off x="778792" y="3586482"/>
            <a:ext cx="79322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 algn="just">
              <a:defRPr/>
            </a:pPr>
            <a:r>
              <a:rPr lang="zh-TW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</a:t>
            </a:r>
            <a:r>
              <a:rPr lang="zh-TW" altLang="zh-TW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執行小組</a:t>
            </a: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（以下簡稱本小組）置委員五人至九人，其中一人為召集人，由學校校長兼任，另一人為種子教師，其餘委員由召集人就下列人員聘（派）兼之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TW" altLang="zh-TW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61950" indent="176213">
              <a:buFontTx/>
              <a:buNone/>
              <a:defRPr/>
            </a:pPr>
            <a:r>
              <a:rPr lang="en-US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en-US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教務主任。</a:t>
            </a:r>
            <a:r>
              <a:rPr lang="zh-TW" altLang="en-US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lang="en-US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學務主任。</a:t>
            </a:r>
          </a:p>
          <a:p>
            <a:pPr marL="361950" indent="176213">
              <a:buFontTx/>
              <a:buNone/>
              <a:defRPr/>
            </a:pPr>
            <a:r>
              <a:rPr lang="en-US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實習主任。</a:t>
            </a:r>
            <a:r>
              <a:rPr lang="zh-TW" altLang="en-US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lang="en-US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輔導主任。</a:t>
            </a:r>
          </a:p>
          <a:p>
            <a:pPr marL="361950" indent="176213">
              <a:buFontTx/>
              <a:buNone/>
              <a:defRPr/>
            </a:pPr>
            <a:r>
              <a:rPr lang="en-US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lang="en-US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進修部主任。</a:t>
            </a:r>
            <a:r>
              <a:rPr lang="en-US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六</a:t>
            </a:r>
            <a:r>
              <a:rPr lang="en-US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三年級導師代</a:t>
            </a:r>
            <a:r>
              <a:rPr lang="zh-TW" altLang="en-US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表。</a:t>
            </a:r>
            <a:endParaRPr lang="zh-TW" altLang="zh-TW" sz="24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61950" indent="176213">
              <a:buFontTx/>
              <a:buNone/>
              <a:defRPr/>
            </a:pPr>
            <a:r>
              <a:rPr lang="en-US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七</a:t>
            </a:r>
            <a:r>
              <a:rPr lang="en-US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產業代表。</a:t>
            </a:r>
            <a:r>
              <a:rPr lang="zh-TW" altLang="en-US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八</a:t>
            </a:r>
            <a:r>
              <a:rPr lang="en-US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家長代表。</a:t>
            </a:r>
            <a:endParaRPr lang="en-US" altLang="zh-TW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34F4F352-69FD-4A3F-97CF-8486D5F2A4AA}"/>
              </a:ext>
            </a:extLst>
          </p:cNvPr>
          <p:cNvGrpSpPr/>
          <p:nvPr/>
        </p:nvGrpSpPr>
        <p:grpSpPr>
          <a:xfrm>
            <a:off x="723488" y="1127760"/>
            <a:ext cx="8125871" cy="2320418"/>
            <a:chOff x="723488" y="1127760"/>
            <a:chExt cx="8125871" cy="2320418"/>
          </a:xfrm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D44F877C-F73E-4D73-9247-A2C47DD7F9A8}"/>
                </a:ext>
              </a:extLst>
            </p:cNvPr>
            <p:cNvSpPr>
              <a:spLocks/>
            </p:cNvSpPr>
            <p:nvPr/>
          </p:nvSpPr>
          <p:spPr bwMode="gray">
            <a:xfrm flipH="1" flipV="1">
              <a:off x="723488" y="2160423"/>
              <a:ext cx="8070567" cy="1111096"/>
            </a:xfrm>
            <a:custGeom>
              <a:avLst/>
              <a:gdLst>
                <a:gd name="T0" fmla="*/ 2147483646 w 3796"/>
                <a:gd name="T1" fmla="*/ 2147483646 h 816"/>
                <a:gd name="T2" fmla="*/ 2147483646 w 3796"/>
                <a:gd name="T3" fmla="*/ 2147483646 h 816"/>
                <a:gd name="T4" fmla="*/ 2147483646 w 3796"/>
                <a:gd name="T5" fmla="*/ 2147483646 h 816"/>
                <a:gd name="T6" fmla="*/ 2147483646 w 3796"/>
                <a:gd name="T7" fmla="*/ 2147483646 h 816"/>
                <a:gd name="T8" fmla="*/ 2147483646 w 3796"/>
                <a:gd name="T9" fmla="*/ 2147483646 h 816"/>
                <a:gd name="T10" fmla="*/ 2147483646 w 3796"/>
                <a:gd name="T11" fmla="*/ 2147483646 h 816"/>
                <a:gd name="T12" fmla="*/ 2147483646 w 3796"/>
                <a:gd name="T13" fmla="*/ 2147483646 h 816"/>
                <a:gd name="T14" fmla="*/ 2147483646 w 3796"/>
                <a:gd name="T15" fmla="*/ 2147483646 h 816"/>
                <a:gd name="T16" fmla="*/ 2147483646 w 3796"/>
                <a:gd name="T17" fmla="*/ 2147483646 h 816"/>
                <a:gd name="T18" fmla="*/ 2147483646 w 3796"/>
                <a:gd name="T19" fmla="*/ 2147483646 h 816"/>
                <a:gd name="T20" fmla="*/ 2147483646 w 3796"/>
                <a:gd name="T21" fmla="*/ 2147483646 h 816"/>
                <a:gd name="T22" fmla="*/ 2147483646 w 3796"/>
                <a:gd name="T23" fmla="*/ 2147483646 h 816"/>
                <a:gd name="T24" fmla="*/ 2147483646 w 3796"/>
                <a:gd name="T25" fmla="*/ 2147483646 h 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rgbClr val="B6D74D"/>
                </a:gs>
                <a:gs pos="100000">
                  <a:srgbClr val="54632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TW" altLang="en-US" sz="900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A2B2F45B-2FCF-44E4-A7DC-5E3E26FD4685}"/>
                </a:ext>
              </a:extLst>
            </p:cNvPr>
            <p:cNvSpPr>
              <a:spLocks/>
            </p:cNvSpPr>
            <p:nvPr/>
          </p:nvSpPr>
          <p:spPr bwMode="gray">
            <a:xfrm>
              <a:off x="778792" y="1127760"/>
              <a:ext cx="8070567" cy="1019691"/>
            </a:xfrm>
            <a:custGeom>
              <a:avLst/>
              <a:gdLst/>
              <a:ahLst/>
              <a:cxnLst>
                <a:cxn ang="0">
                  <a:pos x="3724" y="288"/>
                </a:cxn>
                <a:cxn ang="0">
                  <a:pos x="1346" y="290"/>
                </a:cxn>
                <a:cxn ang="0">
                  <a:pos x="1246" y="258"/>
                </a:cxn>
                <a:cxn ang="0">
                  <a:pos x="1066" y="79"/>
                </a:cxn>
                <a:cxn ang="0">
                  <a:pos x="923" y="4"/>
                </a:cxn>
                <a:cxn ang="0">
                  <a:pos x="103" y="4"/>
                </a:cxn>
                <a:cxn ang="0">
                  <a:pos x="2" y="88"/>
                </a:cxn>
                <a:cxn ang="0">
                  <a:pos x="2" y="729"/>
                </a:cxn>
                <a:cxn ang="0">
                  <a:pos x="103" y="804"/>
                </a:cxn>
                <a:cxn ang="0">
                  <a:pos x="3688" y="804"/>
                </a:cxn>
                <a:cxn ang="0">
                  <a:pos x="3790" y="716"/>
                </a:cxn>
                <a:cxn ang="0">
                  <a:pos x="3790" y="356"/>
                </a:cxn>
                <a:cxn ang="0">
                  <a:pos x="3724" y="288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CN" altLang="en-US" sz="1050" dirty="0">
                <a:ea typeface="宋体" charset="-122"/>
              </a:endParaRPr>
            </a:p>
          </p:txBody>
        </p:sp>
        <p:sp>
          <p:nvSpPr>
            <p:cNvPr id="19" name="Rectangle 41">
              <a:extLst>
                <a:ext uri="{FF2B5EF4-FFF2-40B4-BE49-F238E27FC236}">
                  <a16:creationId xmlns:a16="http://schemas.microsoft.com/office/drawing/2014/main" id="{FC1FAA34-C000-4D08-BB52-2999B1ECB2A8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870690" y="1249653"/>
              <a:ext cx="2923852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設置要點規定</a:t>
              </a:r>
              <a:endParaRPr lang="en-US" altLang="zh-TW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endParaRPr lang="zh-TW" alt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Rectangle 53">
              <a:extLst>
                <a:ext uri="{FF2B5EF4-FFF2-40B4-BE49-F238E27FC236}">
                  <a16:creationId xmlns:a16="http://schemas.microsoft.com/office/drawing/2014/main" id="{53982EDA-7A10-4FF9-B418-4AB542F3939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999405" y="1883034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 dirty="0">
                  <a:solidFill>
                    <a:schemeClr val="tx2"/>
                  </a:solidFill>
                </a:rPr>
                <a:t>2. Title</a:t>
              </a:r>
            </a:p>
          </p:txBody>
        </p:sp>
        <p:sp>
          <p:nvSpPr>
            <p:cNvPr id="21" name="Rectangle 54">
              <a:extLst>
                <a:ext uri="{FF2B5EF4-FFF2-40B4-BE49-F238E27FC236}">
                  <a16:creationId xmlns:a16="http://schemas.microsoft.com/office/drawing/2014/main" id="{0C290C70-DF33-4412-BE09-E3708BD914E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941260" y="1883034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3. Title</a:t>
              </a:r>
            </a:p>
          </p:txBody>
        </p:sp>
        <p:sp>
          <p:nvSpPr>
            <p:cNvPr id="22" name="Rectangle 37">
              <a:extLst>
                <a:ext uri="{FF2B5EF4-FFF2-40B4-BE49-F238E27FC236}">
                  <a16:creationId xmlns:a16="http://schemas.microsoft.com/office/drawing/2014/main" id="{B458047C-673E-45E5-A012-5BDA1493EA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75050" y="1902059"/>
              <a:ext cx="944619" cy="6670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23" name="Rectangle 52">
              <a:extLst>
                <a:ext uri="{FF2B5EF4-FFF2-40B4-BE49-F238E27FC236}">
                  <a16:creationId xmlns:a16="http://schemas.microsoft.com/office/drawing/2014/main" id="{60B078A8-4D19-4A87-801B-204E382901C0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283585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24" name="Rectangle 52">
              <a:extLst>
                <a:ext uri="{FF2B5EF4-FFF2-40B4-BE49-F238E27FC236}">
                  <a16:creationId xmlns:a16="http://schemas.microsoft.com/office/drawing/2014/main" id="{C334F236-CB4A-44C6-B6FF-84C318AC000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818299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25" name="Rectangle 52">
              <a:extLst>
                <a:ext uri="{FF2B5EF4-FFF2-40B4-BE49-F238E27FC236}">
                  <a16:creationId xmlns:a16="http://schemas.microsoft.com/office/drawing/2014/main" id="{A4024716-465D-4AED-A054-203D66F5A68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7353016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grpSp>
          <p:nvGrpSpPr>
            <p:cNvPr id="26" name="群組 43">
              <a:extLst>
                <a:ext uri="{FF2B5EF4-FFF2-40B4-BE49-F238E27FC236}">
                  <a16:creationId xmlns:a16="http://schemas.microsoft.com/office/drawing/2014/main" id="{459AEDBE-3624-48B6-B5EA-E469BF1AF158}"/>
                </a:ext>
              </a:extLst>
            </p:cNvPr>
            <p:cNvGrpSpPr/>
            <p:nvPr/>
          </p:nvGrpSpPr>
          <p:grpSpPr>
            <a:xfrm>
              <a:off x="1074683" y="1902059"/>
              <a:ext cx="948545" cy="667033"/>
              <a:chOff x="1450978" y="3108327"/>
              <a:chExt cx="1192130" cy="1774110"/>
            </a:xfrm>
            <a:solidFill>
              <a:schemeClr val="bg1">
                <a:lumMod val="95000"/>
              </a:schemeClr>
            </a:solidFill>
          </p:grpSpPr>
          <p:sp>
            <p:nvSpPr>
              <p:cNvPr id="89" name="Rectangle 37">
                <a:extLst>
                  <a:ext uri="{FF2B5EF4-FFF2-40B4-BE49-F238E27FC236}">
                    <a16:creationId xmlns:a16="http://schemas.microsoft.com/office/drawing/2014/main" id="{C512B9DE-82B8-4B5B-980B-83E479B34DC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0978" y="3108327"/>
                <a:ext cx="1187194" cy="1774110"/>
              </a:xfrm>
              <a:prstGeom prst="rect">
                <a:avLst/>
              </a:prstGeom>
              <a:grpFill/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 sz="900"/>
              </a:p>
            </p:txBody>
          </p:sp>
          <p:sp>
            <p:nvSpPr>
              <p:cNvPr id="90" name="Rectangle 42">
                <a:extLst>
                  <a:ext uri="{FF2B5EF4-FFF2-40B4-BE49-F238E27FC236}">
                    <a16:creationId xmlns:a16="http://schemas.microsoft.com/office/drawing/2014/main" id="{3ABD3B00-4C49-462D-85C3-897EA88BE0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5915" y="3909515"/>
                <a:ext cx="1187193" cy="8707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zh-TW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設置依據</a:t>
                </a:r>
                <a:endPara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87" name="Rectangle 37">
              <a:extLst>
                <a:ext uri="{FF2B5EF4-FFF2-40B4-BE49-F238E27FC236}">
                  <a16:creationId xmlns:a16="http://schemas.microsoft.com/office/drawing/2014/main" id="{0E03808C-7254-47B4-AFA2-7FC2979FF9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94542" y="1902059"/>
              <a:ext cx="944620" cy="66703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85" name="Rectangle 37">
              <a:extLst>
                <a:ext uri="{FF2B5EF4-FFF2-40B4-BE49-F238E27FC236}">
                  <a16:creationId xmlns:a16="http://schemas.microsoft.com/office/drawing/2014/main" id="{4A07BB2A-3EE3-4E30-8C7D-65D091E100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65013" y="1902059"/>
              <a:ext cx="944619" cy="66703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C7FF3F0-540E-4779-803A-AD0882F10F30}"/>
                </a:ext>
              </a:extLst>
            </p:cNvPr>
            <p:cNvSpPr/>
            <p:nvPr/>
          </p:nvSpPr>
          <p:spPr>
            <a:xfrm>
              <a:off x="2807001" y="1453237"/>
              <a:ext cx="1165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參考示例</a:t>
              </a:r>
              <a:r>
                <a:rPr lang="en-US" altLang="zh-TW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id="{DE7A9C26-E273-4B8C-A5DC-03686CFBE6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10054" y="2198517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組成人員</a:t>
              </a:r>
              <a:endPara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Rectangle 42">
              <a:extLst>
                <a:ext uri="{FF2B5EF4-FFF2-40B4-BE49-F238E27FC236}">
                  <a16:creationId xmlns:a16="http://schemas.microsoft.com/office/drawing/2014/main" id="{7B9ACEDB-5280-4F25-BCF8-3EB1E4697C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3865" y="2159695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任務分工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9" name="Rectangle 42">
              <a:extLst>
                <a:ext uri="{FF2B5EF4-FFF2-40B4-BE49-F238E27FC236}">
                  <a16:creationId xmlns:a16="http://schemas.microsoft.com/office/drawing/2014/main" id="{4E19F90E-C400-4283-8217-0E45CF0873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2640" y="2153727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推薦方式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3" name="Rectangle 37">
              <a:extLst>
                <a:ext uri="{FF2B5EF4-FFF2-40B4-BE49-F238E27FC236}">
                  <a16:creationId xmlns:a16="http://schemas.microsoft.com/office/drawing/2014/main" id="{558E1DA2-516D-484C-8DD1-C2AFD6F11F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03478" y="1906360"/>
              <a:ext cx="944619" cy="66703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B0E02607-C9BF-4A72-9789-3632046623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93249" y="1897969"/>
              <a:ext cx="944619" cy="66703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C6447A6C-E867-4C7E-98ED-6FBC089932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60053" y="2183913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核定程序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05A632FF-02EA-429B-A5F6-23B53E2223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4256" y="2183913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運作方式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847A1762-41CA-4D61-9EB6-0A71F838AD26}"/>
                </a:ext>
              </a:extLst>
            </p:cNvPr>
            <p:cNvSpPr/>
            <p:nvPr/>
          </p:nvSpPr>
          <p:spPr>
            <a:xfrm>
              <a:off x="967095" y="1728671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22">
              <a:extLst>
                <a:ext uri="{FF2B5EF4-FFF2-40B4-BE49-F238E27FC236}">
                  <a16:creationId xmlns:a16="http://schemas.microsoft.com/office/drawing/2014/main" id="{F8B90ACA-DFAB-4657-B672-E7D8BB1B8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326" y="1765043"/>
              <a:ext cx="540000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2" name="橢圓 91">
              <a:extLst>
                <a:ext uri="{FF2B5EF4-FFF2-40B4-BE49-F238E27FC236}">
                  <a16:creationId xmlns:a16="http://schemas.microsoft.com/office/drawing/2014/main" id="{20B4310F-ABCB-4F41-913C-7B2970DB7C47}"/>
                </a:ext>
              </a:extLst>
            </p:cNvPr>
            <p:cNvSpPr/>
            <p:nvPr/>
          </p:nvSpPr>
          <p:spPr>
            <a:xfrm>
              <a:off x="2408863" y="1717922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橢圓 92">
              <a:extLst>
                <a:ext uri="{FF2B5EF4-FFF2-40B4-BE49-F238E27FC236}">
                  <a16:creationId xmlns:a16="http://schemas.microsoft.com/office/drawing/2014/main" id="{71BCB243-F046-4723-BE2C-F28B2125602A}"/>
                </a:ext>
              </a:extLst>
            </p:cNvPr>
            <p:cNvSpPr/>
            <p:nvPr/>
          </p:nvSpPr>
          <p:spPr>
            <a:xfrm>
              <a:off x="3730446" y="1708520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4" name="橢圓 93">
              <a:extLst>
                <a:ext uri="{FF2B5EF4-FFF2-40B4-BE49-F238E27FC236}">
                  <a16:creationId xmlns:a16="http://schemas.microsoft.com/office/drawing/2014/main" id="{1779D9D3-0CC6-4F18-BADA-9D3E4A466409}"/>
                </a:ext>
              </a:extLst>
            </p:cNvPr>
            <p:cNvSpPr/>
            <p:nvPr/>
          </p:nvSpPr>
          <p:spPr>
            <a:xfrm>
              <a:off x="5018383" y="1698138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橢圓 94">
              <a:extLst>
                <a:ext uri="{FF2B5EF4-FFF2-40B4-BE49-F238E27FC236}">
                  <a16:creationId xmlns:a16="http://schemas.microsoft.com/office/drawing/2014/main" id="{B7667997-A16A-4DC3-AEEC-057CDA598F1A}"/>
                </a:ext>
              </a:extLst>
            </p:cNvPr>
            <p:cNvSpPr/>
            <p:nvPr/>
          </p:nvSpPr>
          <p:spPr>
            <a:xfrm>
              <a:off x="6362018" y="1688427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橢圓 95">
              <a:extLst>
                <a:ext uri="{FF2B5EF4-FFF2-40B4-BE49-F238E27FC236}">
                  <a16:creationId xmlns:a16="http://schemas.microsoft.com/office/drawing/2014/main" id="{D3A606CB-797E-4E90-ADC7-187301BB944B}"/>
                </a:ext>
              </a:extLst>
            </p:cNvPr>
            <p:cNvSpPr/>
            <p:nvPr/>
          </p:nvSpPr>
          <p:spPr>
            <a:xfrm>
              <a:off x="7642471" y="1698138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文字方塊 22">
              <a:extLst>
                <a:ext uri="{FF2B5EF4-FFF2-40B4-BE49-F238E27FC236}">
                  <a16:creationId xmlns:a16="http://schemas.microsoft.com/office/drawing/2014/main" id="{8DFB0F4A-90F6-43D5-AC9E-A646C4D01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404" y="1727424"/>
              <a:ext cx="367922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2</a:t>
              </a:r>
              <a:endParaRPr kumimoji="0" lang="zh-TW" altLang="en-US" sz="2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9" name="文字方塊 22">
              <a:extLst>
                <a:ext uri="{FF2B5EF4-FFF2-40B4-BE49-F238E27FC236}">
                  <a16:creationId xmlns:a16="http://schemas.microsoft.com/office/drawing/2014/main" id="{432A0031-6CC5-4A77-9548-B8E7E57F8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315" y="1750626"/>
              <a:ext cx="367922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0" name="文字方塊 22">
              <a:extLst>
                <a:ext uri="{FF2B5EF4-FFF2-40B4-BE49-F238E27FC236}">
                  <a16:creationId xmlns:a16="http://schemas.microsoft.com/office/drawing/2014/main" id="{4B0C15C3-386B-46C3-B431-14C1565CD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8383" y="1772586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1" name="文字方塊 22">
              <a:extLst>
                <a:ext uri="{FF2B5EF4-FFF2-40B4-BE49-F238E27FC236}">
                  <a16:creationId xmlns:a16="http://schemas.microsoft.com/office/drawing/2014/main" id="{3C43AB21-066E-4984-B89D-375FD9547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9647" y="1772586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2" name="文字方塊 22">
              <a:extLst>
                <a:ext uri="{FF2B5EF4-FFF2-40B4-BE49-F238E27FC236}">
                  <a16:creationId xmlns:a16="http://schemas.microsoft.com/office/drawing/2014/main" id="{3A5E0328-4E21-496C-8F85-989EB287B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0091" y="1747043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9" name="箭號: 向下 98">
              <a:extLst>
                <a:ext uri="{FF2B5EF4-FFF2-40B4-BE49-F238E27FC236}">
                  <a16:creationId xmlns:a16="http://schemas.microsoft.com/office/drawing/2014/main" id="{BAD628A3-48F8-4180-8B8A-BB4E311E7454}"/>
                </a:ext>
              </a:extLst>
            </p:cNvPr>
            <p:cNvSpPr/>
            <p:nvPr/>
          </p:nvSpPr>
          <p:spPr>
            <a:xfrm>
              <a:off x="2310546" y="2654191"/>
              <a:ext cx="1343634" cy="793987"/>
            </a:xfrm>
            <a:prstGeom prst="down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442ADED-503B-4740-80F2-E58FA85CAD6B}"/>
                </a:ext>
              </a:extLst>
            </p:cNvPr>
            <p:cNvSpPr/>
            <p:nvPr/>
          </p:nvSpPr>
          <p:spPr>
            <a:xfrm>
              <a:off x="2707992" y="2822091"/>
              <a:ext cx="8192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(1/2</a:t>
              </a:r>
              <a:r>
                <a:rPr lang="en-US" altLang="zh-TW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)</a:t>
              </a:r>
              <a:endParaRPr lang="zh-TW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48525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25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19C5EBC-78D6-4EDD-AC17-33085863613C}"/>
              </a:ext>
            </a:extLst>
          </p:cNvPr>
          <p:cNvGrpSpPr/>
          <p:nvPr/>
        </p:nvGrpSpPr>
        <p:grpSpPr>
          <a:xfrm>
            <a:off x="538948" y="341337"/>
            <a:ext cx="7224940" cy="624607"/>
            <a:chOff x="566657" y="313628"/>
            <a:chExt cx="7224940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D98FC355-5214-43BA-8FE9-ED1785A2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460280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二、學校執行小組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(4/9</a:t>
              </a:r>
              <a:r>
                <a: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)</a:t>
              </a:r>
              <a:r>
                <a:rPr lang="en-US" altLang="zh-TW" sz="1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29E87C8-EA65-408B-98F5-0A0B621F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肆、學校初審作業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7B269199-823F-47C3-95DC-7D2FF3EB8322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997805B1-BEB0-4B75-BB29-13BD314EFFD0}"/>
              </a:ext>
            </a:extLst>
          </p:cNvPr>
          <p:cNvSpPr/>
          <p:nvPr/>
        </p:nvSpPr>
        <p:spPr>
          <a:xfrm>
            <a:off x="924281" y="3513951"/>
            <a:ext cx="7862032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>
              <a:buFontTx/>
              <a:buNone/>
              <a:defRPr/>
            </a:pP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本小組委員</a:t>
            </a:r>
            <a:r>
              <a:rPr lang="zh-TW" altLang="zh-TW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任期為一學年</a:t>
            </a: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，期滿得續聘之。</a:t>
            </a:r>
            <a:endParaRPr lang="en-US" altLang="zh-TW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630238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委員於任期間因故出缺時，其為學校主管者，應隨其本職進退；其為其他人者，由召集人補聘之。補聘委員之任期至原任期屆滿日為止。</a:t>
            </a:r>
            <a:endParaRPr lang="en-US" altLang="zh-TW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630238" indent="-630238">
              <a:defRPr/>
            </a:pP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三、</a:t>
            </a: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本小組置</a:t>
            </a:r>
            <a:r>
              <a:rPr lang="zh-TW" altLang="zh-TW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執行秘書一人</a:t>
            </a: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zh-TW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由召集人指定委員一人兼任</a:t>
            </a: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，承召集人指示辦理教育部青年教育與就業儲蓄帳戶方案（以下簡稱本方案）相關業務。</a:t>
            </a:r>
            <a:endParaRPr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1766B8C1-DF99-46D0-AED6-A291A48531C5}"/>
              </a:ext>
            </a:extLst>
          </p:cNvPr>
          <p:cNvGrpSpPr/>
          <p:nvPr/>
        </p:nvGrpSpPr>
        <p:grpSpPr>
          <a:xfrm>
            <a:off x="723488" y="1127760"/>
            <a:ext cx="8125871" cy="2301240"/>
            <a:chOff x="723488" y="1127760"/>
            <a:chExt cx="8125871" cy="2301240"/>
          </a:xfrm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D44F877C-F73E-4D73-9247-A2C47DD7F9A8}"/>
                </a:ext>
              </a:extLst>
            </p:cNvPr>
            <p:cNvSpPr>
              <a:spLocks/>
            </p:cNvSpPr>
            <p:nvPr/>
          </p:nvSpPr>
          <p:spPr bwMode="gray">
            <a:xfrm flipH="1" flipV="1">
              <a:off x="723488" y="2160423"/>
              <a:ext cx="8070567" cy="1111096"/>
            </a:xfrm>
            <a:custGeom>
              <a:avLst/>
              <a:gdLst>
                <a:gd name="T0" fmla="*/ 2147483646 w 3796"/>
                <a:gd name="T1" fmla="*/ 2147483646 h 816"/>
                <a:gd name="T2" fmla="*/ 2147483646 w 3796"/>
                <a:gd name="T3" fmla="*/ 2147483646 h 816"/>
                <a:gd name="T4" fmla="*/ 2147483646 w 3796"/>
                <a:gd name="T5" fmla="*/ 2147483646 h 816"/>
                <a:gd name="T6" fmla="*/ 2147483646 w 3796"/>
                <a:gd name="T7" fmla="*/ 2147483646 h 816"/>
                <a:gd name="T8" fmla="*/ 2147483646 w 3796"/>
                <a:gd name="T9" fmla="*/ 2147483646 h 816"/>
                <a:gd name="T10" fmla="*/ 2147483646 w 3796"/>
                <a:gd name="T11" fmla="*/ 2147483646 h 816"/>
                <a:gd name="T12" fmla="*/ 2147483646 w 3796"/>
                <a:gd name="T13" fmla="*/ 2147483646 h 816"/>
                <a:gd name="T14" fmla="*/ 2147483646 w 3796"/>
                <a:gd name="T15" fmla="*/ 2147483646 h 816"/>
                <a:gd name="T16" fmla="*/ 2147483646 w 3796"/>
                <a:gd name="T17" fmla="*/ 2147483646 h 816"/>
                <a:gd name="T18" fmla="*/ 2147483646 w 3796"/>
                <a:gd name="T19" fmla="*/ 2147483646 h 816"/>
                <a:gd name="T20" fmla="*/ 2147483646 w 3796"/>
                <a:gd name="T21" fmla="*/ 2147483646 h 816"/>
                <a:gd name="T22" fmla="*/ 2147483646 w 3796"/>
                <a:gd name="T23" fmla="*/ 2147483646 h 816"/>
                <a:gd name="T24" fmla="*/ 2147483646 w 3796"/>
                <a:gd name="T25" fmla="*/ 2147483646 h 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rgbClr val="B6D74D"/>
                </a:gs>
                <a:gs pos="100000">
                  <a:srgbClr val="54632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TW" altLang="en-US" sz="900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A2B2F45B-2FCF-44E4-A7DC-5E3E26FD4685}"/>
                </a:ext>
              </a:extLst>
            </p:cNvPr>
            <p:cNvSpPr>
              <a:spLocks/>
            </p:cNvSpPr>
            <p:nvPr/>
          </p:nvSpPr>
          <p:spPr bwMode="gray">
            <a:xfrm>
              <a:off x="778792" y="1127760"/>
              <a:ext cx="8070567" cy="1019691"/>
            </a:xfrm>
            <a:custGeom>
              <a:avLst/>
              <a:gdLst/>
              <a:ahLst/>
              <a:cxnLst>
                <a:cxn ang="0">
                  <a:pos x="3724" y="288"/>
                </a:cxn>
                <a:cxn ang="0">
                  <a:pos x="1346" y="290"/>
                </a:cxn>
                <a:cxn ang="0">
                  <a:pos x="1246" y="258"/>
                </a:cxn>
                <a:cxn ang="0">
                  <a:pos x="1066" y="79"/>
                </a:cxn>
                <a:cxn ang="0">
                  <a:pos x="923" y="4"/>
                </a:cxn>
                <a:cxn ang="0">
                  <a:pos x="103" y="4"/>
                </a:cxn>
                <a:cxn ang="0">
                  <a:pos x="2" y="88"/>
                </a:cxn>
                <a:cxn ang="0">
                  <a:pos x="2" y="729"/>
                </a:cxn>
                <a:cxn ang="0">
                  <a:pos x="103" y="804"/>
                </a:cxn>
                <a:cxn ang="0">
                  <a:pos x="3688" y="804"/>
                </a:cxn>
                <a:cxn ang="0">
                  <a:pos x="3790" y="716"/>
                </a:cxn>
                <a:cxn ang="0">
                  <a:pos x="3790" y="356"/>
                </a:cxn>
                <a:cxn ang="0">
                  <a:pos x="3724" y="288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CN" altLang="en-US" sz="1050" dirty="0">
                <a:ea typeface="宋体" charset="-122"/>
              </a:endParaRPr>
            </a:p>
          </p:txBody>
        </p:sp>
        <p:sp>
          <p:nvSpPr>
            <p:cNvPr id="19" name="Rectangle 41">
              <a:extLst>
                <a:ext uri="{FF2B5EF4-FFF2-40B4-BE49-F238E27FC236}">
                  <a16:creationId xmlns:a16="http://schemas.microsoft.com/office/drawing/2014/main" id="{FC1FAA34-C000-4D08-BB52-2999B1ECB2A8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870690" y="1249653"/>
              <a:ext cx="2923852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設置要點規定</a:t>
              </a:r>
              <a:endParaRPr lang="en-US" altLang="zh-TW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endParaRPr lang="zh-TW" alt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Rectangle 53">
              <a:extLst>
                <a:ext uri="{FF2B5EF4-FFF2-40B4-BE49-F238E27FC236}">
                  <a16:creationId xmlns:a16="http://schemas.microsoft.com/office/drawing/2014/main" id="{53982EDA-7A10-4FF9-B418-4AB542F3939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999405" y="1883034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 dirty="0">
                  <a:solidFill>
                    <a:schemeClr val="tx2"/>
                  </a:solidFill>
                </a:rPr>
                <a:t>2. Title</a:t>
              </a:r>
            </a:p>
          </p:txBody>
        </p:sp>
        <p:sp>
          <p:nvSpPr>
            <p:cNvPr id="21" name="Rectangle 54">
              <a:extLst>
                <a:ext uri="{FF2B5EF4-FFF2-40B4-BE49-F238E27FC236}">
                  <a16:creationId xmlns:a16="http://schemas.microsoft.com/office/drawing/2014/main" id="{0C290C70-DF33-4412-BE09-E3708BD914E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941260" y="1883034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3. Title</a:t>
              </a:r>
            </a:p>
          </p:txBody>
        </p:sp>
        <p:sp>
          <p:nvSpPr>
            <p:cNvPr id="22" name="Rectangle 37">
              <a:extLst>
                <a:ext uri="{FF2B5EF4-FFF2-40B4-BE49-F238E27FC236}">
                  <a16:creationId xmlns:a16="http://schemas.microsoft.com/office/drawing/2014/main" id="{B458047C-673E-45E5-A012-5BDA1493EA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75050" y="1902059"/>
              <a:ext cx="944619" cy="6670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23" name="Rectangle 52">
              <a:extLst>
                <a:ext uri="{FF2B5EF4-FFF2-40B4-BE49-F238E27FC236}">
                  <a16:creationId xmlns:a16="http://schemas.microsoft.com/office/drawing/2014/main" id="{60B078A8-4D19-4A87-801B-204E382901C0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283585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24" name="Rectangle 52">
              <a:extLst>
                <a:ext uri="{FF2B5EF4-FFF2-40B4-BE49-F238E27FC236}">
                  <a16:creationId xmlns:a16="http://schemas.microsoft.com/office/drawing/2014/main" id="{C334F236-CB4A-44C6-B6FF-84C318AC000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818299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25" name="Rectangle 52">
              <a:extLst>
                <a:ext uri="{FF2B5EF4-FFF2-40B4-BE49-F238E27FC236}">
                  <a16:creationId xmlns:a16="http://schemas.microsoft.com/office/drawing/2014/main" id="{A4024716-465D-4AED-A054-203D66F5A68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7353016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grpSp>
          <p:nvGrpSpPr>
            <p:cNvPr id="26" name="群組 43">
              <a:extLst>
                <a:ext uri="{FF2B5EF4-FFF2-40B4-BE49-F238E27FC236}">
                  <a16:creationId xmlns:a16="http://schemas.microsoft.com/office/drawing/2014/main" id="{459AEDBE-3624-48B6-B5EA-E469BF1AF158}"/>
                </a:ext>
              </a:extLst>
            </p:cNvPr>
            <p:cNvGrpSpPr/>
            <p:nvPr/>
          </p:nvGrpSpPr>
          <p:grpSpPr>
            <a:xfrm>
              <a:off x="1074683" y="1902059"/>
              <a:ext cx="948545" cy="667033"/>
              <a:chOff x="1450978" y="3108327"/>
              <a:chExt cx="1192130" cy="1774110"/>
            </a:xfrm>
            <a:solidFill>
              <a:schemeClr val="bg1">
                <a:lumMod val="95000"/>
              </a:schemeClr>
            </a:solidFill>
          </p:grpSpPr>
          <p:sp>
            <p:nvSpPr>
              <p:cNvPr id="89" name="Rectangle 37">
                <a:extLst>
                  <a:ext uri="{FF2B5EF4-FFF2-40B4-BE49-F238E27FC236}">
                    <a16:creationId xmlns:a16="http://schemas.microsoft.com/office/drawing/2014/main" id="{C512B9DE-82B8-4B5B-980B-83E479B34DC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0978" y="3108327"/>
                <a:ext cx="1187194" cy="1774110"/>
              </a:xfrm>
              <a:prstGeom prst="rect">
                <a:avLst/>
              </a:prstGeom>
              <a:grpFill/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 sz="900"/>
              </a:p>
            </p:txBody>
          </p:sp>
          <p:sp>
            <p:nvSpPr>
              <p:cNvPr id="90" name="Rectangle 42">
                <a:extLst>
                  <a:ext uri="{FF2B5EF4-FFF2-40B4-BE49-F238E27FC236}">
                    <a16:creationId xmlns:a16="http://schemas.microsoft.com/office/drawing/2014/main" id="{3ABD3B00-4C49-462D-85C3-897EA88BE0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5915" y="3909515"/>
                <a:ext cx="1187193" cy="8707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zh-TW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設置依據</a:t>
                </a:r>
                <a:endPara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87" name="Rectangle 37">
              <a:extLst>
                <a:ext uri="{FF2B5EF4-FFF2-40B4-BE49-F238E27FC236}">
                  <a16:creationId xmlns:a16="http://schemas.microsoft.com/office/drawing/2014/main" id="{0E03808C-7254-47B4-AFA2-7FC2979FF9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94542" y="1902059"/>
              <a:ext cx="944620" cy="66703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85" name="Rectangle 37">
              <a:extLst>
                <a:ext uri="{FF2B5EF4-FFF2-40B4-BE49-F238E27FC236}">
                  <a16:creationId xmlns:a16="http://schemas.microsoft.com/office/drawing/2014/main" id="{4A07BB2A-3EE3-4E30-8C7D-65D091E100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65013" y="1902059"/>
              <a:ext cx="944619" cy="66703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C7FF3F0-540E-4779-803A-AD0882F10F30}"/>
                </a:ext>
              </a:extLst>
            </p:cNvPr>
            <p:cNvSpPr/>
            <p:nvPr/>
          </p:nvSpPr>
          <p:spPr>
            <a:xfrm>
              <a:off x="2807001" y="1453237"/>
              <a:ext cx="1165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參考示例</a:t>
              </a:r>
              <a:r>
                <a:rPr lang="en-US" altLang="zh-TW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id="{DE7A9C26-E273-4B8C-A5DC-03686CFBE6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10054" y="2198517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組成人員</a:t>
              </a:r>
              <a:endPara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Rectangle 42">
              <a:extLst>
                <a:ext uri="{FF2B5EF4-FFF2-40B4-BE49-F238E27FC236}">
                  <a16:creationId xmlns:a16="http://schemas.microsoft.com/office/drawing/2014/main" id="{7B9ACEDB-5280-4F25-BCF8-3EB1E4697C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3865" y="2159695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任務分工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9" name="Rectangle 42">
              <a:extLst>
                <a:ext uri="{FF2B5EF4-FFF2-40B4-BE49-F238E27FC236}">
                  <a16:creationId xmlns:a16="http://schemas.microsoft.com/office/drawing/2014/main" id="{4E19F90E-C400-4283-8217-0E45CF0873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2640" y="2153727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推薦方式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3" name="Rectangle 37">
              <a:extLst>
                <a:ext uri="{FF2B5EF4-FFF2-40B4-BE49-F238E27FC236}">
                  <a16:creationId xmlns:a16="http://schemas.microsoft.com/office/drawing/2014/main" id="{558E1DA2-516D-484C-8DD1-C2AFD6F11F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03478" y="1906360"/>
              <a:ext cx="944619" cy="66703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B0E02607-C9BF-4A72-9789-3632046623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93249" y="1897969"/>
              <a:ext cx="944619" cy="66703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C6447A6C-E867-4C7E-98ED-6FBC089932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60053" y="2183913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核定程序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05A632FF-02EA-429B-A5F6-23B53E2223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4256" y="2183913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運作方式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847A1762-41CA-4D61-9EB6-0A71F838AD26}"/>
                </a:ext>
              </a:extLst>
            </p:cNvPr>
            <p:cNvSpPr/>
            <p:nvPr/>
          </p:nvSpPr>
          <p:spPr>
            <a:xfrm>
              <a:off x="967095" y="1728671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22">
              <a:extLst>
                <a:ext uri="{FF2B5EF4-FFF2-40B4-BE49-F238E27FC236}">
                  <a16:creationId xmlns:a16="http://schemas.microsoft.com/office/drawing/2014/main" id="{F8B90ACA-DFAB-4657-B672-E7D8BB1B8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326" y="1765043"/>
              <a:ext cx="540000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2" name="橢圓 91">
              <a:extLst>
                <a:ext uri="{FF2B5EF4-FFF2-40B4-BE49-F238E27FC236}">
                  <a16:creationId xmlns:a16="http://schemas.microsoft.com/office/drawing/2014/main" id="{20B4310F-ABCB-4F41-913C-7B2970DB7C47}"/>
                </a:ext>
              </a:extLst>
            </p:cNvPr>
            <p:cNvSpPr/>
            <p:nvPr/>
          </p:nvSpPr>
          <p:spPr>
            <a:xfrm>
              <a:off x="2408863" y="1717922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橢圓 92">
              <a:extLst>
                <a:ext uri="{FF2B5EF4-FFF2-40B4-BE49-F238E27FC236}">
                  <a16:creationId xmlns:a16="http://schemas.microsoft.com/office/drawing/2014/main" id="{71BCB243-F046-4723-BE2C-F28B2125602A}"/>
                </a:ext>
              </a:extLst>
            </p:cNvPr>
            <p:cNvSpPr/>
            <p:nvPr/>
          </p:nvSpPr>
          <p:spPr>
            <a:xfrm>
              <a:off x="3730446" y="1708520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4" name="橢圓 93">
              <a:extLst>
                <a:ext uri="{FF2B5EF4-FFF2-40B4-BE49-F238E27FC236}">
                  <a16:creationId xmlns:a16="http://schemas.microsoft.com/office/drawing/2014/main" id="{1779D9D3-0CC6-4F18-BADA-9D3E4A466409}"/>
                </a:ext>
              </a:extLst>
            </p:cNvPr>
            <p:cNvSpPr/>
            <p:nvPr/>
          </p:nvSpPr>
          <p:spPr>
            <a:xfrm>
              <a:off x="5018383" y="1698138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橢圓 94">
              <a:extLst>
                <a:ext uri="{FF2B5EF4-FFF2-40B4-BE49-F238E27FC236}">
                  <a16:creationId xmlns:a16="http://schemas.microsoft.com/office/drawing/2014/main" id="{B7667997-A16A-4DC3-AEEC-057CDA598F1A}"/>
                </a:ext>
              </a:extLst>
            </p:cNvPr>
            <p:cNvSpPr/>
            <p:nvPr/>
          </p:nvSpPr>
          <p:spPr>
            <a:xfrm>
              <a:off x="6362018" y="1688427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橢圓 95">
              <a:extLst>
                <a:ext uri="{FF2B5EF4-FFF2-40B4-BE49-F238E27FC236}">
                  <a16:creationId xmlns:a16="http://schemas.microsoft.com/office/drawing/2014/main" id="{D3A606CB-797E-4E90-ADC7-187301BB944B}"/>
                </a:ext>
              </a:extLst>
            </p:cNvPr>
            <p:cNvSpPr/>
            <p:nvPr/>
          </p:nvSpPr>
          <p:spPr>
            <a:xfrm>
              <a:off x="7642471" y="1698138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文字方塊 22">
              <a:extLst>
                <a:ext uri="{FF2B5EF4-FFF2-40B4-BE49-F238E27FC236}">
                  <a16:creationId xmlns:a16="http://schemas.microsoft.com/office/drawing/2014/main" id="{8DFB0F4A-90F6-43D5-AC9E-A646C4D01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404" y="1727424"/>
              <a:ext cx="367922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2</a:t>
              </a:r>
              <a:endParaRPr kumimoji="0" lang="zh-TW" altLang="en-US" sz="2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9" name="文字方塊 22">
              <a:extLst>
                <a:ext uri="{FF2B5EF4-FFF2-40B4-BE49-F238E27FC236}">
                  <a16:creationId xmlns:a16="http://schemas.microsoft.com/office/drawing/2014/main" id="{432A0031-6CC5-4A77-9548-B8E7E57F8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315" y="1750626"/>
              <a:ext cx="367922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0" name="文字方塊 22">
              <a:extLst>
                <a:ext uri="{FF2B5EF4-FFF2-40B4-BE49-F238E27FC236}">
                  <a16:creationId xmlns:a16="http://schemas.microsoft.com/office/drawing/2014/main" id="{4B0C15C3-386B-46C3-B431-14C1565CD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8383" y="1772586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1" name="文字方塊 22">
              <a:extLst>
                <a:ext uri="{FF2B5EF4-FFF2-40B4-BE49-F238E27FC236}">
                  <a16:creationId xmlns:a16="http://schemas.microsoft.com/office/drawing/2014/main" id="{3C43AB21-066E-4984-B89D-375FD9547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9647" y="1772586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2" name="文字方塊 22">
              <a:extLst>
                <a:ext uri="{FF2B5EF4-FFF2-40B4-BE49-F238E27FC236}">
                  <a16:creationId xmlns:a16="http://schemas.microsoft.com/office/drawing/2014/main" id="{3A5E0328-4E21-496C-8F85-989EB287B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0091" y="1747043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9" name="箭號: 向下 98">
              <a:extLst>
                <a:ext uri="{FF2B5EF4-FFF2-40B4-BE49-F238E27FC236}">
                  <a16:creationId xmlns:a16="http://schemas.microsoft.com/office/drawing/2014/main" id="{BAD628A3-48F8-4180-8B8A-BB4E311E7454}"/>
                </a:ext>
              </a:extLst>
            </p:cNvPr>
            <p:cNvSpPr/>
            <p:nvPr/>
          </p:nvSpPr>
          <p:spPr>
            <a:xfrm>
              <a:off x="2310546" y="2635013"/>
              <a:ext cx="1343634" cy="793987"/>
            </a:xfrm>
            <a:prstGeom prst="down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0A962B21-67AF-46E4-BE99-6E0E0D0070E9}"/>
                </a:ext>
              </a:extLst>
            </p:cNvPr>
            <p:cNvSpPr/>
            <p:nvPr/>
          </p:nvSpPr>
          <p:spPr>
            <a:xfrm>
              <a:off x="2707992" y="2822091"/>
              <a:ext cx="8192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(2/2</a:t>
              </a:r>
              <a:r>
                <a:rPr lang="en-US" altLang="zh-TW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)</a:t>
              </a:r>
              <a:endParaRPr lang="zh-TW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017375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26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19C5EBC-78D6-4EDD-AC17-33085863613C}"/>
              </a:ext>
            </a:extLst>
          </p:cNvPr>
          <p:cNvGrpSpPr/>
          <p:nvPr/>
        </p:nvGrpSpPr>
        <p:grpSpPr>
          <a:xfrm>
            <a:off x="538948" y="341337"/>
            <a:ext cx="7224940" cy="624607"/>
            <a:chOff x="566657" y="313628"/>
            <a:chExt cx="7224940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D98FC355-5214-43BA-8FE9-ED1785A2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460280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二、學校執行小組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(5/9</a:t>
              </a:r>
              <a:r>
                <a: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)</a:t>
              </a:r>
              <a:r>
                <a:rPr lang="en-US" altLang="zh-TW" sz="1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29E87C8-EA65-408B-98F5-0A0B621F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肆、學校初審作業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7B269199-823F-47C3-95DC-7D2FF3EB8322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8492C21C-FEFD-4819-9CE6-491B139312EC}"/>
              </a:ext>
            </a:extLst>
          </p:cNvPr>
          <p:cNvGrpSpPr/>
          <p:nvPr/>
        </p:nvGrpSpPr>
        <p:grpSpPr>
          <a:xfrm>
            <a:off x="723488" y="1127760"/>
            <a:ext cx="8125871" cy="2308821"/>
            <a:chOff x="723488" y="1127760"/>
            <a:chExt cx="8125871" cy="2308821"/>
          </a:xfrm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D44F877C-F73E-4D73-9247-A2C47DD7F9A8}"/>
                </a:ext>
              </a:extLst>
            </p:cNvPr>
            <p:cNvSpPr>
              <a:spLocks/>
            </p:cNvSpPr>
            <p:nvPr/>
          </p:nvSpPr>
          <p:spPr bwMode="gray">
            <a:xfrm flipH="1" flipV="1">
              <a:off x="723488" y="2160423"/>
              <a:ext cx="8070567" cy="1111096"/>
            </a:xfrm>
            <a:custGeom>
              <a:avLst/>
              <a:gdLst>
                <a:gd name="T0" fmla="*/ 2147483646 w 3796"/>
                <a:gd name="T1" fmla="*/ 2147483646 h 816"/>
                <a:gd name="T2" fmla="*/ 2147483646 w 3796"/>
                <a:gd name="T3" fmla="*/ 2147483646 h 816"/>
                <a:gd name="T4" fmla="*/ 2147483646 w 3796"/>
                <a:gd name="T5" fmla="*/ 2147483646 h 816"/>
                <a:gd name="T6" fmla="*/ 2147483646 w 3796"/>
                <a:gd name="T7" fmla="*/ 2147483646 h 816"/>
                <a:gd name="T8" fmla="*/ 2147483646 w 3796"/>
                <a:gd name="T9" fmla="*/ 2147483646 h 816"/>
                <a:gd name="T10" fmla="*/ 2147483646 w 3796"/>
                <a:gd name="T11" fmla="*/ 2147483646 h 816"/>
                <a:gd name="T12" fmla="*/ 2147483646 w 3796"/>
                <a:gd name="T13" fmla="*/ 2147483646 h 816"/>
                <a:gd name="T14" fmla="*/ 2147483646 w 3796"/>
                <a:gd name="T15" fmla="*/ 2147483646 h 816"/>
                <a:gd name="T16" fmla="*/ 2147483646 w 3796"/>
                <a:gd name="T17" fmla="*/ 2147483646 h 816"/>
                <a:gd name="T18" fmla="*/ 2147483646 w 3796"/>
                <a:gd name="T19" fmla="*/ 2147483646 h 816"/>
                <a:gd name="T20" fmla="*/ 2147483646 w 3796"/>
                <a:gd name="T21" fmla="*/ 2147483646 h 816"/>
                <a:gd name="T22" fmla="*/ 2147483646 w 3796"/>
                <a:gd name="T23" fmla="*/ 2147483646 h 816"/>
                <a:gd name="T24" fmla="*/ 2147483646 w 3796"/>
                <a:gd name="T25" fmla="*/ 2147483646 h 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rgbClr val="B6D74D"/>
                </a:gs>
                <a:gs pos="100000">
                  <a:srgbClr val="54632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TW" altLang="en-US" sz="900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A2B2F45B-2FCF-44E4-A7DC-5E3E26FD4685}"/>
                </a:ext>
              </a:extLst>
            </p:cNvPr>
            <p:cNvSpPr>
              <a:spLocks/>
            </p:cNvSpPr>
            <p:nvPr/>
          </p:nvSpPr>
          <p:spPr bwMode="gray">
            <a:xfrm>
              <a:off x="778792" y="1127760"/>
              <a:ext cx="8070567" cy="1019691"/>
            </a:xfrm>
            <a:custGeom>
              <a:avLst/>
              <a:gdLst/>
              <a:ahLst/>
              <a:cxnLst>
                <a:cxn ang="0">
                  <a:pos x="3724" y="288"/>
                </a:cxn>
                <a:cxn ang="0">
                  <a:pos x="1346" y="290"/>
                </a:cxn>
                <a:cxn ang="0">
                  <a:pos x="1246" y="258"/>
                </a:cxn>
                <a:cxn ang="0">
                  <a:pos x="1066" y="79"/>
                </a:cxn>
                <a:cxn ang="0">
                  <a:pos x="923" y="4"/>
                </a:cxn>
                <a:cxn ang="0">
                  <a:pos x="103" y="4"/>
                </a:cxn>
                <a:cxn ang="0">
                  <a:pos x="2" y="88"/>
                </a:cxn>
                <a:cxn ang="0">
                  <a:pos x="2" y="729"/>
                </a:cxn>
                <a:cxn ang="0">
                  <a:pos x="103" y="804"/>
                </a:cxn>
                <a:cxn ang="0">
                  <a:pos x="3688" y="804"/>
                </a:cxn>
                <a:cxn ang="0">
                  <a:pos x="3790" y="716"/>
                </a:cxn>
                <a:cxn ang="0">
                  <a:pos x="3790" y="356"/>
                </a:cxn>
                <a:cxn ang="0">
                  <a:pos x="3724" y="288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CN" altLang="en-US" sz="1050" dirty="0">
                <a:ea typeface="宋体" charset="-122"/>
              </a:endParaRPr>
            </a:p>
          </p:txBody>
        </p:sp>
        <p:sp>
          <p:nvSpPr>
            <p:cNvPr id="19" name="Rectangle 41">
              <a:extLst>
                <a:ext uri="{FF2B5EF4-FFF2-40B4-BE49-F238E27FC236}">
                  <a16:creationId xmlns:a16="http://schemas.microsoft.com/office/drawing/2014/main" id="{FC1FAA34-C000-4D08-BB52-2999B1ECB2A8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870690" y="1249653"/>
              <a:ext cx="2923852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設置要點規定</a:t>
              </a:r>
              <a:endParaRPr lang="en-US" altLang="zh-TW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endParaRPr lang="zh-TW" alt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Rectangle 53">
              <a:extLst>
                <a:ext uri="{FF2B5EF4-FFF2-40B4-BE49-F238E27FC236}">
                  <a16:creationId xmlns:a16="http://schemas.microsoft.com/office/drawing/2014/main" id="{53982EDA-7A10-4FF9-B418-4AB542F3939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999405" y="1883034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 dirty="0">
                  <a:solidFill>
                    <a:schemeClr val="tx2"/>
                  </a:solidFill>
                </a:rPr>
                <a:t>2. Title</a:t>
              </a:r>
            </a:p>
          </p:txBody>
        </p:sp>
        <p:sp>
          <p:nvSpPr>
            <p:cNvPr id="21" name="Rectangle 54">
              <a:extLst>
                <a:ext uri="{FF2B5EF4-FFF2-40B4-BE49-F238E27FC236}">
                  <a16:creationId xmlns:a16="http://schemas.microsoft.com/office/drawing/2014/main" id="{0C290C70-DF33-4412-BE09-E3708BD914E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941260" y="1883034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3. Title</a:t>
              </a:r>
            </a:p>
          </p:txBody>
        </p:sp>
        <p:sp>
          <p:nvSpPr>
            <p:cNvPr id="22" name="Rectangle 37">
              <a:extLst>
                <a:ext uri="{FF2B5EF4-FFF2-40B4-BE49-F238E27FC236}">
                  <a16:creationId xmlns:a16="http://schemas.microsoft.com/office/drawing/2014/main" id="{B458047C-673E-45E5-A012-5BDA1493EA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75050" y="1902059"/>
              <a:ext cx="944619" cy="6670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23" name="Rectangle 52">
              <a:extLst>
                <a:ext uri="{FF2B5EF4-FFF2-40B4-BE49-F238E27FC236}">
                  <a16:creationId xmlns:a16="http://schemas.microsoft.com/office/drawing/2014/main" id="{60B078A8-4D19-4A87-801B-204E382901C0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283585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24" name="Rectangle 52">
              <a:extLst>
                <a:ext uri="{FF2B5EF4-FFF2-40B4-BE49-F238E27FC236}">
                  <a16:creationId xmlns:a16="http://schemas.microsoft.com/office/drawing/2014/main" id="{C334F236-CB4A-44C6-B6FF-84C318AC000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818299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25" name="Rectangle 52">
              <a:extLst>
                <a:ext uri="{FF2B5EF4-FFF2-40B4-BE49-F238E27FC236}">
                  <a16:creationId xmlns:a16="http://schemas.microsoft.com/office/drawing/2014/main" id="{A4024716-465D-4AED-A054-203D66F5A68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7353016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grpSp>
          <p:nvGrpSpPr>
            <p:cNvPr id="26" name="群組 43">
              <a:extLst>
                <a:ext uri="{FF2B5EF4-FFF2-40B4-BE49-F238E27FC236}">
                  <a16:creationId xmlns:a16="http://schemas.microsoft.com/office/drawing/2014/main" id="{459AEDBE-3624-48B6-B5EA-E469BF1AF158}"/>
                </a:ext>
              </a:extLst>
            </p:cNvPr>
            <p:cNvGrpSpPr/>
            <p:nvPr/>
          </p:nvGrpSpPr>
          <p:grpSpPr>
            <a:xfrm>
              <a:off x="1074683" y="1902059"/>
              <a:ext cx="948545" cy="667033"/>
              <a:chOff x="1450978" y="3108327"/>
              <a:chExt cx="1192130" cy="1774110"/>
            </a:xfrm>
            <a:solidFill>
              <a:schemeClr val="bg1">
                <a:lumMod val="95000"/>
              </a:schemeClr>
            </a:solidFill>
          </p:grpSpPr>
          <p:sp>
            <p:nvSpPr>
              <p:cNvPr id="89" name="Rectangle 37">
                <a:extLst>
                  <a:ext uri="{FF2B5EF4-FFF2-40B4-BE49-F238E27FC236}">
                    <a16:creationId xmlns:a16="http://schemas.microsoft.com/office/drawing/2014/main" id="{C512B9DE-82B8-4B5B-980B-83E479B34DC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0978" y="3108327"/>
                <a:ext cx="1187194" cy="1774110"/>
              </a:xfrm>
              <a:prstGeom prst="rect">
                <a:avLst/>
              </a:prstGeom>
              <a:grpFill/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 sz="900"/>
              </a:p>
            </p:txBody>
          </p:sp>
          <p:sp>
            <p:nvSpPr>
              <p:cNvPr id="90" name="Rectangle 42">
                <a:extLst>
                  <a:ext uri="{FF2B5EF4-FFF2-40B4-BE49-F238E27FC236}">
                    <a16:creationId xmlns:a16="http://schemas.microsoft.com/office/drawing/2014/main" id="{3ABD3B00-4C49-462D-85C3-897EA88BE0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5915" y="3909515"/>
                <a:ext cx="1187193" cy="8707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zh-TW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設置依據</a:t>
                </a:r>
                <a:endPara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87" name="Rectangle 37">
              <a:extLst>
                <a:ext uri="{FF2B5EF4-FFF2-40B4-BE49-F238E27FC236}">
                  <a16:creationId xmlns:a16="http://schemas.microsoft.com/office/drawing/2014/main" id="{0E03808C-7254-47B4-AFA2-7FC2979FF9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94542" y="1902059"/>
              <a:ext cx="944620" cy="6670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85" name="Rectangle 37">
              <a:extLst>
                <a:ext uri="{FF2B5EF4-FFF2-40B4-BE49-F238E27FC236}">
                  <a16:creationId xmlns:a16="http://schemas.microsoft.com/office/drawing/2014/main" id="{4A07BB2A-3EE3-4E30-8C7D-65D091E100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65013" y="1902059"/>
              <a:ext cx="944619" cy="66703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C7FF3F0-540E-4779-803A-AD0882F10F30}"/>
                </a:ext>
              </a:extLst>
            </p:cNvPr>
            <p:cNvSpPr/>
            <p:nvPr/>
          </p:nvSpPr>
          <p:spPr>
            <a:xfrm>
              <a:off x="2807001" y="1453237"/>
              <a:ext cx="1165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參考示例</a:t>
              </a:r>
              <a:r>
                <a:rPr lang="en-US" altLang="zh-TW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id="{DE7A9C26-E273-4B8C-A5DC-03686CFBE6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10054" y="2198517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組成人員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Rectangle 42">
              <a:extLst>
                <a:ext uri="{FF2B5EF4-FFF2-40B4-BE49-F238E27FC236}">
                  <a16:creationId xmlns:a16="http://schemas.microsoft.com/office/drawing/2014/main" id="{7B9ACEDB-5280-4F25-BCF8-3EB1E4697C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3865" y="2159695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任務分工</a:t>
              </a:r>
              <a:endPara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9" name="Rectangle 42">
              <a:extLst>
                <a:ext uri="{FF2B5EF4-FFF2-40B4-BE49-F238E27FC236}">
                  <a16:creationId xmlns:a16="http://schemas.microsoft.com/office/drawing/2014/main" id="{4E19F90E-C400-4283-8217-0E45CF0873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2640" y="2153727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推薦方式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3" name="Rectangle 37">
              <a:extLst>
                <a:ext uri="{FF2B5EF4-FFF2-40B4-BE49-F238E27FC236}">
                  <a16:creationId xmlns:a16="http://schemas.microsoft.com/office/drawing/2014/main" id="{558E1DA2-516D-484C-8DD1-C2AFD6F11F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03478" y="1906360"/>
              <a:ext cx="944619" cy="66703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B0E02607-C9BF-4A72-9789-3632046623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93249" y="1897969"/>
              <a:ext cx="944619" cy="66703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C6447A6C-E867-4C7E-98ED-6FBC089932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60053" y="2183913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核定程序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05A632FF-02EA-429B-A5F6-23B53E2223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4256" y="2183913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運作方式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847A1762-41CA-4D61-9EB6-0A71F838AD26}"/>
                </a:ext>
              </a:extLst>
            </p:cNvPr>
            <p:cNvSpPr/>
            <p:nvPr/>
          </p:nvSpPr>
          <p:spPr>
            <a:xfrm>
              <a:off x="967095" y="1728671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22">
              <a:extLst>
                <a:ext uri="{FF2B5EF4-FFF2-40B4-BE49-F238E27FC236}">
                  <a16:creationId xmlns:a16="http://schemas.microsoft.com/office/drawing/2014/main" id="{F8B90ACA-DFAB-4657-B672-E7D8BB1B8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326" y="1765043"/>
              <a:ext cx="540000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2" name="橢圓 91">
              <a:extLst>
                <a:ext uri="{FF2B5EF4-FFF2-40B4-BE49-F238E27FC236}">
                  <a16:creationId xmlns:a16="http://schemas.microsoft.com/office/drawing/2014/main" id="{20B4310F-ABCB-4F41-913C-7B2970DB7C47}"/>
                </a:ext>
              </a:extLst>
            </p:cNvPr>
            <p:cNvSpPr/>
            <p:nvPr/>
          </p:nvSpPr>
          <p:spPr>
            <a:xfrm>
              <a:off x="2408863" y="1717922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橢圓 92">
              <a:extLst>
                <a:ext uri="{FF2B5EF4-FFF2-40B4-BE49-F238E27FC236}">
                  <a16:creationId xmlns:a16="http://schemas.microsoft.com/office/drawing/2014/main" id="{71BCB243-F046-4723-BE2C-F28B2125602A}"/>
                </a:ext>
              </a:extLst>
            </p:cNvPr>
            <p:cNvSpPr/>
            <p:nvPr/>
          </p:nvSpPr>
          <p:spPr>
            <a:xfrm>
              <a:off x="3730446" y="1708520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4" name="橢圓 93">
              <a:extLst>
                <a:ext uri="{FF2B5EF4-FFF2-40B4-BE49-F238E27FC236}">
                  <a16:creationId xmlns:a16="http://schemas.microsoft.com/office/drawing/2014/main" id="{1779D9D3-0CC6-4F18-BADA-9D3E4A466409}"/>
                </a:ext>
              </a:extLst>
            </p:cNvPr>
            <p:cNvSpPr/>
            <p:nvPr/>
          </p:nvSpPr>
          <p:spPr>
            <a:xfrm>
              <a:off x="5018383" y="1698138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橢圓 94">
              <a:extLst>
                <a:ext uri="{FF2B5EF4-FFF2-40B4-BE49-F238E27FC236}">
                  <a16:creationId xmlns:a16="http://schemas.microsoft.com/office/drawing/2014/main" id="{B7667997-A16A-4DC3-AEEC-057CDA598F1A}"/>
                </a:ext>
              </a:extLst>
            </p:cNvPr>
            <p:cNvSpPr/>
            <p:nvPr/>
          </p:nvSpPr>
          <p:spPr>
            <a:xfrm>
              <a:off x="6362018" y="1688427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橢圓 95">
              <a:extLst>
                <a:ext uri="{FF2B5EF4-FFF2-40B4-BE49-F238E27FC236}">
                  <a16:creationId xmlns:a16="http://schemas.microsoft.com/office/drawing/2014/main" id="{D3A606CB-797E-4E90-ADC7-187301BB944B}"/>
                </a:ext>
              </a:extLst>
            </p:cNvPr>
            <p:cNvSpPr/>
            <p:nvPr/>
          </p:nvSpPr>
          <p:spPr>
            <a:xfrm>
              <a:off x="7642471" y="1698138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文字方塊 22">
              <a:extLst>
                <a:ext uri="{FF2B5EF4-FFF2-40B4-BE49-F238E27FC236}">
                  <a16:creationId xmlns:a16="http://schemas.microsoft.com/office/drawing/2014/main" id="{8DFB0F4A-90F6-43D5-AC9E-A646C4D01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404" y="1727424"/>
              <a:ext cx="367922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9" name="文字方塊 22">
              <a:extLst>
                <a:ext uri="{FF2B5EF4-FFF2-40B4-BE49-F238E27FC236}">
                  <a16:creationId xmlns:a16="http://schemas.microsoft.com/office/drawing/2014/main" id="{432A0031-6CC5-4A77-9548-B8E7E57F8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315" y="1750626"/>
              <a:ext cx="367922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3</a:t>
              </a:r>
              <a:endParaRPr kumimoji="0" lang="zh-TW" altLang="en-US" sz="2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0" name="文字方塊 22">
              <a:extLst>
                <a:ext uri="{FF2B5EF4-FFF2-40B4-BE49-F238E27FC236}">
                  <a16:creationId xmlns:a16="http://schemas.microsoft.com/office/drawing/2014/main" id="{4B0C15C3-386B-46C3-B431-14C1565CD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8383" y="1772586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1" name="文字方塊 22">
              <a:extLst>
                <a:ext uri="{FF2B5EF4-FFF2-40B4-BE49-F238E27FC236}">
                  <a16:creationId xmlns:a16="http://schemas.microsoft.com/office/drawing/2014/main" id="{3C43AB21-066E-4984-B89D-375FD9547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9647" y="1772586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2" name="文字方塊 22">
              <a:extLst>
                <a:ext uri="{FF2B5EF4-FFF2-40B4-BE49-F238E27FC236}">
                  <a16:creationId xmlns:a16="http://schemas.microsoft.com/office/drawing/2014/main" id="{3A5E0328-4E21-496C-8F85-989EB287B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0091" y="1747043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9" name="箭號: 向下 98">
              <a:extLst>
                <a:ext uri="{FF2B5EF4-FFF2-40B4-BE49-F238E27FC236}">
                  <a16:creationId xmlns:a16="http://schemas.microsoft.com/office/drawing/2014/main" id="{BAD628A3-48F8-4180-8B8A-BB4E311E7454}"/>
                </a:ext>
              </a:extLst>
            </p:cNvPr>
            <p:cNvSpPr/>
            <p:nvPr/>
          </p:nvSpPr>
          <p:spPr>
            <a:xfrm>
              <a:off x="3631791" y="2642594"/>
              <a:ext cx="1343634" cy="793987"/>
            </a:xfrm>
            <a:prstGeom prst="down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997805B1-BEB0-4B75-BB29-13BD314EFFD0}"/>
              </a:ext>
            </a:extLst>
          </p:cNvPr>
          <p:cNvSpPr/>
          <p:nvPr/>
        </p:nvSpPr>
        <p:spPr>
          <a:xfrm>
            <a:off x="870690" y="3217409"/>
            <a:ext cx="7923365" cy="3511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四、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本小組之任務如下：</a:t>
            </a:r>
          </a:p>
          <a:p>
            <a:pPr marL="447675" indent="-447675" algn="just">
              <a:lnSpc>
                <a:spcPts val="28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宣導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：由學校規劃辦理對</a:t>
            </a:r>
            <a:r>
              <a:rPr lang="zh-TW" altLang="zh-TW" sz="2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高三導師及高三學生之宣導活動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，並對有</a:t>
            </a:r>
            <a:r>
              <a:rPr lang="zh-TW" altLang="zh-TW" sz="2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意願參加學生及家長召開說明會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zh-TW" sz="2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由種子教師擔任宣導講師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，以增進教師、學生和家長對本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方案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之瞭解。</a:t>
            </a:r>
          </a:p>
          <a:p>
            <a:pPr marL="447675" indent="-447675" algn="just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輔導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：由導師及輔導教師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或生涯規劃課程教師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協助指導學生撰寫申請書，並完成輔導綜合考評表。</a:t>
            </a:r>
          </a:p>
          <a:p>
            <a:pPr marL="447675" indent="-447675" algn="just">
              <a:lnSpc>
                <a:spcPts val="28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審查及推薦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：由本小組審查學生申請書及輔導綜合考評表意見，並參考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特殊條件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，決定推薦學生名單，並將推薦學生申請資料上傳至教育部指定之平台。</a:t>
            </a:r>
            <a:endParaRPr lang="zh-TW" altLang="en-US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201599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27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19C5EBC-78D6-4EDD-AC17-33085863613C}"/>
              </a:ext>
            </a:extLst>
          </p:cNvPr>
          <p:cNvGrpSpPr/>
          <p:nvPr/>
        </p:nvGrpSpPr>
        <p:grpSpPr>
          <a:xfrm>
            <a:off x="538948" y="341337"/>
            <a:ext cx="7224940" cy="624607"/>
            <a:chOff x="566657" y="313628"/>
            <a:chExt cx="7224940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D98FC355-5214-43BA-8FE9-ED1785A2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460280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二、學校執行小組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(6/9</a:t>
              </a:r>
              <a:r>
                <a: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)</a:t>
              </a:r>
              <a:r>
                <a:rPr lang="en-US" altLang="zh-TW" sz="1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29E87C8-EA65-408B-98F5-0A0B621F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肆、學校初審作業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7B269199-823F-47C3-95DC-7D2FF3EB8322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15522749-BF09-4185-85EB-049C80A94962}"/>
              </a:ext>
            </a:extLst>
          </p:cNvPr>
          <p:cNvGrpSpPr/>
          <p:nvPr/>
        </p:nvGrpSpPr>
        <p:grpSpPr>
          <a:xfrm>
            <a:off x="723488" y="1127760"/>
            <a:ext cx="8125871" cy="2312450"/>
            <a:chOff x="723488" y="1127760"/>
            <a:chExt cx="8125871" cy="2312450"/>
          </a:xfrm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D44F877C-F73E-4D73-9247-A2C47DD7F9A8}"/>
                </a:ext>
              </a:extLst>
            </p:cNvPr>
            <p:cNvSpPr>
              <a:spLocks/>
            </p:cNvSpPr>
            <p:nvPr/>
          </p:nvSpPr>
          <p:spPr bwMode="gray">
            <a:xfrm flipH="1" flipV="1">
              <a:off x="723488" y="2160423"/>
              <a:ext cx="8070567" cy="1111096"/>
            </a:xfrm>
            <a:custGeom>
              <a:avLst/>
              <a:gdLst>
                <a:gd name="T0" fmla="*/ 2147483646 w 3796"/>
                <a:gd name="T1" fmla="*/ 2147483646 h 816"/>
                <a:gd name="T2" fmla="*/ 2147483646 w 3796"/>
                <a:gd name="T3" fmla="*/ 2147483646 h 816"/>
                <a:gd name="T4" fmla="*/ 2147483646 w 3796"/>
                <a:gd name="T5" fmla="*/ 2147483646 h 816"/>
                <a:gd name="T6" fmla="*/ 2147483646 w 3796"/>
                <a:gd name="T7" fmla="*/ 2147483646 h 816"/>
                <a:gd name="T8" fmla="*/ 2147483646 w 3796"/>
                <a:gd name="T9" fmla="*/ 2147483646 h 816"/>
                <a:gd name="T10" fmla="*/ 2147483646 w 3796"/>
                <a:gd name="T11" fmla="*/ 2147483646 h 816"/>
                <a:gd name="T12" fmla="*/ 2147483646 w 3796"/>
                <a:gd name="T13" fmla="*/ 2147483646 h 816"/>
                <a:gd name="T14" fmla="*/ 2147483646 w 3796"/>
                <a:gd name="T15" fmla="*/ 2147483646 h 816"/>
                <a:gd name="T16" fmla="*/ 2147483646 w 3796"/>
                <a:gd name="T17" fmla="*/ 2147483646 h 816"/>
                <a:gd name="T18" fmla="*/ 2147483646 w 3796"/>
                <a:gd name="T19" fmla="*/ 2147483646 h 816"/>
                <a:gd name="T20" fmla="*/ 2147483646 w 3796"/>
                <a:gd name="T21" fmla="*/ 2147483646 h 816"/>
                <a:gd name="T22" fmla="*/ 2147483646 w 3796"/>
                <a:gd name="T23" fmla="*/ 2147483646 h 816"/>
                <a:gd name="T24" fmla="*/ 2147483646 w 3796"/>
                <a:gd name="T25" fmla="*/ 2147483646 h 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rgbClr val="B6D74D"/>
                </a:gs>
                <a:gs pos="100000">
                  <a:srgbClr val="54632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TW" altLang="en-US" sz="900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A2B2F45B-2FCF-44E4-A7DC-5E3E26FD4685}"/>
                </a:ext>
              </a:extLst>
            </p:cNvPr>
            <p:cNvSpPr>
              <a:spLocks/>
            </p:cNvSpPr>
            <p:nvPr/>
          </p:nvSpPr>
          <p:spPr bwMode="gray">
            <a:xfrm>
              <a:off x="778792" y="1127760"/>
              <a:ext cx="8070567" cy="1019691"/>
            </a:xfrm>
            <a:custGeom>
              <a:avLst/>
              <a:gdLst/>
              <a:ahLst/>
              <a:cxnLst>
                <a:cxn ang="0">
                  <a:pos x="3724" y="288"/>
                </a:cxn>
                <a:cxn ang="0">
                  <a:pos x="1346" y="290"/>
                </a:cxn>
                <a:cxn ang="0">
                  <a:pos x="1246" y="258"/>
                </a:cxn>
                <a:cxn ang="0">
                  <a:pos x="1066" y="79"/>
                </a:cxn>
                <a:cxn ang="0">
                  <a:pos x="923" y="4"/>
                </a:cxn>
                <a:cxn ang="0">
                  <a:pos x="103" y="4"/>
                </a:cxn>
                <a:cxn ang="0">
                  <a:pos x="2" y="88"/>
                </a:cxn>
                <a:cxn ang="0">
                  <a:pos x="2" y="729"/>
                </a:cxn>
                <a:cxn ang="0">
                  <a:pos x="103" y="804"/>
                </a:cxn>
                <a:cxn ang="0">
                  <a:pos x="3688" y="804"/>
                </a:cxn>
                <a:cxn ang="0">
                  <a:pos x="3790" y="716"/>
                </a:cxn>
                <a:cxn ang="0">
                  <a:pos x="3790" y="356"/>
                </a:cxn>
                <a:cxn ang="0">
                  <a:pos x="3724" y="288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CN" altLang="en-US" sz="1050" dirty="0">
                <a:ea typeface="宋体" charset="-122"/>
              </a:endParaRPr>
            </a:p>
          </p:txBody>
        </p:sp>
        <p:sp>
          <p:nvSpPr>
            <p:cNvPr id="19" name="Rectangle 41">
              <a:extLst>
                <a:ext uri="{FF2B5EF4-FFF2-40B4-BE49-F238E27FC236}">
                  <a16:creationId xmlns:a16="http://schemas.microsoft.com/office/drawing/2014/main" id="{FC1FAA34-C000-4D08-BB52-2999B1ECB2A8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870690" y="1249653"/>
              <a:ext cx="2923852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設置要點規定</a:t>
              </a:r>
              <a:endParaRPr lang="en-US" altLang="zh-TW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endParaRPr lang="zh-TW" alt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Rectangle 53">
              <a:extLst>
                <a:ext uri="{FF2B5EF4-FFF2-40B4-BE49-F238E27FC236}">
                  <a16:creationId xmlns:a16="http://schemas.microsoft.com/office/drawing/2014/main" id="{53982EDA-7A10-4FF9-B418-4AB542F3939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999405" y="1883034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 dirty="0">
                  <a:solidFill>
                    <a:schemeClr val="tx2"/>
                  </a:solidFill>
                </a:rPr>
                <a:t>2. Title</a:t>
              </a:r>
            </a:p>
          </p:txBody>
        </p:sp>
        <p:sp>
          <p:nvSpPr>
            <p:cNvPr id="21" name="Rectangle 54">
              <a:extLst>
                <a:ext uri="{FF2B5EF4-FFF2-40B4-BE49-F238E27FC236}">
                  <a16:creationId xmlns:a16="http://schemas.microsoft.com/office/drawing/2014/main" id="{0C290C70-DF33-4412-BE09-E3708BD914E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941260" y="1883034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3. Title</a:t>
              </a:r>
            </a:p>
          </p:txBody>
        </p:sp>
        <p:sp>
          <p:nvSpPr>
            <p:cNvPr id="22" name="Rectangle 37">
              <a:extLst>
                <a:ext uri="{FF2B5EF4-FFF2-40B4-BE49-F238E27FC236}">
                  <a16:creationId xmlns:a16="http://schemas.microsoft.com/office/drawing/2014/main" id="{B458047C-673E-45E5-A012-5BDA1493EA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75050" y="1902059"/>
              <a:ext cx="944619" cy="6670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23" name="Rectangle 52">
              <a:extLst>
                <a:ext uri="{FF2B5EF4-FFF2-40B4-BE49-F238E27FC236}">
                  <a16:creationId xmlns:a16="http://schemas.microsoft.com/office/drawing/2014/main" id="{60B078A8-4D19-4A87-801B-204E382901C0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283585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24" name="Rectangle 52">
              <a:extLst>
                <a:ext uri="{FF2B5EF4-FFF2-40B4-BE49-F238E27FC236}">
                  <a16:creationId xmlns:a16="http://schemas.microsoft.com/office/drawing/2014/main" id="{C334F236-CB4A-44C6-B6FF-84C318AC000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818299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25" name="Rectangle 52">
              <a:extLst>
                <a:ext uri="{FF2B5EF4-FFF2-40B4-BE49-F238E27FC236}">
                  <a16:creationId xmlns:a16="http://schemas.microsoft.com/office/drawing/2014/main" id="{A4024716-465D-4AED-A054-203D66F5A68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7353016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grpSp>
          <p:nvGrpSpPr>
            <p:cNvPr id="26" name="群組 43">
              <a:extLst>
                <a:ext uri="{FF2B5EF4-FFF2-40B4-BE49-F238E27FC236}">
                  <a16:creationId xmlns:a16="http://schemas.microsoft.com/office/drawing/2014/main" id="{459AEDBE-3624-48B6-B5EA-E469BF1AF158}"/>
                </a:ext>
              </a:extLst>
            </p:cNvPr>
            <p:cNvGrpSpPr/>
            <p:nvPr/>
          </p:nvGrpSpPr>
          <p:grpSpPr>
            <a:xfrm>
              <a:off x="1074683" y="1902059"/>
              <a:ext cx="948545" cy="667033"/>
              <a:chOff x="1450978" y="3108327"/>
              <a:chExt cx="1192130" cy="1774110"/>
            </a:xfrm>
            <a:solidFill>
              <a:schemeClr val="bg1">
                <a:lumMod val="95000"/>
              </a:schemeClr>
            </a:solidFill>
          </p:grpSpPr>
          <p:sp>
            <p:nvSpPr>
              <p:cNvPr id="89" name="Rectangle 37">
                <a:extLst>
                  <a:ext uri="{FF2B5EF4-FFF2-40B4-BE49-F238E27FC236}">
                    <a16:creationId xmlns:a16="http://schemas.microsoft.com/office/drawing/2014/main" id="{C512B9DE-82B8-4B5B-980B-83E479B34DC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0978" y="3108327"/>
                <a:ext cx="1187194" cy="1774110"/>
              </a:xfrm>
              <a:prstGeom prst="rect">
                <a:avLst/>
              </a:prstGeom>
              <a:grpFill/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 sz="900"/>
              </a:p>
            </p:txBody>
          </p:sp>
          <p:sp>
            <p:nvSpPr>
              <p:cNvPr id="90" name="Rectangle 42">
                <a:extLst>
                  <a:ext uri="{FF2B5EF4-FFF2-40B4-BE49-F238E27FC236}">
                    <a16:creationId xmlns:a16="http://schemas.microsoft.com/office/drawing/2014/main" id="{3ABD3B00-4C49-462D-85C3-897EA88BE0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5915" y="3909515"/>
                <a:ext cx="1187193" cy="8707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zh-TW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設置依據</a:t>
                </a:r>
                <a:endPara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87" name="Rectangle 37">
              <a:extLst>
                <a:ext uri="{FF2B5EF4-FFF2-40B4-BE49-F238E27FC236}">
                  <a16:creationId xmlns:a16="http://schemas.microsoft.com/office/drawing/2014/main" id="{0E03808C-7254-47B4-AFA2-7FC2979FF9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94542" y="1902059"/>
              <a:ext cx="944620" cy="6670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85" name="Rectangle 37">
              <a:extLst>
                <a:ext uri="{FF2B5EF4-FFF2-40B4-BE49-F238E27FC236}">
                  <a16:creationId xmlns:a16="http://schemas.microsoft.com/office/drawing/2014/main" id="{4A07BB2A-3EE3-4E30-8C7D-65D091E100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65013" y="1902059"/>
              <a:ext cx="944619" cy="6670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C7FF3F0-540E-4779-803A-AD0882F10F30}"/>
                </a:ext>
              </a:extLst>
            </p:cNvPr>
            <p:cNvSpPr/>
            <p:nvPr/>
          </p:nvSpPr>
          <p:spPr>
            <a:xfrm>
              <a:off x="2807001" y="1453237"/>
              <a:ext cx="1165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參考示例</a:t>
              </a:r>
              <a:r>
                <a:rPr lang="en-US" altLang="zh-TW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id="{DE7A9C26-E273-4B8C-A5DC-03686CFBE6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10054" y="2198517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組成人員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Rectangle 42">
              <a:extLst>
                <a:ext uri="{FF2B5EF4-FFF2-40B4-BE49-F238E27FC236}">
                  <a16:creationId xmlns:a16="http://schemas.microsoft.com/office/drawing/2014/main" id="{7B9ACEDB-5280-4F25-BCF8-3EB1E4697C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3865" y="2159695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任務分工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9" name="Rectangle 42">
              <a:extLst>
                <a:ext uri="{FF2B5EF4-FFF2-40B4-BE49-F238E27FC236}">
                  <a16:creationId xmlns:a16="http://schemas.microsoft.com/office/drawing/2014/main" id="{4E19F90E-C400-4283-8217-0E45CF0873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2640" y="2153727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推薦方式</a:t>
              </a:r>
              <a:endPara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3" name="Rectangle 37">
              <a:extLst>
                <a:ext uri="{FF2B5EF4-FFF2-40B4-BE49-F238E27FC236}">
                  <a16:creationId xmlns:a16="http://schemas.microsoft.com/office/drawing/2014/main" id="{558E1DA2-516D-484C-8DD1-C2AFD6F11F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03478" y="1906360"/>
              <a:ext cx="944619" cy="66703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B0E02607-C9BF-4A72-9789-3632046623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93249" y="1897969"/>
              <a:ext cx="944619" cy="66703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C6447A6C-E867-4C7E-98ED-6FBC089932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60053" y="2183913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核定程序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05A632FF-02EA-429B-A5F6-23B53E2223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4256" y="2183913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運作方式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847A1762-41CA-4D61-9EB6-0A71F838AD26}"/>
                </a:ext>
              </a:extLst>
            </p:cNvPr>
            <p:cNvSpPr/>
            <p:nvPr/>
          </p:nvSpPr>
          <p:spPr>
            <a:xfrm>
              <a:off x="967095" y="1728671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22">
              <a:extLst>
                <a:ext uri="{FF2B5EF4-FFF2-40B4-BE49-F238E27FC236}">
                  <a16:creationId xmlns:a16="http://schemas.microsoft.com/office/drawing/2014/main" id="{F8B90ACA-DFAB-4657-B672-E7D8BB1B8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326" y="1765043"/>
              <a:ext cx="540000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2" name="橢圓 91">
              <a:extLst>
                <a:ext uri="{FF2B5EF4-FFF2-40B4-BE49-F238E27FC236}">
                  <a16:creationId xmlns:a16="http://schemas.microsoft.com/office/drawing/2014/main" id="{20B4310F-ABCB-4F41-913C-7B2970DB7C47}"/>
                </a:ext>
              </a:extLst>
            </p:cNvPr>
            <p:cNvSpPr/>
            <p:nvPr/>
          </p:nvSpPr>
          <p:spPr>
            <a:xfrm>
              <a:off x="2408863" y="1717922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橢圓 92">
              <a:extLst>
                <a:ext uri="{FF2B5EF4-FFF2-40B4-BE49-F238E27FC236}">
                  <a16:creationId xmlns:a16="http://schemas.microsoft.com/office/drawing/2014/main" id="{71BCB243-F046-4723-BE2C-F28B2125602A}"/>
                </a:ext>
              </a:extLst>
            </p:cNvPr>
            <p:cNvSpPr/>
            <p:nvPr/>
          </p:nvSpPr>
          <p:spPr>
            <a:xfrm>
              <a:off x="3730446" y="1708520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4" name="橢圓 93">
              <a:extLst>
                <a:ext uri="{FF2B5EF4-FFF2-40B4-BE49-F238E27FC236}">
                  <a16:creationId xmlns:a16="http://schemas.microsoft.com/office/drawing/2014/main" id="{1779D9D3-0CC6-4F18-BADA-9D3E4A466409}"/>
                </a:ext>
              </a:extLst>
            </p:cNvPr>
            <p:cNvSpPr/>
            <p:nvPr/>
          </p:nvSpPr>
          <p:spPr>
            <a:xfrm>
              <a:off x="5018383" y="1698138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橢圓 94">
              <a:extLst>
                <a:ext uri="{FF2B5EF4-FFF2-40B4-BE49-F238E27FC236}">
                  <a16:creationId xmlns:a16="http://schemas.microsoft.com/office/drawing/2014/main" id="{B7667997-A16A-4DC3-AEEC-057CDA598F1A}"/>
                </a:ext>
              </a:extLst>
            </p:cNvPr>
            <p:cNvSpPr/>
            <p:nvPr/>
          </p:nvSpPr>
          <p:spPr>
            <a:xfrm>
              <a:off x="6362018" y="1688427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橢圓 95">
              <a:extLst>
                <a:ext uri="{FF2B5EF4-FFF2-40B4-BE49-F238E27FC236}">
                  <a16:creationId xmlns:a16="http://schemas.microsoft.com/office/drawing/2014/main" id="{D3A606CB-797E-4E90-ADC7-187301BB944B}"/>
                </a:ext>
              </a:extLst>
            </p:cNvPr>
            <p:cNvSpPr/>
            <p:nvPr/>
          </p:nvSpPr>
          <p:spPr>
            <a:xfrm>
              <a:off x="7642471" y="1698138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文字方塊 22">
              <a:extLst>
                <a:ext uri="{FF2B5EF4-FFF2-40B4-BE49-F238E27FC236}">
                  <a16:creationId xmlns:a16="http://schemas.microsoft.com/office/drawing/2014/main" id="{8DFB0F4A-90F6-43D5-AC9E-A646C4D01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404" y="1727424"/>
              <a:ext cx="367922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9" name="文字方塊 22">
              <a:extLst>
                <a:ext uri="{FF2B5EF4-FFF2-40B4-BE49-F238E27FC236}">
                  <a16:creationId xmlns:a16="http://schemas.microsoft.com/office/drawing/2014/main" id="{432A0031-6CC5-4A77-9548-B8E7E57F8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315" y="1750626"/>
              <a:ext cx="367922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0" name="文字方塊 22">
              <a:extLst>
                <a:ext uri="{FF2B5EF4-FFF2-40B4-BE49-F238E27FC236}">
                  <a16:creationId xmlns:a16="http://schemas.microsoft.com/office/drawing/2014/main" id="{4B0C15C3-386B-46C3-B431-14C1565CD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8383" y="1772586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4</a:t>
              </a:r>
              <a:endParaRPr kumimoji="0" lang="zh-TW" altLang="en-US" sz="2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1" name="文字方塊 22">
              <a:extLst>
                <a:ext uri="{FF2B5EF4-FFF2-40B4-BE49-F238E27FC236}">
                  <a16:creationId xmlns:a16="http://schemas.microsoft.com/office/drawing/2014/main" id="{3C43AB21-066E-4984-B89D-375FD9547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9647" y="1772586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2" name="文字方塊 22">
              <a:extLst>
                <a:ext uri="{FF2B5EF4-FFF2-40B4-BE49-F238E27FC236}">
                  <a16:creationId xmlns:a16="http://schemas.microsoft.com/office/drawing/2014/main" id="{3A5E0328-4E21-496C-8F85-989EB287B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0091" y="1747043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9" name="箭號: 向下 98">
              <a:extLst>
                <a:ext uri="{FF2B5EF4-FFF2-40B4-BE49-F238E27FC236}">
                  <a16:creationId xmlns:a16="http://schemas.microsoft.com/office/drawing/2014/main" id="{BAD628A3-48F8-4180-8B8A-BB4E311E7454}"/>
                </a:ext>
              </a:extLst>
            </p:cNvPr>
            <p:cNvSpPr/>
            <p:nvPr/>
          </p:nvSpPr>
          <p:spPr>
            <a:xfrm>
              <a:off x="4883132" y="2646223"/>
              <a:ext cx="1343634" cy="793987"/>
            </a:xfrm>
            <a:prstGeom prst="down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E66DB518-BF1C-4E2F-8997-D91E5A53787F}"/>
              </a:ext>
            </a:extLst>
          </p:cNvPr>
          <p:cNvSpPr/>
          <p:nvPr/>
        </p:nvSpPr>
        <p:spPr>
          <a:xfrm>
            <a:off x="1201095" y="3546613"/>
            <a:ext cx="7282505" cy="2909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indent="-720725">
              <a:lnSpc>
                <a:spcPts val="3600"/>
              </a:lnSpc>
              <a:defRPr/>
            </a:pPr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五、</a:t>
            </a:r>
            <a:r>
              <a:rPr lang="zh-TW" altLang="zh-TW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學生</a:t>
            </a:r>
            <a:r>
              <a:rPr lang="zh-TW" altLang="zh-TW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推薦</a:t>
            </a:r>
            <a:r>
              <a:rPr lang="zh-TW" altLang="zh-TW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之</a:t>
            </a:r>
            <a:r>
              <a:rPr lang="zh-TW" altLang="zh-TW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考量項目及權重</a:t>
            </a:r>
            <a:r>
              <a:rPr lang="zh-TW" altLang="zh-TW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，由本小組另定之。</a:t>
            </a:r>
          </a:p>
          <a:p>
            <a:pPr marL="720725">
              <a:lnSpc>
                <a:spcPts val="36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zh-TW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前項學校為篩選推薦本</a:t>
            </a:r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方案</a:t>
            </a:r>
            <a:r>
              <a:rPr lang="zh-TW" altLang="zh-TW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學生之項目及權重，應依序考量身心障礙、低收入、原住民、中低收入等特殊條件，給予不同權重。</a:t>
            </a:r>
          </a:p>
        </p:txBody>
      </p:sp>
    </p:spTree>
    <p:extLst>
      <p:ext uri="{BB962C8B-B14F-4D97-AF65-F5344CB8AC3E}">
        <p14:creationId xmlns:p14="http://schemas.microsoft.com/office/powerpoint/2010/main" val="225767746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28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19C5EBC-78D6-4EDD-AC17-33085863613C}"/>
              </a:ext>
            </a:extLst>
          </p:cNvPr>
          <p:cNvGrpSpPr/>
          <p:nvPr/>
        </p:nvGrpSpPr>
        <p:grpSpPr>
          <a:xfrm>
            <a:off x="538948" y="341337"/>
            <a:ext cx="7224940" cy="624607"/>
            <a:chOff x="566657" y="313628"/>
            <a:chExt cx="7224940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D98FC355-5214-43BA-8FE9-ED1785A2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460280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二、學校執行小組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(7/9</a:t>
              </a:r>
              <a:r>
                <a: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)</a:t>
              </a:r>
              <a:r>
                <a:rPr lang="en-US" altLang="zh-TW" sz="1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29E87C8-EA65-408B-98F5-0A0B621F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肆、學校初審作業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7B269199-823F-47C3-95DC-7D2FF3EB8322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B40484FB-6B9D-45D8-BFC3-7311446F6C37}"/>
              </a:ext>
            </a:extLst>
          </p:cNvPr>
          <p:cNvGrpSpPr/>
          <p:nvPr/>
        </p:nvGrpSpPr>
        <p:grpSpPr>
          <a:xfrm>
            <a:off x="723488" y="1127760"/>
            <a:ext cx="8125871" cy="2312450"/>
            <a:chOff x="723488" y="1127760"/>
            <a:chExt cx="8125871" cy="2312450"/>
          </a:xfrm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D44F877C-F73E-4D73-9247-A2C47DD7F9A8}"/>
                </a:ext>
              </a:extLst>
            </p:cNvPr>
            <p:cNvSpPr>
              <a:spLocks/>
            </p:cNvSpPr>
            <p:nvPr/>
          </p:nvSpPr>
          <p:spPr bwMode="gray">
            <a:xfrm flipH="1" flipV="1">
              <a:off x="723488" y="2160423"/>
              <a:ext cx="8070567" cy="1111096"/>
            </a:xfrm>
            <a:custGeom>
              <a:avLst/>
              <a:gdLst>
                <a:gd name="T0" fmla="*/ 2147483646 w 3796"/>
                <a:gd name="T1" fmla="*/ 2147483646 h 816"/>
                <a:gd name="T2" fmla="*/ 2147483646 w 3796"/>
                <a:gd name="T3" fmla="*/ 2147483646 h 816"/>
                <a:gd name="T4" fmla="*/ 2147483646 w 3796"/>
                <a:gd name="T5" fmla="*/ 2147483646 h 816"/>
                <a:gd name="T6" fmla="*/ 2147483646 w 3796"/>
                <a:gd name="T7" fmla="*/ 2147483646 h 816"/>
                <a:gd name="T8" fmla="*/ 2147483646 w 3796"/>
                <a:gd name="T9" fmla="*/ 2147483646 h 816"/>
                <a:gd name="T10" fmla="*/ 2147483646 w 3796"/>
                <a:gd name="T11" fmla="*/ 2147483646 h 816"/>
                <a:gd name="T12" fmla="*/ 2147483646 w 3796"/>
                <a:gd name="T13" fmla="*/ 2147483646 h 816"/>
                <a:gd name="T14" fmla="*/ 2147483646 w 3796"/>
                <a:gd name="T15" fmla="*/ 2147483646 h 816"/>
                <a:gd name="T16" fmla="*/ 2147483646 w 3796"/>
                <a:gd name="T17" fmla="*/ 2147483646 h 816"/>
                <a:gd name="T18" fmla="*/ 2147483646 w 3796"/>
                <a:gd name="T19" fmla="*/ 2147483646 h 816"/>
                <a:gd name="T20" fmla="*/ 2147483646 w 3796"/>
                <a:gd name="T21" fmla="*/ 2147483646 h 816"/>
                <a:gd name="T22" fmla="*/ 2147483646 w 3796"/>
                <a:gd name="T23" fmla="*/ 2147483646 h 816"/>
                <a:gd name="T24" fmla="*/ 2147483646 w 3796"/>
                <a:gd name="T25" fmla="*/ 2147483646 h 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rgbClr val="B6D74D"/>
                </a:gs>
                <a:gs pos="100000">
                  <a:srgbClr val="54632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TW" altLang="en-US" sz="900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A2B2F45B-2FCF-44E4-A7DC-5E3E26FD4685}"/>
                </a:ext>
              </a:extLst>
            </p:cNvPr>
            <p:cNvSpPr>
              <a:spLocks/>
            </p:cNvSpPr>
            <p:nvPr/>
          </p:nvSpPr>
          <p:spPr bwMode="gray">
            <a:xfrm>
              <a:off x="778792" y="1127760"/>
              <a:ext cx="8070567" cy="1019691"/>
            </a:xfrm>
            <a:custGeom>
              <a:avLst/>
              <a:gdLst/>
              <a:ahLst/>
              <a:cxnLst>
                <a:cxn ang="0">
                  <a:pos x="3724" y="288"/>
                </a:cxn>
                <a:cxn ang="0">
                  <a:pos x="1346" y="290"/>
                </a:cxn>
                <a:cxn ang="0">
                  <a:pos x="1246" y="258"/>
                </a:cxn>
                <a:cxn ang="0">
                  <a:pos x="1066" y="79"/>
                </a:cxn>
                <a:cxn ang="0">
                  <a:pos x="923" y="4"/>
                </a:cxn>
                <a:cxn ang="0">
                  <a:pos x="103" y="4"/>
                </a:cxn>
                <a:cxn ang="0">
                  <a:pos x="2" y="88"/>
                </a:cxn>
                <a:cxn ang="0">
                  <a:pos x="2" y="729"/>
                </a:cxn>
                <a:cxn ang="0">
                  <a:pos x="103" y="804"/>
                </a:cxn>
                <a:cxn ang="0">
                  <a:pos x="3688" y="804"/>
                </a:cxn>
                <a:cxn ang="0">
                  <a:pos x="3790" y="716"/>
                </a:cxn>
                <a:cxn ang="0">
                  <a:pos x="3790" y="356"/>
                </a:cxn>
                <a:cxn ang="0">
                  <a:pos x="3724" y="288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CN" altLang="en-US" sz="1050" dirty="0">
                <a:ea typeface="宋体" charset="-122"/>
              </a:endParaRPr>
            </a:p>
          </p:txBody>
        </p:sp>
        <p:sp>
          <p:nvSpPr>
            <p:cNvPr id="19" name="Rectangle 41">
              <a:extLst>
                <a:ext uri="{FF2B5EF4-FFF2-40B4-BE49-F238E27FC236}">
                  <a16:creationId xmlns:a16="http://schemas.microsoft.com/office/drawing/2014/main" id="{FC1FAA34-C000-4D08-BB52-2999B1ECB2A8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870690" y="1249653"/>
              <a:ext cx="2923852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設置要點規定</a:t>
              </a:r>
              <a:endParaRPr lang="en-US" altLang="zh-TW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endParaRPr lang="zh-TW" alt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Rectangle 53">
              <a:extLst>
                <a:ext uri="{FF2B5EF4-FFF2-40B4-BE49-F238E27FC236}">
                  <a16:creationId xmlns:a16="http://schemas.microsoft.com/office/drawing/2014/main" id="{53982EDA-7A10-4FF9-B418-4AB542F3939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999405" y="1883034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 dirty="0">
                  <a:solidFill>
                    <a:schemeClr val="tx2"/>
                  </a:solidFill>
                </a:rPr>
                <a:t>2. Title</a:t>
              </a:r>
            </a:p>
          </p:txBody>
        </p:sp>
        <p:sp>
          <p:nvSpPr>
            <p:cNvPr id="21" name="Rectangle 54">
              <a:extLst>
                <a:ext uri="{FF2B5EF4-FFF2-40B4-BE49-F238E27FC236}">
                  <a16:creationId xmlns:a16="http://schemas.microsoft.com/office/drawing/2014/main" id="{0C290C70-DF33-4412-BE09-E3708BD914E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941260" y="1883034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3. Title</a:t>
              </a:r>
            </a:p>
          </p:txBody>
        </p:sp>
        <p:sp>
          <p:nvSpPr>
            <p:cNvPr id="22" name="Rectangle 37">
              <a:extLst>
                <a:ext uri="{FF2B5EF4-FFF2-40B4-BE49-F238E27FC236}">
                  <a16:creationId xmlns:a16="http://schemas.microsoft.com/office/drawing/2014/main" id="{B458047C-673E-45E5-A012-5BDA1493EA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75050" y="1902059"/>
              <a:ext cx="944619" cy="6670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23" name="Rectangle 52">
              <a:extLst>
                <a:ext uri="{FF2B5EF4-FFF2-40B4-BE49-F238E27FC236}">
                  <a16:creationId xmlns:a16="http://schemas.microsoft.com/office/drawing/2014/main" id="{60B078A8-4D19-4A87-801B-204E382901C0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283585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24" name="Rectangle 52">
              <a:extLst>
                <a:ext uri="{FF2B5EF4-FFF2-40B4-BE49-F238E27FC236}">
                  <a16:creationId xmlns:a16="http://schemas.microsoft.com/office/drawing/2014/main" id="{C334F236-CB4A-44C6-B6FF-84C318AC000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818299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25" name="Rectangle 52">
              <a:extLst>
                <a:ext uri="{FF2B5EF4-FFF2-40B4-BE49-F238E27FC236}">
                  <a16:creationId xmlns:a16="http://schemas.microsoft.com/office/drawing/2014/main" id="{A4024716-465D-4AED-A054-203D66F5A68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7353016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grpSp>
          <p:nvGrpSpPr>
            <p:cNvPr id="26" name="群組 43">
              <a:extLst>
                <a:ext uri="{FF2B5EF4-FFF2-40B4-BE49-F238E27FC236}">
                  <a16:creationId xmlns:a16="http://schemas.microsoft.com/office/drawing/2014/main" id="{459AEDBE-3624-48B6-B5EA-E469BF1AF158}"/>
                </a:ext>
              </a:extLst>
            </p:cNvPr>
            <p:cNvGrpSpPr/>
            <p:nvPr/>
          </p:nvGrpSpPr>
          <p:grpSpPr>
            <a:xfrm>
              <a:off x="1074683" y="1902059"/>
              <a:ext cx="948545" cy="667033"/>
              <a:chOff x="1450978" y="3108327"/>
              <a:chExt cx="1192130" cy="1774110"/>
            </a:xfrm>
            <a:solidFill>
              <a:schemeClr val="bg1">
                <a:lumMod val="95000"/>
              </a:schemeClr>
            </a:solidFill>
          </p:grpSpPr>
          <p:sp>
            <p:nvSpPr>
              <p:cNvPr id="89" name="Rectangle 37">
                <a:extLst>
                  <a:ext uri="{FF2B5EF4-FFF2-40B4-BE49-F238E27FC236}">
                    <a16:creationId xmlns:a16="http://schemas.microsoft.com/office/drawing/2014/main" id="{C512B9DE-82B8-4B5B-980B-83E479B34DC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0978" y="3108327"/>
                <a:ext cx="1187194" cy="1774110"/>
              </a:xfrm>
              <a:prstGeom prst="rect">
                <a:avLst/>
              </a:prstGeom>
              <a:grpFill/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 sz="900"/>
              </a:p>
            </p:txBody>
          </p:sp>
          <p:sp>
            <p:nvSpPr>
              <p:cNvPr id="90" name="Rectangle 42">
                <a:extLst>
                  <a:ext uri="{FF2B5EF4-FFF2-40B4-BE49-F238E27FC236}">
                    <a16:creationId xmlns:a16="http://schemas.microsoft.com/office/drawing/2014/main" id="{3ABD3B00-4C49-462D-85C3-897EA88BE0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5915" y="3909515"/>
                <a:ext cx="1187193" cy="8707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zh-TW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設置依據</a:t>
                </a:r>
                <a:endPara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87" name="Rectangle 37">
              <a:extLst>
                <a:ext uri="{FF2B5EF4-FFF2-40B4-BE49-F238E27FC236}">
                  <a16:creationId xmlns:a16="http://schemas.microsoft.com/office/drawing/2014/main" id="{0E03808C-7254-47B4-AFA2-7FC2979FF9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94542" y="1902059"/>
              <a:ext cx="944620" cy="6670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85" name="Rectangle 37">
              <a:extLst>
                <a:ext uri="{FF2B5EF4-FFF2-40B4-BE49-F238E27FC236}">
                  <a16:creationId xmlns:a16="http://schemas.microsoft.com/office/drawing/2014/main" id="{4A07BB2A-3EE3-4E30-8C7D-65D091E100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65013" y="1902059"/>
              <a:ext cx="944619" cy="6670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C7FF3F0-540E-4779-803A-AD0882F10F30}"/>
                </a:ext>
              </a:extLst>
            </p:cNvPr>
            <p:cNvSpPr/>
            <p:nvPr/>
          </p:nvSpPr>
          <p:spPr>
            <a:xfrm>
              <a:off x="2807001" y="1453237"/>
              <a:ext cx="1165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參考示例</a:t>
              </a:r>
              <a:r>
                <a:rPr lang="en-US" altLang="zh-TW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id="{DE7A9C26-E273-4B8C-A5DC-03686CFBE6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10054" y="2198517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組成人員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Rectangle 42">
              <a:extLst>
                <a:ext uri="{FF2B5EF4-FFF2-40B4-BE49-F238E27FC236}">
                  <a16:creationId xmlns:a16="http://schemas.microsoft.com/office/drawing/2014/main" id="{7B9ACEDB-5280-4F25-BCF8-3EB1E4697C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3865" y="2159695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任務分工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9" name="Rectangle 42">
              <a:extLst>
                <a:ext uri="{FF2B5EF4-FFF2-40B4-BE49-F238E27FC236}">
                  <a16:creationId xmlns:a16="http://schemas.microsoft.com/office/drawing/2014/main" id="{4E19F90E-C400-4283-8217-0E45CF0873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2640" y="2153727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推薦方式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3" name="Rectangle 37">
              <a:extLst>
                <a:ext uri="{FF2B5EF4-FFF2-40B4-BE49-F238E27FC236}">
                  <a16:creationId xmlns:a16="http://schemas.microsoft.com/office/drawing/2014/main" id="{558E1DA2-516D-484C-8DD1-C2AFD6F11F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03478" y="1906360"/>
              <a:ext cx="944619" cy="6670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B0E02607-C9BF-4A72-9789-3632046623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93249" y="1897969"/>
              <a:ext cx="944619" cy="66703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C6447A6C-E867-4C7E-98ED-6FBC089932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60053" y="2183913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核定程序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05A632FF-02EA-429B-A5F6-23B53E2223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4256" y="2183913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運作方式</a:t>
              </a:r>
              <a:endPara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847A1762-41CA-4D61-9EB6-0A71F838AD26}"/>
                </a:ext>
              </a:extLst>
            </p:cNvPr>
            <p:cNvSpPr/>
            <p:nvPr/>
          </p:nvSpPr>
          <p:spPr>
            <a:xfrm>
              <a:off x="967095" y="1728671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22">
              <a:extLst>
                <a:ext uri="{FF2B5EF4-FFF2-40B4-BE49-F238E27FC236}">
                  <a16:creationId xmlns:a16="http://schemas.microsoft.com/office/drawing/2014/main" id="{F8B90ACA-DFAB-4657-B672-E7D8BB1B8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326" y="1765043"/>
              <a:ext cx="540000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2" name="橢圓 91">
              <a:extLst>
                <a:ext uri="{FF2B5EF4-FFF2-40B4-BE49-F238E27FC236}">
                  <a16:creationId xmlns:a16="http://schemas.microsoft.com/office/drawing/2014/main" id="{20B4310F-ABCB-4F41-913C-7B2970DB7C47}"/>
                </a:ext>
              </a:extLst>
            </p:cNvPr>
            <p:cNvSpPr/>
            <p:nvPr/>
          </p:nvSpPr>
          <p:spPr>
            <a:xfrm>
              <a:off x="2408863" y="1717922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橢圓 92">
              <a:extLst>
                <a:ext uri="{FF2B5EF4-FFF2-40B4-BE49-F238E27FC236}">
                  <a16:creationId xmlns:a16="http://schemas.microsoft.com/office/drawing/2014/main" id="{71BCB243-F046-4723-BE2C-F28B2125602A}"/>
                </a:ext>
              </a:extLst>
            </p:cNvPr>
            <p:cNvSpPr/>
            <p:nvPr/>
          </p:nvSpPr>
          <p:spPr>
            <a:xfrm>
              <a:off x="3730446" y="1708520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4" name="橢圓 93">
              <a:extLst>
                <a:ext uri="{FF2B5EF4-FFF2-40B4-BE49-F238E27FC236}">
                  <a16:creationId xmlns:a16="http://schemas.microsoft.com/office/drawing/2014/main" id="{1779D9D3-0CC6-4F18-BADA-9D3E4A466409}"/>
                </a:ext>
              </a:extLst>
            </p:cNvPr>
            <p:cNvSpPr/>
            <p:nvPr/>
          </p:nvSpPr>
          <p:spPr>
            <a:xfrm>
              <a:off x="5018383" y="1698138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橢圓 94">
              <a:extLst>
                <a:ext uri="{FF2B5EF4-FFF2-40B4-BE49-F238E27FC236}">
                  <a16:creationId xmlns:a16="http://schemas.microsoft.com/office/drawing/2014/main" id="{B7667997-A16A-4DC3-AEEC-057CDA598F1A}"/>
                </a:ext>
              </a:extLst>
            </p:cNvPr>
            <p:cNvSpPr/>
            <p:nvPr/>
          </p:nvSpPr>
          <p:spPr>
            <a:xfrm>
              <a:off x="6362018" y="1688427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橢圓 95">
              <a:extLst>
                <a:ext uri="{FF2B5EF4-FFF2-40B4-BE49-F238E27FC236}">
                  <a16:creationId xmlns:a16="http://schemas.microsoft.com/office/drawing/2014/main" id="{D3A606CB-797E-4E90-ADC7-187301BB944B}"/>
                </a:ext>
              </a:extLst>
            </p:cNvPr>
            <p:cNvSpPr/>
            <p:nvPr/>
          </p:nvSpPr>
          <p:spPr>
            <a:xfrm>
              <a:off x="7642471" y="1698138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文字方塊 22">
              <a:extLst>
                <a:ext uri="{FF2B5EF4-FFF2-40B4-BE49-F238E27FC236}">
                  <a16:creationId xmlns:a16="http://schemas.microsoft.com/office/drawing/2014/main" id="{8DFB0F4A-90F6-43D5-AC9E-A646C4D01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404" y="1727424"/>
              <a:ext cx="367922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9" name="文字方塊 22">
              <a:extLst>
                <a:ext uri="{FF2B5EF4-FFF2-40B4-BE49-F238E27FC236}">
                  <a16:creationId xmlns:a16="http://schemas.microsoft.com/office/drawing/2014/main" id="{432A0031-6CC5-4A77-9548-B8E7E57F8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315" y="1750626"/>
              <a:ext cx="367922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0" name="文字方塊 22">
              <a:extLst>
                <a:ext uri="{FF2B5EF4-FFF2-40B4-BE49-F238E27FC236}">
                  <a16:creationId xmlns:a16="http://schemas.microsoft.com/office/drawing/2014/main" id="{4B0C15C3-386B-46C3-B431-14C1565CD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8383" y="1772586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1" name="文字方塊 22">
              <a:extLst>
                <a:ext uri="{FF2B5EF4-FFF2-40B4-BE49-F238E27FC236}">
                  <a16:creationId xmlns:a16="http://schemas.microsoft.com/office/drawing/2014/main" id="{3C43AB21-066E-4984-B89D-375FD9547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9647" y="1772586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5</a:t>
              </a:r>
              <a:endParaRPr kumimoji="0" lang="zh-TW" altLang="en-US" sz="2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2" name="文字方塊 22">
              <a:extLst>
                <a:ext uri="{FF2B5EF4-FFF2-40B4-BE49-F238E27FC236}">
                  <a16:creationId xmlns:a16="http://schemas.microsoft.com/office/drawing/2014/main" id="{3A5E0328-4E21-496C-8F85-989EB287B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0091" y="1747043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9" name="箭號: 向下 98">
              <a:extLst>
                <a:ext uri="{FF2B5EF4-FFF2-40B4-BE49-F238E27FC236}">
                  <a16:creationId xmlns:a16="http://schemas.microsoft.com/office/drawing/2014/main" id="{BAD628A3-48F8-4180-8B8A-BB4E311E7454}"/>
                </a:ext>
              </a:extLst>
            </p:cNvPr>
            <p:cNvSpPr/>
            <p:nvPr/>
          </p:nvSpPr>
          <p:spPr>
            <a:xfrm>
              <a:off x="6254748" y="2646223"/>
              <a:ext cx="1343634" cy="793987"/>
            </a:xfrm>
            <a:prstGeom prst="down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A262D965-77C5-4168-9F24-A878A02E696F}"/>
              </a:ext>
            </a:extLst>
          </p:cNvPr>
          <p:cNvSpPr/>
          <p:nvPr/>
        </p:nvSpPr>
        <p:spPr>
          <a:xfrm>
            <a:off x="870690" y="3457160"/>
            <a:ext cx="7883201" cy="301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>
              <a:lnSpc>
                <a:spcPts val="2800"/>
              </a:lnSpc>
              <a:spcBef>
                <a:spcPct val="0"/>
              </a:spcBef>
              <a:defRPr/>
            </a:pP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六、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本小組</a:t>
            </a:r>
            <a:r>
              <a:rPr lang="zh-TW" altLang="zh-TW" sz="2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每學期應至少召開一次會議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，必要時得召開臨時會議。</a:t>
            </a:r>
          </a:p>
          <a:p>
            <a:pPr marL="630238">
              <a:lnSpc>
                <a:spcPts val="28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前項會議由</a:t>
            </a:r>
            <a:r>
              <a:rPr lang="zh-TW" altLang="zh-TW" sz="2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召集人擔任主席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；召集人未能出席時，應指定委員一人代理之。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630238">
              <a:lnSpc>
                <a:spcPts val="28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第二點第一項第一款至第五款之委員不克出席會議時，得指派該單位相當層級人員代表出席、參與會議發言及表決。</a:t>
            </a:r>
          </a:p>
          <a:p>
            <a:pPr marL="538163" indent="-538163">
              <a:lnSpc>
                <a:spcPts val="2800"/>
              </a:lnSpc>
              <a:spcBef>
                <a:spcPts val="600"/>
              </a:spcBef>
              <a:defRPr/>
            </a:pP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七、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本小組會議應有委員</a:t>
            </a:r>
            <a:r>
              <a:rPr lang="zh-TW" altLang="zh-TW" sz="2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三分之二以上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之出席，始得開會，應有</a:t>
            </a:r>
            <a:r>
              <a:rPr lang="zh-TW" altLang="zh-TW" sz="2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出席委員過半數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之同意始得決議。</a:t>
            </a:r>
          </a:p>
        </p:txBody>
      </p:sp>
    </p:spTree>
    <p:extLst>
      <p:ext uri="{BB962C8B-B14F-4D97-AF65-F5344CB8AC3E}">
        <p14:creationId xmlns:p14="http://schemas.microsoft.com/office/powerpoint/2010/main" val="305804423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29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19C5EBC-78D6-4EDD-AC17-33085863613C}"/>
              </a:ext>
            </a:extLst>
          </p:cNvPr>
          <p:cNvGrpSpPr/>
          <p:nvPr/>
        </p:nvGrpSpPr>
        <p:grpSpPr>
          <a:xfrm>
            <a:off x="538948" y="341337"/>
            <a:ext cx="7224940" cy="624607"/>
            <a:chOff x="566657" y="313628"/>
            <a:chExt cx="7224940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D98FC355-5214-43BA-8FE9-ED1785A2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460280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二、學校執行小組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(8/9</a:t>
              </a:r>
              <a:r>
                <a: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)</a:t>
              </a:r>
              <a:r>
                <a:rPr lang="en-US" altLang="zh-TW" sz="1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29E87C8-EA65-408B-98F5-0A0B621F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肆、學校初審作業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7B269199-823F-47C3-95DC-7D2FF3EB8322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4D50928A-8408-4A43-A28C-D148E02BAC89}"/>
              </a:ext>
            </a:extLst>
          </p:cNvPr>
          <p:cNvGrpSpPr/>
          <p:nvPr/>
        </p:nvGrpSpPr>
        <p:grpSpPr>
          <a:xfrm>
            <a:off x="723488" y="1127760"/>
            <a:ext cx="8125871" cy="2301240"/>
            <a:chOff x="723488" y="1127760"/>
            <a:chExt cx="8125871" cy="2301240"/>
          </a:xfrm>
        </p:grpSpPr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D44F877C-F73E-4D73-9247-A2C47DD7F9A8}"/>
                </a:ext>
              </a:extLst>
            </p:cNvPr>
            <p:cNvSpPr>
              <a:spLocks/>
            </p:cNvSpPr>
            <p:nvPr/>
          </p:nvSpPr>
          <p:spPr bwMode="gray">
            <a:xfrm flipH="1" flipV="1">
              <a:off x="723488" y="2160423"/>
              <a:ext cx="8070567" cy="1111096"/>
            </a:xfrm>
            <a:custGeom>
              <a:avLst/>
              <a:gdLst>
                <a:gd name="T0" fmla="*/ 2147483646 w 3796"/>
                <a:gd name="T1" fmla="*/ 2147483646 h 816"/>
                <a:gd name="T2" fmla="*/ 2147483646 w 3796"/>
                <a:gd name="T3" fmla="*/ 2147483646 h 816"/>
                <a:gd name="T4" fmla="*/ 2147483646 w 3796"/>
                <a:gd name="T5" fmla="*/ 2147483646 h 816"/>
                <a:gd name="T6" fmla="*/ 2147483646 w 3796"/>
                <a:gd name="T7" fmla="*/ 2147483646 h 816"/>
                <a:gd name="T8" fmla="*/ 2147483646 w 3796"/>
                <a:gd name="T9" fmla="*/ 2147483646 h 816"/>
                <a:gd name="T10" fmla="*/ 2147483646 w 3796"/>
                <a:gd name="T11" fmla="*/ 2147483646 h 816"/>
                <a:gd name="T12" fmla="*/ 2147483646 w 3796"/>
                <a:gd name="T13" fmla="*/ 2147483646 h 816"/>
                <a:gd name="T14" fmla="*/ 2147483646 w 3796"/>
                <a:gd name="T15" fmla="*/ 2147483646 h 816"/>
                <a:gd name="T16" fmla="*/ 2147483646 w 3796"/>
                <a:gd name="T17" fmla="*/ 2147483646 h 816"/>
                <a:gd name="T18" fmla="*/ 2147483646 w 3796"/>
                <a:gd name="T19" fmla="*/ 2147483646 h 816"/>
                <a:gd name="T20" fmla="*/ 2147483646 w 3796"/>
                <a:gd name="T21" fmla="*/ 2147483646 h 816"/>
                <a:gd name="T22" fmla="*/ 2147483646 w 3796"/>
                <a:gd name="T23" fmla="*/ 2147483646 h 816"/>
                <a:gd name="T24" fmla="*/ 2147483646 w 3796"/>
                <a:gd name="T25" fmla="*/ 2147483646 h 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rgbClr val="B6D74D"/>
                </a:gs>
                <a:gs pos="100000">
                  <a:srgbClr val="54632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TW" altLang="en-US" sz="900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A2B2F45B-2FCF-44E4-A7DC-5E3E26FD4685}"/>
                </a:ext>
              </a:extLst>
            </p:cNvPr>
            <p:cNvSpPr>
              <a:spLocks/>
            </p:cNvSpPr>
            <p:nvPr/>
          </p:nvSpPr>
          <p:spPr bwMode="gray">
            <a:xfrm>
              <a:off x="778792" y="1127760"/>
              <a:ext cx="8070567" cy="1019691"/>
            </a:xfrm>
            <a:custGeom>
              <a:avLst/>
              <a:gdLst/>
              <a:ahLst/>
              <a:cxnLst>
                <a:cxn ang="0">
                  <a:pos x="3724" y="288"/>
                </a:cxn>
                <a:cxn ang="0">
                  <a:pos x="1346" y="290"/>
                </a:cxn>
                <a:cxn ang="0">
                  <a:pos x="1246" y="258"/>
                </a:cxn>
                <a:cxn ang="0">
                  <a:pos x="1066" y="79"/>
                </a:cxn>
                <a:cxn ang="0">
                  <a:pos x="923" y="4"/>
                </a:cxn>
                <a:cxn ang="0">
                  <a:pos x="103" y="4"/>
                </a:cxn>
                <a:cxn ang="0">
                  <a:pos x="2" y="88"/>
                </a:cxn>
                <a:cxn ang="0">
                  <a:pos x="2" y="729"/>
                </a:cxn>
                <a:cxn ang="0">
                  <a:pos x="103" y="804"/>
                </a:cxn>
                <a:cxn ang="0">
                  <a:pos x="3688" y="804"/>
                </a:cxn>
                <a:cxn ang="0">
                  <a:pos x="3790" y="716"/>
                </a:cxn>
                <a:cxn ang="0">
                  <a:pos x="3790" y="356"/>
                </a:cxn>
                <a:cxn ang="0">
                  <a:pos x="3724" y="288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CN" altLang="en-US" sz="1050" dirty="0">
                <a:ea typeface="宋体" charset="-122"/>
              </a:endParaRPr>
            </a:p>
          </p:txBody>
        </p:sp>
        <p:sp>
          <p:nvSpPr>
            <p:cNvPr id="19" name="Rectangle 41">
              <a:extLst>
                <a:ext uri="{FF2B5EF4-FFF2-40B4-BE49-F238E27FC236}">
                  <a16:creationId xmlns:a16="http://schemas.microsoft.com/office/drawing/2014/main" id="{FC1FAA34-C000-4D08-BB52-2999B1ECB2A8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870690" y="1249653"/>
              <a:ext cx="2923852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設置要點規定</a:t>
              </a:r>
              <a:endParaRPr lang="en-US" altLang="zh-TW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endParaRPr lang="zh-TW" alt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Rectangle 53">
              <a:extLst>
                <a:ext uri="{FF2B5EF4-FFF2-40B4-BE49-F238E27FC236}">
                  <a16:creationId xmlns:a16="http://schemas.microsoft.com/office/drawing/2014/main" id="{53982EDA-7A10-4FF9-B418-4AB542F3939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999405" y="1883034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 dirty="0">
                  <a:solidFill>
                    <a:schemeClr val="tx2"/>
                  </a:solidFill>
                </a:rPr>
                <a:t>2. Title</a:t>
              </a:r>
            </a:p>
          </p:txBody>
        </p:sp>
        <p:sp>
          <p:nvSpPr>
            <p:cNvPr id="21" name="Rectangle 54">
              <a:extLst>
                <a:ext uri="{FF2B5EF4-FFF2-40B4-BE49-F238E27FC236}">
                  <a16:creationId xmlns:a16="http://schemas.microsoft.com/office/drawing/2014/main" id="{0C290C70-DF33-4412-BE09-E3708BD914E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941260" y="1883034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3. Title</a:t>
              </a:r>
            </a:p>
          </p:txBody>
        </p:sp>
        <p:sp>
          <p:nvSpPr>
            <p:cNvPr id="22" name="Rectangle 37">
              <a:extLst>
                <a:ext uri="{FF2B5EF4-FFF2-40B4-BE49-F238E27FC236}">
                  <a16:creationId xmlns:a16="http://schemas.microsoft.com/office/drawing/2014/main" id="{B458047C-673E-45E5-A012-5BDA1493EA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75050" y="1902059"/>
              <a:ext cx="944619" cy="6670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23" name="Rectangle 52">
              <a:extLst>
                <a:ext uri="{FF2B5EF4-FFF2-40B4-BE49-F238E27FC236}">
                  <a16:creationId xmlns:a16="http://schemas.microsoft.com/office/drawing/2014/main" id="{60B078A8-4D19-4A87-801B-204E382901C0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283585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24" name="Rectangle 52">
              <a:extLst>
                <a:ext uri="{FF2B5EF4-FFF2-40B4-BE49-F238E27FC236}">
                  <a16:creationId xmlns:a16="http://schemas.microsoft.com/office/drawing/2014/main" id="{C334F236-CB4A-44C6-B6FF-84C318AC000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818299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25" name="Rectangle 52">
              <a:extLst>
                <a:ext uri="{FF2B5EF4-FFF2-40B4-BE49-F238E27FC236}">
                  <a16:creationId xmlns:a16="http://schemas.microsoft.com/office/drawing/2014/main" id="{A4024716-465D-4AED-A054-203D66F5A68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7353016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grpSp>
          <p:nvGrpSpPr>
            <p:cNvPr id="26" name="群組 43">
              <a:extLst>
                <a:ext uri="{FF2B5EF4-FFF2-40B4-BE49-F238E27FC236}">
                  <a16:creationId xmlns:a16="http://schemas.microsoft.com/office/drawing/2014/main" id="{459AEDBE-3624-48B6-B5EA-E469BF1AF158}"/>
                </a:ext>
              </a:extLst>
            </p:cNvPr>
            <p:cNvGrpSpPr/>
            <p:nvPr/>
          </p:nvGrpSpPr>
          <p:grpSpPr>
            <a:xfrm>
              <a:off x="1074683" y="1902059"/>
              <a:ext cx="948545" cy="667033"/>
              <a:chOff x="1450978" y="3108327"/>
              <a:chExt cx="1192130" cy="1774110"/>
            </a:xfrm>
            <a:solidFill>
              <a:schemeClr val="bg1">
                <a:lumMod val="95000"/>
              </a:schemeClr>
            </a:solidFill>
          </p:grpSpPr>
          <p:sp>
            <p:nvSpPr>
              <p:cNvPr id="89" name="Rectangle 37">
                <a:extLst>
                  <a:ext uri="{FF2B5EF4-FFF2-40B4-BE49-F238E27FC236}">
                    <a16:creationId xmlns:a16="http://schemas.microsoft.com/office/drawing/2014/main" id="{C512B9DE-82B8-4B5B-980B-83E479B34DC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0978" y="3108327"/>
                <a:ext cx="1187194" cy="1774110"/>
              </a:xfrm>
              <a:prstGeom prst="rect">
                <a:avLst/>
              </a:prstGeom>
              <a:grpFill/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 sz="900"/>
              </a:p>
            </p:txBody>
          </p:sp>
          <p:sp>
            <p:nvSpPr>
              <p:cNvPr id="90" name="Rectangle 42">
                <a:extLst>
                  <a:ext uri="{FF2B5EF4-FFF2-40B4-BE49-F238E27FC236}">
                    <a16:creationId xmlns:a16="http://schemas.microsoft.com/office/drawing/2014/main" id="{3ABD3B00-4C49-462D-85C3-897EA88BE0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5915" y="3909515"/>
                <a:ext cx="1187193" cy="8707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zh-TW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設置依據</a:t>
                </a:r>
                <a:endPara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87" name="Rectangle 37">
              <a:extLst>
                <a:ext uri="{FF2B5EF4-FFF2-40B4-BE49-F238E27FC236}">
                  <a16:creationId xmlns:a16="http://schemas.microsoft.com/office/drawing/2014/main" id="{0E03808C-7254-47B4-AFA2-7FC2979FF9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94542" y="1902059"/>
              <a:ext cx="944620" cy="6670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85" name="Rectangle 37">
              <a:extLst>
                <a:ext uri="{FF2B5EF4-FFF2-40B4-BE49-F238E27FC236}">
                  <a16:creationId xmlns:a16="http://schemas.microsoft.com/office/drawing/2014/main" id="{4A07BB2A-3EE3-4E30-8C7D-65D091E100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65013" y="1902059"/>
              <a:ext cx="944619" cy="6670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C7FF3F0-540E-4779-803A-AD0882F10F30}"/>
                </a:ext>
              </a:extLst>
            </p:cNvPr>
            <p:cNvSpPr/>
            <p:nvPr/>
          </p:nvSpPr>
          <p:spPr>
            <a:xfrm>
              <a:off x="2807001" y="1453237"/>
              <a:ext cx="1165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參考示例</a:t>
              </a:r>
              <a:r>
                <a:rPr lang="en-US" altLang="zh-TW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id="{DE7A9C26-E273-4B8C-A5DC-03686CFBE6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10054" y="2198517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組成人員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Rectangle 42">
              <a:extLst>
                <a:ext uri="{FF2B5EF4-FFF2-40B4-BE49-F238E27FC236}">
                  <a16:creationId xmlns:a16="http://schemas.microsoft.com/office/drawing/2014/main" id="{7B9ACEDB-5280-4F25-BCF8-3EB1E4697C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3865" y="2159695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任務分工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9" name="Rectangle 42">
              <a:extLst>
                <a:ext uri="{FF2B5EF4-FFF2-40B4-BE49-F238E27FC236}">
                  <a16:creationId xmlns:a16="http://schemas.microsoft.com/office/drawing/2014/main" id="{4E19F90E-C400-4283-8217-0E45CF0873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2640" y="2153727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推薦方式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3" name="Rectangle 37">
              <a:extLst>
                <a:ext uri="{FF2B5EF4-FFF2-40B4-BE49-F238E27FC236}">
                  <a16:creationId xmlns:a16="http://schemas.microsoft.com/office/drawing/2014/main" id="{558E1DA2-516D-484C-8DD1-C2AFD6F11F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03478" y="1906360"/>
              <a:ext cx="944619" cy="6670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B0E02607-C9BF-4A72-9789-3632046623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93249" y="1897969"/>
              <a:ext cx="944619" cy="6670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C6447A6C-E867-4C7E-98ED-6FBC089932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60053" y="2183913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核定程序</a:t>
              </a:r>
              <a:endPara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05A632FF-02EA-429B-A5F6-23B53E2223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4256" y="2183913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運作方式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847A1762-41CA-4D61-9EB6-0A71F838AD26}"/>
                </a:ext>
              </a:extLst>
            </p:cNvPr>
            <p:cNvSpPr/>
            <p:nvPr/>
          </p:nvSpPr>
          <p:spPr>
            <a:xfrm>
              <a:off x="967095" y="1728671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22">
              <a:extLst>
                <a:ext uri="{FF2B5EF4-FFF2-40B4-BE49-F238E27FC236}">
                  <a16:creationId xmlns:a16="http://schemas.microsoft.com/office/drawing/2014/main" id="{F8B90ACA-DFAB-4657-B672-E7D8BB1B8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326" y="1765043"/>
              <a:ext cx="540000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2" name="橢圓 91">
              <a:extLst>
                <a:ext uri="{FF2B5EF4-FFF2-40B4-BE49-F238E27FC236}">
                  <a16:creationId xmlns:a16="http://schemas.microsoft.com/office/drawing/2014/main" id="{20B4310F-ABCB-4F41-913C-7B2970DB7C47}"/>
                </a:ext>
              </a:extLst>
            </p:cNvPr>
            <p:cNvSpPr/>
            <p:nvPr/>
          </p:nvSpPr>
          <p:spPr>
            <a:xfrm>
              <a:off x="2408863" y="1717922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橢圓 92">
              <a:extLst>
                <a:ext uri="{FF2B5EF4-FFF2-40B4-BE49-F238E27FC236}">
                  <a16:creationId xmlns:a16="http://schemas.microsoft.com/office/drawing/2014/main" id="{71BCB243-F046-4723-BE2C-F28B2125602A}"/>
                </a:ext>
              </a:extLst>
            </p:cNvPr>
            <p:cNvSpPr/>
            <p:nvPr/>
          </p:nvSpPr>
          <p:spPr>
            <a:xfrm>
              <a:off x="3730446" y="1708520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4" name="橢圓 93">
              <a:extLst>
                <a:ext uri="{FF2B5EF4-FFF2-40B4-BE49-F238E27FC236}">
                  <a16:creationId xmlns:a16="http://schemas.microsoft.com/office/drawing/2014/main" id="{1779D9D3-0CC6-4F18-BADA-9D3E4A466409}"/>
                </a:ext>
              </a:extLst>
            </p:cNvPr>
            <p:cNvSpPr/>
            <p:nvPr/>
          </p:nvSpPr>
          <p:spPr>
            <a:xfrm>
              <a:off x="5018383" y="1698138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橢圓 94">
              <a:extLst>
                <a:ext uri="{FF2B5EF4-FFF2-40B4-BE49-F238E27FC236}">
                  <a16:creationId xmlns:a16="http://schemas.microsoft.com/office/drawing/2014/main" id="{B7667997-A16A-4DC3-AEEC-057CDA598F1A}"/>
                </a:ext>
              </a:extLst>
            </p:cNvPr>
            <p:cNvSpPr/>
            <p:nvPr/>
          </p:nvSpPr>
          <p:spPr>
            <a:xfrm>
              <a:off x="6362018" y="1688427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橢圓 95">
              <a:extLst>
                <a:ext uri="{FF2B5EF4-FFF2-40B4-BE49-F238E27FC236}">
                  <a16:creationId xmlns:a16="http://schemas.microsoft.com/office/drawing/2014/main" id="{D3A606CB-797E-4E90-ADC7-187301BB944B}"/>
                </a:ext>
              </a:extLst>
            </p:cNvPr>
            <p:cNvSpPr/>
            <p:nvPr/>
          </p:nvSpPr>
          <p:spPr>
            <a:xfrm>
              <a:off x="7642471" y="1698138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文字方塊 22">
              <a:extLst>
                <a:ext uri="{FF2B5EF4-FFF2-40B4-BE49-F238E27FC236}">
                  <a16:creationId xmlns:a16="http://schemas.microsoft.com/office/drawing/2014/main" id="{8DFB0F4A-90F6-43D5-AC9E-A646C4D01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404" y="1727424"/>
              <a:ext cx="367922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9" name="文字方塊 22">
              <a:extLst>
                <a:ext uri="{FF2B5EF4-FFF2-40B4-BE49-F238E27FC236}">
                  <a16:creationId xmlns:a16="http://schemas.microsoft.com/office/drawing/2014/main" id="{432A0031-6CC5-4A77-9548-B8E7E57F8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315" y="1750626"/>
              <a:ext cx="367922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0" name="文字方塊 22">
              <a:extLst>
                <a:ext uri="{FF2B5EF4-FFF2-40B4-BE49-F238E27FC236}">
                  <a16:creationId xmlns:a16="http://schemas.microsoft.com/office/drawing/2014/main" id="{4B0C15C3-386B-46C3-B431-14C1565CD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8383" y="1772586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1" name="文字方塊 22">
              <a:extLst>
                <a:ext uri="{FF2B5EF4-FFF2-40B4-BE49-F238E27FC236}">
                  <a16:creationId xmlns:a16="http://schemas.microsoft.com/office/drawing/2014/main" id="{3C43AB21-066E-4984-B89D-375FD9547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9647" y="1772586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kumimoji="0" lang="zh-TW" altLang="en-US" sz="24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2" name="文字方塊 22">
              <a:extLst>
                <a:ext uri="{FF2B5EF4-FFF2-40B4-BE49-F238E27FC236}">
                  <a16:creationId xmlns:a16="http://schemas.microsoft.com/office/drawing/2014/main" id="{3A5E0328-4E21-496C-8F85-989EB287B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0091" y="1747043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6</a:t>
              </a:r>
              <a:endParaRPr kumimoji="0" lang="zh-TW" altLang="en-US" sz="2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9" name="箭號: 向下 98">
              <a:extLst>
                <a:ext uri="{FF2B5EF4-FFF2-40B4-BE49-F238E27FC236}">
                  <a16:creationId xmlns:a16="http://schemas.microsoft.com/office/drawing/2014/main" id="{BAD628A3-48F8-4180-8B8A-BB4E311E7454}"/>
                </a:ext>
              </a:extLst>
            </p:cNvPr>
            <p:cNvSpPr/>
            <p:nvPr/>
          </p:nvSpPr>
          <p:spPr>
            <a:xfrm>
              <a:off x="7493741" y="2635013"/>
              <a:ext cx="1343634" cy="793987"/>
            </a:xfrm>
            <a:prstGeom prst="down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094B1951-299C-4E27-85ED-2EF6BB963E74}"/>
              </a:ext>
            </a:extLst>
          </p:cNvPr>
          <p:cNvSpPr/>
          <p:nvPr/>
        </p:nvSpPr>
        <p:spPr>
          <a:xfrm>
            <a:off x="1241153" y="3740394"/>
            <a:ext cx="6996018" cy="249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8" indent="-803275" algn="just">
              <a:lnSpc>
                <a:spcPts val="4800"/>
              </a:lnSpc>
              <a:spcBef>
                <a:spcPct val="0"/>
              </a:spcBef>
            </a:pPr>
            <a:r>
              <a:rPr lang="zh-TW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八、</a:t>
            </a:r>
            <a:r>
              <a:rPr lang="zh-TW" altLang="zh-TW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本要點經</a:t>
            </a:r>
            <a:r>
              <a:rPr lang="zh-TW" altLang="zh-TW" sz="3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學校行政相關會議</a:t>
            </a:r>
            <a:r>
              <a:rPr lang="en-US" altLang="zh-TW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zh-TW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行政會議或擴大行政會議等</a:t>
            </a:r>
            <a:r>
              <a:rPr lang="en-US" altLang="zh-TW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通過後，陳校長核定後公告實施；修正時，亦同。</a:t>
            </a:r>
          </a:p>
        </p:txBody>
      </p:sp>
    </p:spTree>
    <p:extLst>
      <p:ext uri="{BB962C8B-B14F-4D97-AF65-F5344CB8AC3E}">
        <p14:creationId xmlns:p14="http://schemas.microsoft.com/office/powerpoint/2010/main" val="6308965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28A4DE6-CC58-47DF-A4F8-451A92F65A96}"/>
              </a:ext>
            </a:extLst>
          </p:cNvPr>
          <p:cNvSpPr/>
          <p:nvPr/>
        </p:nvSpPr>
        <p:spPr>
          <a:xfrm>
            <a:off x="-850899" y="2882901"/>
            <a:ext cx="11518900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94C7BFEB-4852-44F6-B895-483C45C57DCB}"/>
              </a:ext>
            </a:extLst>
          </p:cNvPr>
          <p:cNvGrpSpPr/>
          <p:nvPr/>
        </p:nvGrpSpPr>
        <p:grpSpPr>
          <a:xfrm>
            <a:off x="240145" y="1099127"/>
            <a:ext cx="8728364" cy="5384223"/>
            <a:chOff x="240145" y="1099127"/>
            <a:chExt cx="8728364" cy="5384223"/>
          </a:xfrm>
        </p:grpSpPr>
        <p:grpSp>
          <p:nvGrpSpPr>
            <p:cNvPr id="49" name="群組 50">
              <a:extLst>
                <a:ext uri="{FF2B5EF4-FFF2-40B4-BE49-F238E27FC236}">
                  <a16:creationId xmlns:a16="http://schemas.microsoft.com/office/drawing/2014/main" id="{9D8A1E80-60CD-4C86-A663-52BE2E9AD6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145" y="1099127"/>
              <a:ext cx="8728364" cy="5384223"/>
              <a:chOff x="-70733" y="14718"/>
              <a:chExt cx="4855110" cy="4371050"/>
            </a:xfrm>
          </p:grpSpPr>
          <p:cxnSp>
            <p:nvCxnSpPr>
              <p:cNvPr id="54" name="直線接點 51">
                <a:extLst>
                  <a:ext uri="{FF2B5EF4-FFF2-40B4-BE49-F238E27FC236}">
                    <a16:creationId xmlns:a16="http://schemas.microsoft.com/office/drawing/2014/main" id="{21647FFA-FBCA-4954-A047-5EEFF7DB2B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84120" y="556260"/>
                <a:ext cx="0" cy="153670"/>
              </a:xfrm>
              <a:prstGeom prst="line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群組 52">
                <a:extLst>
                  <a:ext uri="{FF2B5EF4-FFF2-40B4-BE49-F238E27FC236}">
                    <a16:creationId xmlns:a16="http://schemas.microsoft.com/office/drawing/2014/main" id="{5453AE35-3370-4C77-8DAA-B5D647041B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70733" y="14718"/>
                <a:ext cx="4855110" cy="4371050"/>
                <a:chOff x="-70733" y="14718"/>
                <a:chExt cx="4855110" cy="4371050"/>
              </a:xfrm>
            </p:grpSpPr>
            <p:grpSp>
              <p:nvGrpSpPr>
                <p:cNvPr id="56" name="群組 53">
                  <a:extLst>
                    <a:ext uri="{FF2B5EF4-FFF2-40B4-BE49-F238E27FC236}">
                      <a16:creationId xmlns:a16="http://schemas.microsoft.com/office/drawing/2014/main" id="{8D550B36-2BD8-4719-A8B1-10FA7137C4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70733" y="14718"/>
                  <a:ext cx="4855110" cy="4371050"/>
                  <a:chOff x="676512" y="26110"/>
                  <a:chExt cx="5946838" cy="4689714"/>
                </a:xfrm>
              </p:grpSpPr>
              <p:grpSp>
                <p:nvGrpSpPr>
                  <p:cNvPr id="61" name="群組 58">
                    <a:extLst>
                      <a:ext uri="{FF2B5EF4-FFF2-40B4-BE49-F238E27FC236}">
                        <a16:creationId xmlns:a16="http://schemas.microsoft.com/office/drawing/2014/main" id="{DA05F747-8E58-4948-9ECB-988663422D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6512" y="26110"/>
                    <a:ext cx="5946838" cy="4686552"/>
                    <a:chOff x="359107" y="16328"/>
                    <a:chExt cx="3156691" cy="2930719"/>
                  </a:xfrm>
                </p:grpSpPr>
                <p:grpSp>
                  <p:nvGrpSpPr>
                    <p:cNvPr id="67" name="群組 67">
                      <a:extLst>
                        <a:ext uri="{FF2B5EF4-FFF2-40B4-BE49-F238E27FC236}">
                          <a16:creationId xmlns:a16="http://schemas.microsoft.com/office/drawing/2014/main" id="{746AB68C-6BE8-4480-9342-08003FA3150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2167" y="16328"/>
                      <a:ext cx="2829169" cy="2059583"/>
                      <a:chOff x="362167" y="16328"/>
                      <a:chExt cx="2829169" cy="2059583"/>
                    </a:xfrm>
                  </p:grpSpPr>
                  <p:grpSp>
                    <p:nvGrpSpPr>
                      <p:cNvPr id="82" name="群組 84">
                        <a:extLst>
                          <a:ext uri="{FF2B5EF4-FFF2-40B4-BE49-F238E27FC236}">
                            <a16:creationId xmlns:a16="http://schemas.microsoft.com/office/drawing/2014/main" id="{2A6AC0F0-7FE6-4F7C-9F63-03A3FC6A187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2167" y="16328"/>
                        <a:ext cx="2829169" cy="2059583"/>
                        <a:chOff x="362167" y="16328"/>
                        <a:chExt cx="2829169" cy="2059583"/>
                      </a:xfrm>
                    </p:grpSpPr>
                    <p:sp>
                      <p:nvSpPr>
                        <p:cNvPr id="84" name="矩形 83">
                          <a:extLst>
                            <a:ext uri="{FF2B5EF4-FFF2-40B4-BE49-F238E27FC236}">
                              <a16:creationId xmlns:a16="http://schemas.microsoft.com/office/drawing/2014/main" id="{F0650613-6CD4-43CB-96B5-9E0E59BD4D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2167" y="16328"/>
                          <a:ext cx="1866654" cy="369302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9525" cap="flat" cmpd="sng" algn="ctr">
                          <a:solidFill>
                            <a:srgbClr val="9BBB59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  <a:extLst/>
                      </p:spPr>
                      <p:txBody>
                        <a:bodyPr lIns="36000" tIns="36000" rIns="36000" bIns="36000" anchor="ctr"/>
                        <a:lstStyle>
                          <a:lvl1pPr>
                            <a:defRPr kumimoji="1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華康中黑體(P)" pitchFamily="34" charset="-120"/>
                            </a:defRPr>
                          </a:lvl1pPr>
                          <a:lvl2pPr marL="742950" indent="-285750">
                            <a:defRPr kumimoji="1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華康中黑體(P)" pitchFamily="34" charset="-120"/>
                            </a:defRPr>
                          </a:lvl2pPr>
                          <a:lvl3pPr marL="1143000" indent="-228600">
                            <a:defRPr kumimoji="1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華康中黑體(P)" pitchFamily="34" charset="-120"/>
                            </a:defRPr>
                          </a:lvl3pPr>
                          <a:lvl4pPr marL="1600200" indent="-228600">
                            <a:defRPr kumimoji="1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華康中黑體(P)" pitchFamily="34" charset="-120"/>
                            </a:defRPr>
                          </a:lvl4pPr>
                          <a:lvl5pPr marL="2057400" indent="-228600">
                            <a:defRPr kumimoji="1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華康中黑體(P)" pitchFamily="34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華康中黑體(P)" pitchFamily="34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華康中黑體(P)" pitchFamily="34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華康中黑體(P)" pitchFamily="34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華康中黑體(P)" pitchFamily="34" charset="-120"/>
                            </a:defRPr>
                          </a:lvl9pPr>
                        </a:lstStyle>
                        <a:p>
                          <a:pPr algn="ctr">
                            <a:defRPr/>
                          </a:pPr>
                          <a:r>
                            <a:rPr lang="en-US" altLang="zh-TW" dirty="0">
                              <a:latin typeface="Microsoft YaHei" panose="020B0503020204020204" pitchFamily="34" charset="-122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zh-TW" altLang="zh-TW" sz="2400" dirty="0">
                              <a:latin typeface="Microsoft YaHei" panose="020B0503020204020204" pitchFamily="34" charset="-122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教育部</a:t>
                          </a:r>
                          <a:endParaRPr lang="zh-TW" altLang="zh-TW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endParaRPr>
                        </a:p>
                        <a:p>
                          <a:pPr algn="ctr">
                            <a:defRPr/>
                          </a:pPr>
                          <a:r>
                            <a:rPr lang="zh-TW" altLang="zh-TW" dirty="0">
                              <a:latin typeface="Microsoft YaHei" panose="020B0503020204020204" pitchFamily="34" charset="-122"/>
                              <a:ea typeface="Microsoft YaHei" panose="020B0503020204020204" pitchFamily="34" charset="-122"/>
                            </a:rPr>
                            <a:t>青年教育與就業儲蓄帳戶專案辦公室</a:t>
                          </a:r>
                        </a:p>
                      </p:txBody>
                    </p:sp>
                    <p:sp>
                      <p:nvSpPr>
                        <p:cNvPr id="85" name="矩形 87">
                          <a:extLst>
                            <a:ext uri="{FF2B5EF4-FFF2-40B4-BE49-F238E27FC236}">
                              <a16:creationId xmlns:a16="http://schemas.microsoft.com/office/drawing/2014/main" id="{D6990C8C-0E91-442A-BAB9-564A7CF6638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1238" y="575272"/>
                          <a:ext cx="624675" cy="384358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12700" algn="ctr">
                          <a:solidFill>
                            <a:srgbClr val="FF9900"/>
                          </a:solidFill>
                          <a:miter lim="800000"/>
                          <a:headEnd/>
                          <a:tailEnd/>
                        </a:ln>
                        <a:extLst/>
                      </p:spPr>
                      <p:txBody>
                        <a:bodyPr lIns="36000" tIns="36000" rIns="36000" bIns="36000" anchor="ctr"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kumimoji="1"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zh-TW" altLang="zh-TW" sz="1800" b="1" dirty="0">
                              <a:latin typeface="Microsoft YaHei" panose="020B0503020204020204" pitchFamily="34" charset="-122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方案工作小組</a:t>
                          </a:r>
                        </a:p>
                        <a:p>
                          <a:pPr algn="ctr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zh-TW" altLang="zh-TW" sz="1800" b="1" dirty="0">
                              <a:latin typeface="Microsoft YaHei" panose="020B0503020204020204" pitchFamily="34" charset="-122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zh-TW" altLang="en-US" sz="1800" b="1" dirty="0">
                              <a:latin typeface="Microsoft YaHei" panose="020B0503020204020204" pitchFamily="34" charset="-122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臺灣師大</a:t>
                          </a:r>
                          <a:r>
                            <a:rPr lang="zh-TW" altLang="zh-TW" sz="1800" b="1" dirty="0">
                              <a:latin typeface="Microsoft YaHei" panose="020B0503020204020204" pitchFamily="34" charset="-122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）</a:t>
                          </a:r>
                        </a:p>
                      </p:txBody>
                    </p:sp>
                    <p:grpSp>
                      <p:nvGrpSpPr>
                        <p:cNvPr id="87" name="群組 89">
                          <a:extLst>
                            <a:ext uri="{FF2B5EF4-FFF2-40B4-BE49-F238E27FC236}">
                              <a16:creationId xmlns:a16="http://schemas.microsoft.com/office/drawing/2014/main" id="{AA6CB861-C1E3-40A3-894D-8A7D0D5BC10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88515" y="484301"/>
                          <a:ext cx="1902821" cy="1591610"/>
                          <a:chOff x="1288515" y="484301"/>
                          <a:chExt cx="1902821" cy="1591610"/>
                        </a:xfrm>
                      </p:grpSpPr>
                      <p:cxnSp>
                        <p:nvCxnSpPr>
                          <p:cNvPr id="88" name="直線接點 90">
                            <a:extLst>
                              <a:ext uri="{FF2B5EF4-FFF2-40B4-BE49-F238E27FC236}">
                                <a16:creationId xmlns:a16="http://schemas.microsoft.com/office/drawing/2014/main" id="{371F9260-7D44-4AF4-BBFB-2C6A7669931D}"/>
                              </a:ext>
                            </a:extLst>
                          </p:cNvPr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1292408" y="489071"/>
                            <a:ext cx="0" cy="78434"/>
                          </a:xfrm>
                          <a:prstGeom prst="line">
                            <a:avLst/>
                          </a:prstGeom>
                          <a:noFill/>
                          <a:ln w="9525" algn="ctr">
                            <a:solidFill>
                              <a:srgbClr val="7D60A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89" name="肘形接點 91">
                            <a:extLst>
                              <a:ext uri="{FF2B5EF4-FFF2-40B4-BE49-F238E27FC236}">
                                <a16:creationId xmlns:a16="http://schemas.microsoft.com/office/drawing/2014/main" id="{3D17B188-C2F3-4B0D-9BD3-061A5D94D6FB}"/>
                              </a:ext>
                            </a:extLst>
                          </p:cNvPr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1288515" y="484301"/>
                            <a:ext cx="1895923" cy="0"/>
                          </a:xfrm>
                          <a:prstGeom prst="bentConnector3">
                            <a:avLst>
                              <a:gd name="adj1" fmla="val 50000"/>
                            </a:avLst>
                          </a:prstGeom>
                          <a:ln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0" name="直線接點 92">
                            <a:extLst>
                              <a:ext uri="{FF2B5EF4-FFF2-40B4-BE49-F238E27FC236}">
                                <a16:creationId xmlns:a16="http://schemas.microsoft.com/office/drawing/2014/main" id="{A7622586-C724-436E-BADE-C3927E6F252D}"/>
                              </a:ext>
                            </a:extLst>
                          </p:cNvPr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3191336" y="1882681"/>
                            <a:ext cx="0" cy="193230"/>
                          </a:xfrm>
                          <a:prstGeom prst="line">
                            <a:avLst/>
                          </a:prstGeom>
                          <a:ln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86" name="矩形 88">
                          <a:extLst>
                            <a:ext uri="{FF2B5EF4-FFF2-40B4-BE49-F238E27FC236}">
                              <a16:creationId xmlns:a16="http://schemas.microsoft.com/office/drawing/2014/main" id="{635E3550-E411-4BFC-840F-2C8F2D251A6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99372" y="578381"/>
                          <a:ext cx="678130" cy="384358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12700" algn="ctr">
                          <a:solidFill>
                            <a:srgbClr val="FF9900"/>
                          </a:solidFill>
                          <a:miter lim="800000"/>
                          <a:headEnd/>
                          <a:tailEnd/>
                        </a:ln>
                        <a:extLst/>
                      </p:spPr>
                      <p:txBody>
                        <a:bodyPr lIns="0" tIns="36000" rIns="0" bIns="36000" anchor="ctr"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kumimoji="1"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0"/>
                            </a:spcBef>
                            <a:buNone/>
                          </a:pPr>
                          <a:r>
                            <a:rPr lang="zh-TW" altLang="zh-TW" sz="1800" b="1" dirty="0">
                              <a:latin typeface="Microsoft YaHei" panose="020B0503020204020204" pitchFamily="34" charset="-122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方案填報系統小組</a:t>
                          </a:r>
                        </a:p>
                        <a:p>
                          <a:pPr algn="ctr">
                            <a:spcBef>
                              <a:spcPct val="0"/>
                            </a:spcBef>
                            <a:buNone/>
                          </a:pPr>
                          <a:r>
                            <a:rPr lang="zh-TW" altLang="zh-TW" sz="1800" b="1" dirty="0">
                              <a:latin typeface="Microsoft YaHei" panose="020B0503020204020204" pitchFamily="34" charset="-122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（暨南大學）</a:t>
                          </a:r>
                        </a:p>
                      </p:txBody>
                    </p:sp>
                  </p:grpSp>
                  <p:sp>
                    <p:nvSpPr>
                      <p:cNvPr id="83" name="矩形 85">
                        <a:extLst>
                          <a:ext uri="{FF2B5EF4-FFF2-40B4-BE49-F238E27FC236}">
                            <a16:creationId xmlns:a16="http://schemas.microsoft.com/office/drawing/2014/main" id="{C4255F1A-4D55-4EEA-A7BA-CA337FD781B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87115" y="1208536"/>
                        <a:ext cx="380988" cy="67414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12700" algn="ctr">
                        <a:solidFill>
                          <a:srgbClr val="254061"/>
                        </a:solidFill>
                        <a:miter lim="800000"/>
                        <a:headEnd/>
                        <a:tailEnd/>
                      </a:ln>
                      <a:extLst/>
                    </p:spPr>
                    <p:txBody>
                      <a:bodyPr lIns="0" tIns="0" rIns="0" bIns="0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spcAft>
                            <a:spcPts val="600"/>
                          </a:spcAft>
                          <a:buFontTx/>
                          <a:buNone/>
                          <a:defRPr/>
                        </a:pPr>
                        <a:r>
                          <a:rPr lang="zh-TW" altLang="zh-TW" sz="1600" b="1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學生申請書上傳與複審系統</a:t>
                        </a:r>
                      </a:p>
                    </p:txBody>
                  </p:sp>
                </p:grpSp>
                <p:grpSp>
                  <p:nvGrpSpPr>
                    <p:cNvPr id="68" name="群組 68">
                      <a:extLst>
                        <a:ext uri="{FF2B5EF4-FFF2-40B4-BE49-F238E27FC236}">
                          <a16:creationId xmlns:a16="http://schemas.microsoft.com/office/drawing/2014/main" id="{660D3DB3-82EC-4BA1-B54E-AC86D7D3DDE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9107" y="1208168"/>
                      <a:ext cx="1106745" cy="1738879"/>
                      <a:chOff x="359107" y="1208168"/>
                      <a:chExt cx="1106745" cy="1738879"/>
                    </a:xfrm>
                  </p:grpSpPr>
                  <p:sp>
                    <p:nvSpPr>
                      <p:cNvPr id="79" name="矩形 78">
                        <a:extLst>
                          <a:ext uri="{FF2B5EF4-FFF2-40B4-BE49-F238E27FC236}">
                            <a16:creationId xmlns:a16="http://schemas.microsoft.com/office/drawing/2014/main" id="{031D8DB2-4068-4CAC-B848-EFB2AE975C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2167" y="1208168"/>
                        <a:ext cx="489340" cy="674421"/>
                      </a:xfrm>
                      <a:prstGeom prst="rect">
                        <a:avLst/>
                      </a:prstGeom>
                      <a:solidFill>
                        <a:srgbClr val="E7FFE7"/>
                      </a:solidFill>
                      <a:ln w="12700" cap="flat" cmpd="sng" algn="ctr">
                        <a:solidFill>
                          <a:schemeClr val="accent5">
                            <a:lumMod val="50000"/>
                          </a:schemeClr>
                        </a:solidFill>
                        <a:prstDash val="solid"/>
                      </a:ln>
                      <a:effectLst>
                        <a:outerShdw blurRad="400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  <a:extLst/>
                    </p:spPr>
                    <p:txBody>
                      <a:bodyPr lIns="0" tIns="72000" rIns="0" bIns="0" anchor="ctr"/>
                      <a:lstStyle>
                        <a:lvl1pPr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1pPr>
                        <a:lvl2pPr marL="742950" indent="-285750"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2pPr>
                        <a:lvl3pPr marL="1143000" indent="-228600"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3pPr>
                        <a:lvl4pPr marL="1600200" indent="-228600"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4pPr>
                        <a:lvl5pPr marL="2057400" indent="-228600"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en-US" altLang="zh-TW" sz="1400" dirty="0">
                          <a:latin typeface="新細明體" panose="02020500000000000000" pitchFamily="18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endParaRPr>
                      </a:p>
                      <a:p>
                        <a:pPr algn="ctr">
                          <a:defRPr/>
                        </a:pPr>
                        <a:r>
                          <a:rPr lang="zh-TW" altLang="zh-TW" sz="16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學校種子教師</a:t>
                        </a:r>
                        <a:endParaRPr lang="zh-TW" altLang="zh-TW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endParaRPr>
                      </a:p>
                      <a:p>
                        <a:pPr algn="ctr">
                          <a:defRPr/>
                        </a:pPr>
                        <a:r>
                          <a:rPr lang="en-US" altLang="zh-TW" sz="16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 </a:t>
                        </a:r>
                        <a:endParaRPr lang="zh-TW" altLang="zh-TW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endParaRPr>
                      </a:p>
                      <a:p>
                        <a:pPr algn="ctr">
                          <a:defRPr/>
                        </a:pPr>
                        <a:r>
                          <a:rPr lang="zh-TW" altLang="zh-TW" sz="12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全國高中職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altLang="zh-TW" sz="12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1</a:t>
                        </a:r>
                        <a:r>
                          <a:rPr lang="zh-TW" altLang="zh-TW" sz="12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校</a:t>
                        </a:r>
                        <a:r>
                          <a:rPr lang="en-US" altLang="zh-TW" sz="12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1</a:t>
                        </a:r>
                        <a:r>
                          <a:rPr lang="zh-TW" altLang="zh-TW" sz="12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師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altLang="zh-TW" sz="1400" dirty="0">
                            <a:latin typeface="微軟正黑體" panose="020B0604030504040204" pitchFamily="34" charset="-120"/>
                            <a:ea typeface="新細明體" panose="02020500000000000000" pitchFamily="18" charset="-120"/>
                          </a:rPr>
                          <a:t> </a:t>
                        </a:r>
                        <a:endParaRPr lang="zh-TW" altLang="zh-TW" sz="14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endParaRPr>
                      </a:p>
                    </p:txBody>
                  </p:sp>
                  <p:sp>
                    <p:nvSpPr>
                      <p:cNvPr id="80" name="矩形 79">
                        <a:extLst>
                          <a:ext uri="{FF2B5EF4-FFF2-40B4-BE49-F238E27FC236}">
                            <a16:creationId xmlns:a16="http://schemas.microsoft.com/office/drawing/2014/main" id="{D8037E58-AAC8-445E-881F-2FC33B2648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8558" y="1208168"/>
                        <a:ext cx="607294" cy="674421"/>
                      </a:xfrm>
                      <a:prstGeom prst="rect">
                        <a:avLst/>
                      </a:prstGeom>
                      <a:solidFill>
                        <a:srgbClr val="E7FFE7"/>
                      </a:solidFill>
                      <a:ln w="12700" cap="flat" cmpd="sng" algn="ctr">
                        <a:solidFill>
                          <a:schemeClr val="accent5">
                            <a:lumMod val="50000"/>
                          </a:schemeClr>
                        </a:solidFill>
                        <a:prstDash val="solid"/>
                      </a:ln>
                      <a:effectLst>
                        <a:outerShdw blurRad="400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  <a:extLst/>
                    </p:spPr>
                    <p:txBody>
                      <a:bodyPr lIns="0" tIns="72000" rIns="0" bIns="0" anchor="ctr"/>
                      <a:lstStyle>
                        <a:lvl1pPr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1pPr>
                        <a:lvl2pPr marL="742950" indent="-285750"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2pPr>
                        <a:lvl3pPr marL="1143000" indent="-228600"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3pPr>
                        <a:lvl4pPr marL="1600200" indent="-228600"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4pPr>
                        <a:lvl5pPr marL="2057400" indent="-228600"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9pPr>
                      </a:lstStyle>
                      <a:p>
                        <a:pPr algn="ctr">
                          <a:spcAft>
                            <a:spcPts val="600"/>
                          </a:spcAft>
                          <a:defRPr/>
                        </a:pPr>
                        <a:r>
                          <a:rPr lang="zh-TW" altLang="zh-TW" sz="16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學校執行小組</a:t>
                        </a:r>
                      </a:p>
                      <a:p>
                        <a:pPr algn="ctr">
                          <a:defRPr/>
                        </a:pPr>
                        <a:r>
                          <a:rPr lang="zh-TW" altLang="zh-TW" sz="1200" spc="-15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校長</a:t>
                        </a:r>
                        <a:r>
                          <a:rPr lang="zh-TW" altLang="zh-TW" sz="1200" spc="-3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、</a:t>
                        </a:r>
                        <a:r>
                          <a:rPr lang="zh-TW" altLang="zh-TW" sz="1200" spc="-15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教務</a:t>
                        </a:r>
                        <a:r>
                          <a:rPr lang="en-US" altLang="zh-TW" sz="1200" spc="-15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/</a:t>
                        </a:r>
                        <a:r>
                          <a:rPr lang="zh-TW" altLang="zh-TW" sz="1200" spc="-15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學務</a:t>
                        </a:r>
                        <a:r>
                          <a:rPr lang="en-US" altLang="zh-TW" sz="1200" spc="-15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/</a:t>
                        </a:r>
                        <a:r>
                          <a:rPr lang="zh-TW" altLang="zh-TW" sz="1200" spc="-15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實習</a:t>
                        </a:r>
                        <a:r>
                          <a:rPr lang="en-US" altLang="zh-TW" sz="1200" spc="-15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/</a:t>
                        </a:r>
                        <a:r>
                          <a:rPr lang="zh-TW" altLang="zh-TW" sz="1200" spc="-15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輔導</a:t>
                        </a:r>
                        <a:r>
                          <a:rPr lang="en-US" altLang="zh-TW" sz="1200" spc="-15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/</a:t>
                        </a:r>
                        <a:r>
                          <a:rPr lang="zh-TW" altLang="zh-TW" sz="1200" spc="-15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進修部主任及相關代表</a:t>
                        </a:r>
                        <a:endParaRPr lang="en-US" altLang="zh-TW" sz="1200" spc="-15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endParaRPr>
                      </a:p>
                      <a:p>
                        <a:pPr algn="ctr">
                          <a:defRPr/>
                        </a:pPr>
                        <a:r>
                          <a:rPr lang="en-US" altLang="zh-TW" sz="12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(</a:t>
                        </a:r>
                        <a:r>
                          <a:rPr lang="zh-TW" altLang="zh-TW" sz="12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種子教師為當然成員</a:t>
                        </a:r>
                        <a:r>
                          <a:rPr lang="en-US" altLang="zh-TW" sz="12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)</a:t>
                        </a:r>
                        <a:endParaRPr lang="zh-TW" altLang="zh-TW" sz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81" name="矩形 80">
                        <a:extLst>
                          <a:ext uri="{FF2B5EF4-FFF2-40B4-BE49-F238E27FC236}">
                            <a16:creationId xmlns:a16="http://schemas.microsoft.com/office/drawing/2014/main" id="{67DEC080-152F-46F6-B6A2-C2FBB2B9FD3C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59107" y="1997133"/>
                        <a:ext cx="1103537" cy="949914"/>
                      </a:xfrm>
                      <a:prstGeom prst="rect">
                        <a:avLst/>
                      </a:prstGeom>
                      <a:solidFill>
                        <a:srgbClr val="E7FFE7"/>
                      </a:solidFill>
                      <a:ln w="12700" cap="flat" cmpd="sng" algn="ctr">
                        <a:solidFill>
                          <a:schemeClr val="accent5">
                            <a:lumMod val="50000"/>
                          </a:schemeClr>
                        </a:solidFill>
                        <a:prstDash val="solid"/>
                      </a:ln>
                      <a:effectLst>
                        <a:outerShdw blurRad="400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  <a:extLst/>
                    </p:spPr>
                    <p:txBody>
                      <a:bodyPr lIns="0" tIns="72000" rIns="0" bIns="0" anchor="t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algn="ctr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buFontTx/>
                          <a:buNone/>
                          <a:defRPr/>
                        </a:pPr>
                        <a:r>
                          <a:rPr lang="zh-TW" altLang="zh-TW" sz="1800" b="1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任務</a:t>
                        </a:r>
                        <a:endParaRPr lang="en-US" altLang="zh-TW" sz="1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endParaRPr>
                      </a:p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  <a:defRPr/>
                        </a:pPr>
                        <a:endParaRPr lang="zh-TW" altLang="zh-TW" sz="700" dirty="0">
                          <a:latin typeface="新細明體" panose="02020500000000000000" pitchFamily="18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endParaRPr>
                      </a:p>
                      <a:p>
                        <a:pPr marL="93663">
                          <a:spcBef>
                            <a:spcPct val="0"/>
                          </a:spcBef>
                          <a:defRPr/>
                        </a:pPr>
                        <a:r>
                          <a:rPr lang="zh-TW" altLang="zh-TW" sz="1600" b="1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校園宣導</a:t>
                        </a:r>
                      </a:p>
                      <a:p>
                        <a:pPr marL="93663">
                          <a:spcBef>
                            <a:spcPct val="0"/>
                          </a:spcBef>
                          <a:defRPr/>
                        </a:pPr>
                        <a:r>
                          <a:rPr lang="zh-TW" altLang="zh-TW" sz="1600" b="1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推動學生生涯輔導</a:t>
                        </a:r>
                      </a:p>
                      <a:p>
                        <a:pPr marL="93663">
                          <a:spcBef>
                            <a:spcPct val="0"/>
                          </a:spcBef>
                          <a:defRPr/>
                        </a:pPr>
                        <a:r>
                          <a:rPr lang="zh-TW" altLang="zh-TW" sz="1600" b="1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訂定校內審查原則，初審申請書</a:t>
                        </a:r>
                      </a:p>
                      <a:p>
                        <a:pPr marL="93663">
                          <a:spcBef>
                            <a:spcPct val="0"/>
                          </a:spcBef>
                          <a:defRPr/>
                        </a:pPr>
                        <a:r>
                          <a:rPr lang="zh-TW" altLang="zh-TW" sz="1600" b="1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完成學校推薦送件</a:t>
                        </a:r>
                      </a:p>
                    </p:txBody>
                  </p:sp>
                </p:grpSp>
                <p:grpSp>
                  <p:nvGrpSpPr>
                    <p:cNvPr id="69" name="群組 69">
                      <a:extLst>
                        <a:ext uri="{FF2B5EF4-FFF2-40B4-BE49-F238E27FC236}">
                          <a16:creationId xmlns:a16="http://schemas.microsoft.com/office/drawing/2014/main" id="{C668E0D0-8BE7-49FB-84D8-8C73A8311D9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464" y="1208168"/>
                      <a:ext cx="2027334" cy="1738879"/>
                      <a:chOff x="1488464" y="1208168"/>
                      <a:chExt cx="2027334" cy="1738879"/>
                    </a:xfrm>
                  </p:grpSpPr>
                  <p:sp>
                    <p:nvSpPr>
                      <p:cNvPr id="75" name="矩形 74">
                        <a:extLst>
                          <a:ext uri="{FF2B5EF4-FFF2-40B4-BE49-F238E27FC236}">
                            <a16:creationId xmlns:a16="http://schemas.microsoft.com/office/drawing/2014/main" id="{F26164E4-848B-4481-859B-38C69C201C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1135" y="1208168"/>
                        <a:ext cx="562703" cy="676396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12700" cap="flat" cmpd="sng" algn="ctr">
                        <a:solidFill>
                          <a:schemeClr val="accent1">
                            <a:lumMod val="25000"/>
                          </a:schemeClr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/>
                    </p:spPr>
                    <p:txBody>
                      <a:bodyPr lIns="0" tIns="36000" rIns="0" bIns="0" anchor="ctr"/>
                      <a:lstStyle>
                        <a:lvl1pPr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1pPr>
                        <a:lvl2pPr marL="742950" indent="-285750"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2pPr>
                        <a:lvl3pPr marL="1143000" indent="-228600"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3pPr>
                        <a:lvl4pPr marL="1600200" indent="-228600"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4pPr>
                        <a:lvl5pPr marL="2057400" indent="-228600"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華康中黑體(P)" pitchFamily="34" charset="-120"/>
                          </a:defRPr>
                        </a:lvl9pPr>
                      </a:lstStyle>
                      <a:p>
                        <a:pPr algn="ctr">
                          <a:spcAft>
                            <a:spcPts val="600"/>
                          </a:spcAft>
                          <a:defRPr/>
                        </a:pPr>
                        <a:r>
                          <a:rPr lang="zh-TW" altLang="zh-TW" sz="16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方案</a:t>
                        </a:r>
                        <a:r>
                          <a:rPr lang="zh-TW" altLang="en-US" sz="16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宣導</a:t>
                        </a:r>
                        <a:r>
                          <a:rPr lang="zh-TW" altLang="zh-TW" sz="16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輔導團</a:t>
                        </a:r>
                        <a:endParaRPr lang="en-US" altLang="zh-TW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endParaRPr>
                      </a:p>
                      <a:p>
                        <a:pPr algn="ctr">
                          <a:defRPr/>
                        </a:pPr>
                        <a:r>
                          <a:rPr lang="zh-TW" altLang="zh-TW" sz="12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高中職校長、</a:t>
                        </a:r>
                        <a:endParaRPr lang="en-US" altLang="zh-TW" sz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endParaRPr>
                      </a:p>
                      <a:p>
                        <a:pPr algn="ctr">
                          <a:defRPr/>
                        </a:pPr>
                        <a:r>
                          <a:rPr lang="zh-TW" altLang="zh-TW" sz="12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實習</a:t>
                        </a:r>
                        <a:r>
                          <a:rPr lang="en-US" altLang="zh-TW" sz="12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/</a:t>
                        </a:r>
                        <a:r>
                          <a:rPr lang="zh-TW" altLang="zh-TW" sz="1200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</a:rPr>
                          <a:t>輔導主任</a:t>
                        </a:r>
                      </a:p>
                    </p:txBody>
                  </p:sp>
                  <p:sp>
                    <p:nvSpPr>
                      <p:cNvPr id="76" name="矩形 75">
                        <a:extLst>
                          <a:ext uri="{FF2B5EF4-FFF2-40B4-BE49-F238E27FC236}">
                            <a16:creationId xmlns:a16="http://schemas.microsoft.com/office/drawing/2014/main" id="{3D73FA30-22D8-4284-8E82-591FF270C8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88464" y="1997132"/>
                        <a:ext cx="555191" cy="94991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12700" cap="flat" cmpd="sng" algn="ctr">
                        <a:solidFill>
                          <a:schemeClr val="accent1">
                            <a:lumMod val="25000"/>
                          </a:schemeClr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/>
                    </p:spPr>
                    <p:txBody>
                      <a:bodyPr lIns="0" tIns="36000" rIns="0" bIns="0" anchor="t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algn="ctr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ts val="600"/>
                          </a:spcAft>
                          <a:buNone/>
                          <a:defRPr/>
                        </a:pPr>
                        <a:r>
                          <a:rPr lang="zh-TW" altLang="zh-TW" sz="1800" b="1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任務</a:t>
                        </a:r>
                      </a:p>
                      <a:p>
                        <a:pPr marL="88900" indent="-88900">
                          <a:spcBef>
                            <a:spcPct val="0"/>
                          </a:spcBef>
                          <a:buFont typeface="Arial" panose="020B0604020202020204" pitchFamily="34" charset="0"/>
                          <a:buChar char="•"/>
                          <a:defRPr/>
                        </a:pPr>
                        <a:r>
                          <a:rPr lang="zh-TW" altLang="zh-TW" sz="1600" b="1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全國與分區宣導</a:t>
                        </a:r>
                      </a:p>
                      <a:p>
                        <a:pPr marL="88900" indent="-88900">
                          <a:spcBef>
                            <a:spcPct val="0"/>
                          </a:spcBef>
                          <a:buFont typeface="Arial" panose="020B0604020202020204" pitchFamily="34" charset="0"/>
                          <a:buChar char="•"/>
                          <a:defRPr/>
                        </a:pPr>
                        <a:r>
                          <a:rPr lang="zh-TW" altLang="zh-TW" sz="1600" b="1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培訓種子教師</a:t>
                        </a:r>
                      </a:p>
                      <a:p>
                        <a:pPr marL="88900" indent="-88900">
                          <a:spcBef>
                            <a:spcPct val="0"/>
                          </a:spcBef>
                          <a:buFont typeface="Arial" panose="020B0604020202020204" pitchFamily="34" charset="0"/>
                          <a:buChar char="•"/>
                          <a:defRPr/>
                        </a:pPr>
                        <a:r>
                          <a:rPr lang="zh-TW" altLang="zh-TW" sz="1600" b="1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學生申請書複審</a:t>
                        </a:r>
                      </a:p>
                    </p:txBody>
                  </p:sp>
                  <p:cxnSp>
                    <p:nvCxnSpPr>
                      <p:cNvPr id="77" name="直線接點 77">
                        <a:extLst>
                          <a:ext uri="{FF2B5EF4-FFF2-40B4-BE49-F238E27FC236}">
                            <a16:creationId xmlns:a16="http://schemas.microsoft.com/office/drawing/2014/main" id="{C9C7C188-937A-414E-9698-FDB8B09FECF8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782210" y="1882679"/>
                        <a:ext cx="465" cy="111972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8" name="矩形 78">
                        <a:extLst>
                          <a:ext uri="{FF2B5EF4-FFF2-40B4-BE49-F238E27FC236}">
                            <a16:creationId xmlns:a16="http://schemas.microsoft.com/office/drawing/2014/main" id="{C7DD0D2C-8079-430E-8ACA-D0B1116B9DD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91438" y="1997132"/>
                        <a:ext cx="624360" cy="949914"/>
                      </a:xfrm>
                      <a:prstGeom prst="rect">
                        <a:avLst/>
                      </a:prstGeom>
                      <a:solidFill>
                        <a:srgbClr val="87C7D9"/>
                      </a:solidFill>
                      <a:ln w="12700" algn="ctr">
                        <a:solidFill>
                          <a:srgbClr val="357D91"/>
                        </a:solidFill>
                        <a:miter lim="800000"/>
                        <a:headEnd/>
                        <a:tailEnd/>
                      </a:ln>
                      <a:extLst/>
                    </p:spPr>
                    <p:txBody>
                      <a:bodyPr lIns="0" tIns="72000" rIns="0" bIns="0" anchor="t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algn="ctr">
                          <a:lnSpc>
                            <a:spcPct val="150000"/>
                          </a:lnSpc>
                          <a:spcBef>
                            <a:spcPct val="0"/>
                          </a:spcBef>
                          <a:spcAft>
                            <a:spcPts val="600"/>
                          </a:spcAft>
                          <a:buNone/>
                          <a:defRPr/>
                        </a:pPr>
                        <a:r>
                          <a:rPr lang="zh-TW" altLang="zh-TW" sz="1800" b="1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任務</a:t>
                        </a:r>
                        <a:endParaRPr lang="en-US" altLang="zh-TW" sz="1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endParaRPr>
                      </a:p>
                      <a:p>
                        <a:pPr marL="268288" indent="-176213" algn="ctr">
                          <a:spcBef>
                            <a:spcPct val="0"/>
                          </a:spcBef>
                          <a:buFontTx/>
                          <a:buNone/>
                          <a:defRPr/>
                        </a:pPr>
                        <a:r>
                          <a:rPr lang="en-US" altLang="zh-TW" sz="10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a:t> </a:t>
                        </a:r>
                        <a:endParaRPr lang="zh-TW" altLang="zh-TW" sz="1000" dirty="0">
                          <a:latin typeface="新細明體" panose="02020500000000000000" pitchFamily="18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endParaRPr>
                      </a:p>
                      <a:p>
                        <a:pPr marL="268288" indent="-176213">
                          <a:spcBef>
                            <a:spcPct val="0"/>
                          </a:spcBef>
                          <a:buSzPct val="106000"/>
                          <a:defRPr/>
                        </a:pPr>
                        <a:r>
                          <a:rPr lang="zh-TW" altLang="zh-TW" sz="1600" b="1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線上諮詢輔導</a:t>
                        </a:r>
                      </a:p>
                      <a:p>
                        <a:pPr marL="268288" indent="-176213">
                          <a:spcBef>
                            <a:spcPct val="0"/>
                          </a:spcBef>
                          <a:buSzPct val="106000"/>
                          <a:defRPr/>
                        </a:pPr>
                        <a:r>
                          <a:rPr lang="zh-TW" altLang="zh-TW" sz="1600" b="1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預約諮詢輔導</a:t>
                        </a:r>
                      </a:p>
                      <a:p>
                        <a:pPr marL="268288" indent="-176213">
                          <a:spcBef>
                            <a:spcPct val="0"/>
                          </a:spcBef>
                          <a:buSzPct val="106000"/>
                          <a:defRPr/>
                        </a:pPr>
                        <a:r>
                          <a:rPr lang="zh-TW" altLang="zh-TW" sz="1600" b="1" dirty="0"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a:t>職場實地訪問</a:t>
                        </a:r>
                      </a:p>
                      <a:p>
                        <a:pPr marL="268288" indent="-176213">
                          <a:spcBef>
                            <a:spcPct val="0"/>
                          </a:spcBef>
                          <a:buFontTx/>
                          <a:buNone/>
                          <a:defRPr/>
                        </a:pPr>
                        <a:r>
                          <a:rPr lang="en-US" altLang="zh-TW" sz="1400" dirty="0">
                            <a:latin typeface="微軟正黑體" panose="020B0604030504040204" pitchFamily="34" charset="-120"/>
                            <a:ea typeface="華康中黑體(P)" pitchFamily="34" charset="-120"/>
                            <a:cs typeface="Times New Roman" panose="02020603050405020304" pitchFamily="18" charset="0"/>
                          </a:rPr>
                          <a:t> </a:t>
                        </a:r>
                        <a:endParaRPr lang="zh-TW" altLang="zh-TW" sz="1400" dirty="0">
                          <a:latin typeface="Calibri" panose="020F0502020204030204" pitchFamily="34" charset="0"/>
                          <a:ea typeface="華康中黑體(P)" pitchFamily="34" charset="-12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70" name="群組 70">
                      <a:extLst>
                        <a:ext uri="{FF2B5EF4-FFF2-40B4-BE49-F238E27FC236}">
                          <a16:creationId xmlns:a16="http://schemas.microsoft.com/office/drawing/2014/main" id="{F15F5BC4-8E28-40AC-A13B-3510428AA9A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53672" y="972767"/>
                      <a:ext cx="919960" cy="242761"/>
                      <a:chOff x="853672" y="972767"/>
                      <a:chExt cx="919960" cy="242761"/>
                    </a:xfrm>
                  </p:grpSpPr>
                  <p:cxnSp>
                    <p:nvCxnSpPr>
                      <p:cNvPr id="71" name="直線接點 71">
                        <a:extLst>
                          <a:ext uri="{FF2B5EF4-FFF2-40B4-BE49-F238E27FC236}">
                            <a16:creationId xmlns:a16="http://schemas.microsoft.com/office/drawing/2014/main" id="{9B1560E7-AF12-4ADF-8C65-67B9CF9BA5FB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773632" y="1082803"/>
                        <a:ext cx="0" cy="132725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肘形接點 72">
                        <a:extLst>
                          <a:ext uri="{FF2B5EF4-FFF2-40B4-BE49-F238E27FC236}">
                            <a16:creationId xmlns:a16="http://schemas.microsoft.com/office/drawing/2014/main" id="{E07DD226-466B-4113-A78B-AD2BDF8BB714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855552" y="1077602"/>
                        <a:ext cx="916152" cy="0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直線接點 73">
                        <a:extLst>
                          <a:ext uri="{FF2B5EF4-FFF2-40B4-BE49-F238E27FC236}">
                            <a16:creationId xmlns:a16="http://schemas.microsoft.com/office/drawing/2014/main" id="{23C0BF20-7531-433C-A441-2153EF11EF6C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292408" y="972767"/>
                        <a:ext cx="0" cy="104835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直線接點 74">
                        <a:extLst>
                          <a:ext uri="{FF2B5EF4-FFF2-40B4-BE49-F238E27FC236}">
                            <a16:creationId xmlns:a16="http://schemas.microsoft.com/office/drawing/2014/main" id="{1023CB31-EADC-4444-9F18-BA34E6781A01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853672" y="1077200"/>
                        <a:ext cx="0" cy="125801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62" name="矩形 59">
                    <a:extLst>
                      <a:ext uri="{FF2B5EF4-FFF2-40B4-BE49-F238E27FC236}">
                        <a16:creationId xmlns:a16="http://schemas.microsoft.com/office/drawing/2014/main" id="{53C848B2-BCF6-4C12-9264-F0FCFB89CC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5117" y="1932064"/>
                    <a:ext cx="726281" cy="1078552"/>
                  </a:xfrm>
                  <a:prstGeom prst="rect">
                    <a:avLst/>
                  </a:prstGeom>
                  <a:solidFill>
                    <a:srgbClr val="00B0F0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lIns="0" tIns="0" rIns="0" bIns="0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spcAft>
                        <a:spcPts val="600"/>
                      </a:spcAft>
                      <a:buNone/>
                      <a:defRPr/>
                    </a:pPr>
                    <a:r>
                      <a:rPr lang="zh-TW" altLang="zh-TW" sz="16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a:t>職場體驗</a:t>
                    </a:r>
                  </a:p>
                  <a:p>
                    <a:pPr algn="ctr">
                      <a:spcBef>
                        <a:spcPct val="0"/>
                      </a:spcBef>
                      <a:spcAft>
                        <a:spcPts val="600"/>
                      </a:spcAft>
                      <a:buNone/>
                      <a:defRPr/>
                    </a:pPr>
                    <a:r>
                      <a:rPr lang="zh-TW" altLang="zh-TW" sz="16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a:t>輔導及追蹤系統</a:t>
                    </a:r>
                  </a:p>
                </p:txBody>
              </p:sp>
              <p:sp>
                <p:nvSpPr>
                  <p:cNvPr id="63" name="矩形 62">
                    <a:extLst>
                      <a:ext uri="{FF2B5EF4-FFF2-40B4-BE49-F238E27FC236}">
                        <a16:creationId xmlns:a16="http://schemas.microsoft.com/office/drawing/2014/main" id="{8684AD8D-5C2D-4ABE-8D93-3ED048FCE4B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14151" y="26110"/>
                    <a:ext cx="2305741" cy="590557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extLst/>
                </p:spPr>
                <p:txBody>
                  <a:bodyPr lIns="36000" tIns="36000" rIns="36000" bIns="36000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zh-TW" altLang="zh-TW" sz="24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a:t>勞動部</a:t>
                    </a:r>
                  </a:p>
                </p:txBody>
              </p:sp>
              <p:cxnSp>
                <p:nvCxnSpPr>
                  <p:cNvPr id="64" name="直線接點 63">
                    <a:extLst>
                      <a:ext uri="{FF2B5EF4-FFF2-40B4-BE49-F238E27FC236}">
                        <a16:creationId xmlns:a16="http://schemas.microsoft.com/office/drawing/2014/main" id="{E5E7A62E-456E-4BEF-A4AF-B8056AA2060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999700" y="624399"/>
                    <a:ext cx="0" cy="1297651"/>
                  </a:xfrm>
                  <a:prstGeom prst="line">
                    <a:avLst/>
                  </a:prstGeom>
                  <a:ln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矩形 64">
                    <a:extLst>
                      <a:ext uri="{FF2B5EF4-FFF2-40B4-BE49-F238E27FC236}">
                        <a16:creationId xmlns:a16="http://schemas.microsoft.com/office/drawing/2014/main" id="{F4D2847F-FDB2-43B6-A03C-0C2FCFA388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90364" y="3196799"/>
                    <a:ext cx="1491034" cy="1519025"/>
                  </a:xfrm>
                  <a:prstGeom prst="rect">
                    <a:avLst/>
                  </a:prstGeom>
                  <a:solidFill>
                    <a:srgbClr val="33CCFF"/>
                  </a:solidFill>
                  <a:ln w="12700" algn="ctr">
                    <a:solidFill>
                      <a:srgbClr val="25406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lIns="0" tIns="0" rIns="0" bIns="0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>
                      <a:lnSpc>
                        <a:spcPct val="150000"/>
                      </a:lnSpc>
                      <a:spcBef>
                        <a:spcPct val="0"/>
                      </a:spcBef>
                      <a:buNone/>
                      <a:defRPr/>
                    </a:pPr>
                    <a:r>
                      <a:rPr lang="zh-TW" altLang="zh-TW" sz="1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a:t>任務</a:t>
                    </a:r>
                    <a:r>
                      <a: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 </a:t>
                    </a:r>
                    <a:endParaRPr lang="zh-TW" altLang="zh-TW" sz="8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  <a:p>
                    <a:pPr marL="166688" indent="-77788">
                      <a:lnSpc>
                        <a:spcPts val="1600"/>
                      </a:lnSpc>
                      <a:spcBef>
                        <a:spcPct val="0"/>
                      </a:spcBef>
                      <a:defRPr/>
                    </a:pPr>
                    <a:r>
                      <a:rPr lang="zh-TW" altLang="zh-TW" sz="14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推動職場青年個案管理</a:t>
                    </a:r>
                  </a:p>
                  <a:p>
                    <a:pPr marL="166688" indent="-77788">
                      <a:lnSpc>
                        <a:spcPts val="1600"/>
                      </a:lnSpc>
                      <a:spcBef>
                        <a:spcPct val="0"/>
                      </a:spcBef>
                      <a:defRPr/>
                    </a:pPr>
                    <a:r>
                      <a:rPr lang="zh-TW" altLang="zh-TW" sz="14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建立全國心理諮詢輔導團隊並落實心理諮詢</a:t>
                    </a:r>
                  </a:p>
                  <a:p>
                    <a:pPr marL="166688" indent="-77788">
                      <a:lnSpc>
                        <a:spcPts val="1600"/>
                      </a:lnSpc>
                      <a:spcBef>
                        <a:spcPct val="0"/>
                      </a:spcBef>
                      <a:defRPr/>
                    </a:pPr>
                    <a:r>
                      <a:rPr lang="zh-TW" altLang="zh-TW" sz="14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規劃及推動職場青年升學輔導與諮詢</a:t>
                    </a:r>
                  </a:p>
                  <a:p>
                    <a:pPr marL="166688" indent="-77788">
                      <a:lnSpc>
                        <a:spcPts val="1600"/>
                      </a:lnSpc>
                      <a:spcBef>
                        <a:spcPct val="0"/>
                      </a:spcBef>
                      <a:defRPr/>
                    </a:pPr>
                    <a:r>
                      <a:rPr lang="zh-TW" altLang="zh-TW" sz="14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方案變更期程青年之輔導</a:t>
                    </a:r>
                  </a:p>
                </p:txBody>
              </p:sp>
              <p:cxnSp>
                <p:nvCxnSpPr>
                  <p:cNvPr id="66" name="直線接點 65">
                    <a:extLst>
                      <a:ext uri="{FF2B5EF4-FFF2-40B4-BE49-F238E27FC236}">
                        <a16:creationId xmlns:a16="http://schemas.microsoft.com/office/drawing/2014/main" id="{98882F26-767F-4C49-92A3-AFC083DAD73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46260" y="3010620"/>
                    <a:ext cx="0" cy="179056"/>
                  </a:xfrm>
                  <a:prstGeom prst="line">
                    <a:avLst/>
                  </a:prstGeom>
                  <a:ln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群組 54">
                  <a:extLst>
                    <a:ext uri="{FF2B5EF4-FFF2-40B4-BE49-F238E27FC236}">
                      <a16:creationId xmlns:a16="http://schemas.microsoft.com/office/drawing/2014/main" id="{620132F8-E188-45E8-9ED4-9C615451F0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84724" y="716280"/>
                  <a:ext cx="2299653" cy="2080147"/>
                  <a:chOff x="-631856" y="0"/>
                  <a:chExt cx="2299653" cy="2080147"/>
                </a:xfrm>
              </p:grpSpPr>
              <p:cxnSp>
                <p:nvCxnSpPr>
                  <p:cNvPr id="60" name="直線接點 57">
                    <a:extLst>
                      <a:ext uri="{FF2B5EF4-FFF2-40B4-BE49-F238E27FC236}">
                        <a16:creationId xmlns:a16="http://schemas.microsoft.com/office/drawing/2014/main" id="{83B177DB-E0E1-4D32-B508-56193B72A6E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-360703" y="703349"/>
                    <a:ext cx="0" cy="379934"/>
                  </a:xfrm>
                  <a:prstGeom prst="line">
                    <a:avLst/>
                  </a:prstGeom>
                  <a:ln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矩形 55">
                    <a:extLst>
                      <a:ext uri="{FF2B5EF4-FFF2-40B4-BE49-F238E27FC236}">
                        <a16:creationId xmlns:a16="http://schemas.microsoft.com/office/drawing/2014/main" id="{56132A76-7001-42BE-A381-449C5C18FF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7023" y="1082040"/>
                    <a:ext cx="960774" cy="998107"/>
                  </a:xfrm>
                  <a:prstGeom prst="rect">
                    <a:avLst/>
                  </a:prstGeom>
                  <a:solidFill>
                    <a:srgbClr val="87C7D9"/>
                  </a:solidFill>
                  <a:ln w="12700" algn="ctr">
                    <a:solidFill>
                      <a:srgbClr val="357D91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lIns="0" tIns="72000" rIns="0" bIns="0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spcAft>
                        <a:spcPts val="600"/>
                      </a:spcAft>
                      <a:buFontTx/>
                      <a:buNone/>
                    </a:pPr>
                    <a:r>
                      <a:rPr lang="zh-TW" altLang="zh-TW" sz="16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a:t>青年職場輔導團</a:t>
                    </a:r>
                    <a:r>
                      <a: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 </a:t>
                    </a:r>
                    <a:endParaRPr lang="en-US" altLang="zh-TW" sz="1100" dirty="0"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zh-TW" altLang="zh-TW" sz="1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教育部及勞動部共組</a:t>
                    </a:r>
                    <a:endParaRPr lang="en-US" altLang="zh-TW" sz="1200" b="1" dirty="0">
                      <a:latin typeface="Microsoft YaHei" panose="020B0503020204020204" pitchFamily="34" charset="-122"/>
                      <a:ea typeface="Microsoft YaHei" panose="020B0503020204020204" pitchFamily="34" charset="-122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zh-TW" altLang="zh-TW" sz="1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相關機關代表、學校</a:t>
                    </a:r>
                    <a:endParaRPr lang="en-US" altLang="zh-TW" sz="1200" b="1" dirty="0">
                      <a:latin typeface="Microsoft YaHei" panose="020B0503020204020204" pitchFamily="34" charset="-122"/>
                      <a:ea typeface="Microsoft YaHei" panose="020B0503020204020204" pitchFamily="34" charset="-122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zh-TW" altLang="zh-TW" sz="1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行政、輔導教師或產業</a:t>
                    </a:r>
                    <a:endParaRPr lang="en-US" altLang="zh-TW" sz="1200" b="1" dirty="0">
                      <a:latin typeface="Microsoft YaHei" panose="020B0503020204020204" pitchFamily="34" charset="-122"/>
                      <a:ea typeface="Microsoft YaHei" panose="020B0503020204020204" pitchFamily="34" charset="-122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zh-TW" altLang="zh-TW" sz="1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代表等</a:t>
                    </a:r>
                    <a:r>
                      <a:rPr lang="en-US" altLang="zh-TW" sz="1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21-49</a:t>
                    </a:r>
                    <a:r>
                      <a:rPr lang="zh-TW" altLang="zh-TW" sz="1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人</a:t>
                    </a:r>
                  </a:p>
                </p:txBody>
              </p:sp>
              <p:cxnSp>
                <p:nvCxnSpPr>
                  <p:cNvPr id="59" name="直線接點 56">
                    <a:extLst>
                      <a:ext uri="{FF2B5EF4-FFF2-40B4-BE49-F238E27FC236}">
                        <a16:creationId xmlns:a16="http://schemas.microsoft.com/office/drawing/2014/main" id="{956044D4-E7E3-447A-9FA3-4449098578F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-631856" y="0"/>
                    <a:ext cx="0" cy="146129"/>
                  </a:xfrm>
                  <a:prstGeom prst="line">
                    <a:avLst/>
                  </a:prstGeom>
                  <a:ln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50" name="直線接點 77">
              <a:extLst>
                <a:ext uri="{FF2B5EF4-FFF2-40B4-BE49-F238E27FC236}">
                  <a16:creationId xmlns:a16="http://schemas.microsoft.com/office/drawing/2014/main" id="{7F6A2F7F-3518-409D-A636-300A1E97BF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98399" y="4543580"/>
              <a:ext cx="1692" cy="204855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88">
              <a:extLst>
                <a:ext uri="{FF2B5EF4-FFF2-40B4-BE49-F238E27FC236}">
                  <a16:creationId xmlns:a16="http://schemas.microsoft.com/office/drawing/2014/main" id="{D766CD73-34B0-4033-8FF5-4B7434E22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6671" y="2146967"/>
              <a:ext cx="1728071" cy="705207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0" tIns="36000" rIns="0" bIns="36000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TW" altLang="en-US" sz="18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個案管理</a:t>
              </a:r>
              <a:r>
                <a:rPr lang="zh-TW" altLang="zh-TW" sz="18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小組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zh-TW" altLang="zh-TW" sz="18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zh-TW" altLang="en-US" sz="18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臺灣師大</a:t>
              </a:r>
              <a:r>
                <a:rPr lang="zh-TW" altLang="zh-TW" sz="18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）</a:t>
              </a:r>
            </a:p>
          </p:txBody>
        </p:sp>
        <p:cxnSp>
          <p:nvCxnSpPr>
            <p:cNvPr id="52" name="直線接點 57">
              <a:extLst>
                <a:ext uri="{FF2B5EF4-FFF2-40B4-BE49-F238E27FC236}">
                  <a16:creationId xmlns:a16="http://schemas.microsoft.com/office/drawing/2014/main" id="{E73259C2-901C-41D7-AC83-D037BE0A30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97843" y="2860329"/>
              <a:ext cx="0" cy="411521"/>
            </a:xfrm>
            <a:prstGeom prst="line">
              <a:avLst/>
            </a:prstGeom>
            <a:ln w="38100"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6">
              <a:extLst>
                <a:ext uri="{FF2B5EF4-FFF2-40B4-BE49-F238E27FC236}">
                  <a16:creationId xmlns:a16="http://schemas.microsoft.com/office/drawing/2014/main" id="{DBA1914F-8BCD-4729-A3BA-2FAF3A8D1F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97843" y="1958969"/>
              <a:ext cx="0" cy="180000"/>
            </a:xfrm>
            <a:prstGeom prst="line">
              <a:avLst/>
            </a:prstGeom>
            <a:ln w="38100"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02025571-DCE6-4544-BB22-91DA5B9A63EF}"/>
              </a:ext>
            </a:extLst>
          </p:cNvPr>
          <p:cNvGrpSpPr/>
          <p:nvPr/>
        </p:nvGrpSpPr>
        <p:grpSpPr>
          <a:xfrm>
            <a:off x="566657" y="313628"/>
            <a:ext cx="7136469" cy="624607"/>
            <a:chOff x="566657" y="313628"/>
            <a:chExt cx="7136469" cy="624607"/>
          </a:xfrm>
        </p:grpSpPr>
        <p:sp>
          <p:nvSpPr>
            <p:cNvPr id="92" name="Rectangle 23">
              <a:extLst>
                <a:ext uri="{FF2B5EF4-FFF2-40B4-BE49-F238E27FC236}">
                  <a16:creationId xmlns:a16="http://schemas.microsoft.com/office/drawing/2014/main" id="{6CFE5F38-8959-44B9-9316-BF25346C5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371809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261A6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defRPr/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一、整體架構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3" name="Rectangle 23">
              <a:extLst>
                <a:ext uri="{FF2B5EF4-FFF2-40B4-BE49-F238E27FC236}">
                  <a16:creationId xmlns:a16="http://schemas.microsoft.com/office/drawing/2014/main" id="{7FC82DC6-135E-4EB1-8DE6-49FADDF4A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rgbClr val="2261A6"/>
            </a:solidFill>
            <a:ln>
              <a:solidFill>
                <a:srgbClr val="2261A6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壹、方案推動架構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" name="向右箭號 3"/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CB88976-DE74-4097-A8D8-79133412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D06C58B-1C48-4A2C-9EBF-05FBA14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19B10-C1DE-4A68-A68A-42FFCBF7E999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9211C0BD-FD10-4653-A2BA-2E7CDC38D77C}"/>
              </a:ext>
            </a:extLst>
          </p:cNvPr>
          <p:cNvSpPr txBox="1">
            <a:spLocks/>
          </p:cNvSpPr>
          <p:nvPr/>
        </p:nvSpPr>
        <p:spPr>
          <a:xfrm>
            <a:off x="7946780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30</a:t>
            </a:fld>
            <a:endParaRPr lang="en-US" sz="1400" b="1" dirty="0">
              <a:latin typeface="+mj-ea"/>
              <a:ea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19C5EBC-78D6-4EDD-AC17-33085863613C}"/>
              </a:ext>
            </a:extLst>
          </p:cNvPr>
          <p:cNvGrpSpPr/>
          <p:nvPr/>
        </p:nvGrpSpPr>
        <p:grpSpPr>
          <a:xfrm>
            <a:off x="538948" y="341337"/>
            <a:ext cx="7224940" cy="624607"/>
            <a:chOff x="566657" y="313628"/>
            <a:chExt cx="7224940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D98FC355-5214-43BA-8FE9-ED1785A2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460280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二、學校執行小組</a:t>
              </a:r>
              <a:r>
                <a:rPr lang="en-US" altLang="zh-TW" sz="1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(9/9</a:t>
              </a:r>
              <a:r>
                <a: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)</a:t>
              </a:r>
              <a:r>
                <a:rPr lang="en-US" altLang="zh-TW" sz="1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29E87C8-EA65-408B-98F5-0A0B621F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肆、學校初審作業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7B269199-823F-47C3-95DC-7D2FF3EB8322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094B1951-299C-4E27-85ED-2EF6BB963E74}"/>
              </a:ext>
            </a:extLst>
          </p:cNvPr>
          <p:cNvSpPr/>
          <p:nvPr/>
        </p:nvSpPr>
        <p:spPr>
          <a:xfrm>
            <a:off x="753200" y="3227991"/>
            <a:ext cx="8070567" cy="2807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zh-TW" altLang="zh-TW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提醒：</a:t>
            </a:r>
          </a:p>
          <a:p>
            <a:pPr marL="177800" indent="-177800" algn="just">
              <a:lnSpc>
                <a:spcPts val="3200"/>
              </a:lnSpc>
              <a:spcBef>
                <a:spcPts val="600"/>
              </a:spcBef>
              <a:defRPr/>
            </a:pPr>
            <a:r>
              <a: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本參考草案僅供學校擬訂要點時參考，學校宜依實際需求自行調整，惟</a:t>
            </a:r>
            <a:r>
              <a:rPr lang="zh-TW" altLang="zh-TW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宣導、輔導、審查和推薦</a:t>
            </a: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等任務不可偏漏。</a:t>
            </a:r>
            <a:endParaRPr lang="en-US" altLang="zh-TW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16000" indent="-216000" algn="just">
              <a:lnSpc>
                <a:spcPts val="3200"/>
              </a:lnSpc>
              <a:spcBef>
                <a:spcPts val="600"/>
              </a:spcBef>
              <a:defRPr/>
            </a:pPr>
            <a:r>
              <a: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委員人數得依學校規模和需要，以五人至九人為原則。</a:t>
            </a:r>
            <a:endParaRPr lang="en-US" altLang="zh-TW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7800" indent="-177800" algn="just">
              <a:lnSpc>
                <a:spcPts val="3200"/>
              </a:lnSpc>
              <a:spcBef>
                <a:spcPts val="600"/>
              </a:spcBef>
              <a:defRPr/>
            </a:pPr>
            <a:r>
              <a: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委員若屬單位主管代表者，若不克出席應指派一人代理參與會議、發言與表決；</a:t>
            </a:r>
            <a:r>
              <a:rPr lang="zh-TW" altLang="zh-TW" sz="240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導師、家長與產業代表</a:t>
            </a: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則</a:t>
            </a:r>
            <a:r>
              <a:rPr lang="zh-TW" altLang="zh-TW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不得代理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3952EEBF-629D-44D7-9C99-57B17E73C758}"/>
              </a:ext>
            </a:extLst>
          </p:cNvPr>
          <p:cNvGrpSpPr/>
          <p:nvPr/>
        </p:nvGrpSpPr>
        <p:grpSpPr>
          <a:xfrm>
            <a:off x="723488" y="1127760"/>
            <a:ext cx="8125871" cy="2143759"/>
            <a:chOff x="723488" y="1127760"/>
            <a:chExt cx="8125871" cy="2143759"/>
          </a:xfrm>
        </p:grpSpPr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FCCE3BE-759A-4659-A59B-43FA2E7F232E}"/>
                </a:ext>
              </a:extLst>
            </p:cNvPr>
            <p:cNvSpPr>
              <a:spLocks/>
            </p:cNvSpPr>
            <p:nvPr/>
          </p:nvSpPr>
          <p:spPr bwMode="gray">
            <a:xfrm flipH="1" flipV="1">
              <a:off x="723488" y="2160423"/>
              <a:ext cx="8070567" cy="1111096"/>
            </a:xfrm>
            <a:custGeom>
              <a:avLst/>
              <a:gdLst>
                <a:gd name="T0" fmla="*/ 2147483646 w 3796"/>
                <a:gd name="T1" fmla="*/ 2147483646 h 816"/>
                <a:gd name="T2" fmla="*/ 2147483646 w 3796"/>
                <a:gd name="T3" fmla="*/ 2147483646 h 816"/>
                <a:gd name="T4" fmla="*/ 2147483646 w 3796"/>
                <a:gd name="T5" fmla="*/ 2147483646 h 816"/>
                <a:gd name="T6" fmla="*/ 2147483646 w 3796"/>
                <a:gd name="T7" fmla="*/ 2147483646 h 816"/>
                <a:gd name="T8" fmla="*/ 2147483646 w 3796"/>
                <a:gd name="T9" fmla="*/ 2147483646 h 816"/>
                <a:gd name="T10" fmla="*/ 2147483646 w 3796"/>
                <a:gd name="T11" fmla="*/ 2147483646 h 816"/>
                <a:gd name="T12" fmla="*/ 2147483646 w 3796"/>
                <a:gd name="T13" fmla="*/ 2147483646 h 816"/>
                <a:gd name="T14" fmla="*/ 2147483646 w 3796"/>
                <a:gd name="T15" fmla="*/ 2147483646 h 816"/>
                <a:gd name="T16" fmla="*/ 2147483646 w 3796"/>
                <a:gd name="T17" fmla="*/ 2147483646 h 816"/>
                <a:gd name="T18" fmla="*/ 2147483646 w 3796"/>
                <a:gd name="T19" fmla="*/ 2147483646 h 816"/>
                <a:gd name="T20" fmla="*/ 2147483646 w 3796"/>
                <a:gd name="T21" fmla="*/ 2147483646 h 816"/>
                <a:gd name="T22" fmla="*/ 2147483646 w 3796"/>
                <a:gd name="T23" fmla="*/ 2147483646 h 816"/>
                <a:gd name="T24" fmla="*/ 2147483646 w 3796"/>
                <a:gd name="T25" fmla="*/ 2147483646 h 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rgbClr val="B6D74D"/>
                </a:gs>
                <a:gs pos="100000">
                  <a:srgbClr val="54632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TW" altLang="en-US" sz="900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6C8875EC-32E2-4089-A2F4-454D456D1A67}"/>
                </a:ext>
              </a:extLst>
            </p:cNvPr>
            <p:cNvSpPr>
              <a:spLocks/>
            </p:cNvSpPr>
            <p:nvPr/>
          </p:nvSpPr>
          <p:spPr bwMode="gray">
            <a:xfrm>
              <a:off x="778792" y="1127760"/>
              <a:ext cx="8070567" cy="1019691"/>
            </a:xfrm>
            <a:custGeom>
              <a:avLst/>
              <a:gdLst/>
              <a:ahLst/>
              <a:cxnLst>
                <a:cxn ang="0">
                  <a:pos x="3724" y="288"/>
                </a:cxn>
                <a:cxn ang="0">
                  <a:pos x="1346" y="290"/>
                </a:cxn>
                <a:cxn ang="0">
                  <a:pos x="1246" y="258"/>
                </a:cxn>
                <a:cxn ang="0">
                  <a:pos x="1066" y="79"/>
                </a:cxn>
                <a:cxn ang="0">
                  <a:pos x="923" y="4"/>
                </a:cxn>
                <a:cxn ang="0">
                  <a:pos x="103" y="4"/>
                </a:cxn>
                <a:cxn ang="0">
                  <a:pos x="2" y="88"/>
                </a:cxn>
                <a:cxn ang="0">
                  <a:pos x="2" y="729"/>
                </a:cxn>
                <a:cxn ang="0">
                  <a:pos x="103" y="804"/>
                </a:cxn>
                <a:cxn ang="0">
                  <a:pos x="3688" y="804"/>
                </a:cxn>
                <a:cxn ang="0">
                  <a:pos x="3790" y="716"/>
                </a:cxn>
                <a:cxn ang="0">
                  <a:pos x="3790" y="356"/>
                </a:cxn>
                <a:cxn ang="0">
                  <a:pos x="3724" y="288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zh-CN" altLang="en-US" sz="1050" dirty="0">
                <a:ea typeface="宋体" charset="-122"/>
              </a:endParaRPr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E8ACD4D2-734C-4328-8EDE-3DBECE4026C0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870690" y="1249653"/>
              <a:ext cx="2923852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設置要點規定</a:t>
              </a:r>
              <a:endParaRPr lang="en-US" altLang="zh-TW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endParaRPr lang="zh-TW" alt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3" name="Rectangle 53">
              <a:extLst>
                <a:ext uri="{FF2B5EF4-FFF2-40B4-BE49-F238E27FC236}">
                  <a16:creationId xmlns:a16="http://schemas.microsoft.com/office/drawing/2014/main" id="{37DD04F4-C547-44A7-8B1D-2B4766A8BC2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999405" y="1883034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 dirty="0">
                  <a:solidFill>
                    <a:schemeClr val="tx2"/>
                  </a:solidFill>
                </a:rPr>
                <a:t>2. Title</a:t>
              </a:r>
            </a:p>
          </p:txBody>
        </p:sp>
        <p:sp>
          <p:nvSpPr>
            <p:cNvPr id="54" name="Rectangle 54">
              <a:extLst>
                <a:ext uri="{FF2B5EF4-FFF2-40B4-BE49-F238E27FC236}">
                  <a16:creationId xmlns:a16="http://schemas.microsoft.com/office/drawing/2014/main" id="{C4A17526-5D12-47CF-9A26-B104841CCAA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941260" y="1883034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3. Title</a:t>
              </a:r>
            </a:p>
          </p:txBody>
        </p:sp>
        <p:sp>
          <p:nvSpPr>
            <p:cNvPr id="55" name="Rectangle 37">
              <a:extLst>
                <a:ext uri="{FF2B5EF4-FFF2-40B4-BE49-F238E27FC236}">
                  <a16:creationId xmlns:a16="http://schemas.microsoft.com/office/drawing/2014/main" id="{3F8225F9-6861-45E4-BE3F-9CAC869FB1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75050" y="1902059"/>
              <a:ext cx="944619" cy="6670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56" name="Rectangle 52">
              <a:extLst>
                <a:ext uri="{FF2B5EF4-FFF2-40B4-BE49-F238E27FC236}">
                  <a16:creationId xmlns:a16="http://schemas.microsoft.com/office/drawing/2014/main" id="{52B59E89-1508-41D2-84B8-F1C5B1079E6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283585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6D6A00F4-E6A2-486E-B2E5-0CEE4F61972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818299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425B135E-5BEE-4D6C-ADD5-18C158AA356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7353016" y="1896165"/>
              <a:ext cx="527854" cy="17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" b="1">
                  <a:solidFill>
                    <a:schemeClr val="tx2"/>
                  </a:solidFill>
                </a:rPr>
                <a:t>1. Title</a:t>
              </a:r>
            </a:p>
          </p:txBody>
        </p:sp>
        <p:grpSp>
          <p:nvGrpSpPr>
            <p:cNvPr id="59" name="群組 43">
              <a:extLst>
                <a:ext uri="{FF2B5EF4-FFF2-40B4-BE49-F238E27FC236}">
                  <a16:creationId xmlns:a16="http://schemas.microsoft.com/office/drawing/2014/main" id="{914D5834-1A40-4966-A008-C2AA2607A61F}"/>
                </a:ext>
              </a:extLst>
            </p:cNvPr>
            <p:cNvGrpSpPr/>
            <p:nvPr/>
          </p:nvGrpSpPr>
          <p:grpSpPr>
            <a:xfrm>
              <a:off x="1074683" y="1902059"/>
              <a:ext cx="948545" cy="667033"/>
              <a:chOff x="1450978" y="3108327"/>
              <a:chExt cx="1192130" cy="1774110"/>
            </a:xfrm>
            <a:solidFill>
              <a:srgbClr val="FFFF00"/>
            </a:solidFill>
          </p:grpSpPr>
          <p:sp>
            <p:nvSpPr>
              <p:cNvPr id="60" name="Rectangle 37">
                <a:extLst>
                  <a:ext uri="{FF2B5EF4-FFF2-40B4-BE49-F238E27FC236}">
                    <a16:creationId xmlns:a16="http://schemas.microsoft.com/office/drawing/2014/main" id="{8817902F-B0D4-4D5C-B978-DE1D91610CF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0978" y="3108327"/>
                <a:ext cx="1187194" cy="1774110"/>
              </a:xfrm>
              <a:prstGeom prst="rect">
                <a:avLst/>
              </a:prstGeom>
              <a:grpFill/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 sz="900"/>
              </a:p>
            </p:txBody>
          </p:sp>
          <p:sp>
            <p:nvSpPr>
              <p:cNvPr id="61" name="Rectangle 42">
                <a:extLst>
                  <a:ext uri="{FF2B5EF4-FFF2-40B4-BE49-F238E27FC236}">
                    <a16:creationId xmlns:a16="http://schemas.microsoft.com/office/drawing/2014/main" id="{BFCCBDD9-C737-4970-85AD-CFE8618C415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5915" y="3909515"/>
                <a:ext cx="1187193" cy="8707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設置依據</a:t>
                </a:r>
                <a:endPara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62" name="Rectangle 37">
              <a:extLst>
                <a:ext uri="{FF2B5EF4-FFF2-40B4-BE49-F238E27FC236}">
                  <a16:creationId xmlns:a16="http://schemas.microsoft.com/office/drawing/2014/main" id="{C47CA46A-632A-4A8E-B8F7-EB21C366BE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94542" y="1902059"/>
              <a:ext cx="944620" cy="6670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64" name="Rectangle 37">
              <a:extLst>
                <a:ext uri="{FF2B5EF4-FFF2-40B4-BE49-F238E27FC236}">
                  <a16:creationId xmlns:a16="http://schemas.microsoft.com/office/drawing/2014/main" id="{33365070-9027-428E-A713-58CCF56F9E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65013" y="1902059"/>
              <a:ext cx="944619" cy="6670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641BF8A4-FB45-41A9-BA8E-6976600626CD}"/>
                </a:ext>
              </a:extLst>
            </p:cNvPr>
            <p:cNvSpPr/>
            <p:nvPr/>
          </p:nvSpPr>
          <p:spPr>
            <a:xfrm>
              <a:off x="2807001" y="1453237"/>
              <a:ext cx="1165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參考示例</a:t>
              </a:r>
              <a:r>
                <a:rPr lang="en-US" altLang="zh-TW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42">
              <a:extLst>
                <a:ext uri="{FF2B5EF4-FFF2-40B4-BE49-F238E27FC236}">
                  <a16:creationId xmlns:a16="http://schemas.microsoft.com/office/drawing/2014/main" id="{CFDCD6F4-CA55-4F72-AD1B-E364A287D7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10054" y="2198517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組成人員</a:t>
              </a:r>
              <a:endPara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7" name="Rectangle 42">
              <a:extLst>
                <a:ext uri="{FF2B5EF4-FFF2-40B4-BE49-F238E27FC236}">
                  <a16:creationId xmlns:a16="http://schemas.microsoft.com/office/drawing/2014/main" id="{B38D2BC4-F96A-4BD3-9092-AF001A0411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3865" y="2159695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任務分工</a:t>
              </a:r>
              <a:endPara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8" name="Rectangle 42">
              <a:extLst>
                <a:ext uri="{FF2B5EF4-FFF2-40B4-BE49-F238E27FC236}">
                  <a16:creationId xmlns:a16="http://schemas.microsoft.com/office/drawing/2014/main" id="{2395B1C3-7B37-4399-8AF0-4EDE27574A2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2640" y="2153727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推薦方式</a:t>
              </a:r>
              <a:endPara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9" name="Rectangle 37">
              <a:extLst>
                <a:ext uri="{FF2B5EF4-FFF2-40B4-BE49-F238E27FC236}">
                  <a16:creationId xmlns:a16="http://schemas.microsoft.com/office/drawing/2014/main" id="{3892FF94-1984-4832-A2A1-8908F5C236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03478" y="1906360"/>
              <a:ext cx="944619" cy="6670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70" name="Rectangle 37">
              <a:extLst>
                <a:ext uri="{FF2B5EF4-FFF2-40B4-BE49-F238E27FC236}">
                  <a16:creationId xmlns:a16="http://schemas.microsoft.com/office/drawing/2014/main" id="{8931EFFC-DD60-4F2F-A1B6-4F105F18D12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93249" y="1897969"/>
              <a:ext cx="944619" cy="6670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zh-CN" altLang="en-US" sz="900"/>
            </a:p>
          </p:txBody>
        </p:sp>
        <p:sp>
          <p:nvSpPr>
            <p:cNvPr id="71" name="Rectangle 42">
              <a:extLst>
                <a:ext uri="{FF2B5EF4-FFF2-40B4-BE49-F238E27FC236}">
                  <a16:creationId xmlns:a16="http://schemas.microsoft.com/office/drawing/2014/main" id="{16B08DC6-2FCB-45B2-ACB5-989BBE3135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60053" y="2183913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核定程序</a:t>
              </a:r>
              <a:endPara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2" name="Rectangle 42">
              <a:extLst>
                <a:ext uri="{FF2B5EF4-FFF2-40B4-BE49-F238E27FC236}">
                  <a16:creationId xmlns:a16="http://schemas.microsoft.com/office/drawing/2014/main" id="{8F1E31A6-E855-4C68-A356-8DFF6DCBE6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4256" y="2183913"/>
              <a:ext cx="944619" cy="3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運作方式</a:t>
              </a:r>
              <a:endPara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3" name="橢圓 72">
              <a:extLst>
                <a:ext uri="{FF2B5EF4-FFF2-40B4-BE49-F238E27FC236}">
                  <a16:creationId xmlns:a16="http://schemas.microsoft.com/office/drawing/2014/main" id="{34948E50-0A7E-49C7-888D-56A842544072}"/>
                </a:ext>
              </a:extLst>
            </p:cNvPr>
            <p:cNvSpPr/>
            <p:nvPr/>
          </p:nvSpPr>
          <p:spPr>
            <a:xfrm>
              <a:off x="967095" y="1728671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文字方塊 22">
              <a:extLst>
                <a:ext uri="{FF2B5EF4-FFF2-40B4-BE49-F238E27FC236}">
                  <a16:creationId xmlns:a16="http://schemas.microsoft.com/office/drawing/2014/main" id="{B91AD810-22D6-4A7B-BF14-69226D0C0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326" y="1765043"/>
              <a:ext cx="540000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1</a:t>
              </a:r>
              <a:endParaRPr kumimoji="0" lang="zh-TW" altLang="en-US" sz="2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5" name="橢圓 74">
              <a:extLst>
                <a:ext uri="{FF2B5EF4-FFF2-40B4-BE49-F238E27FC236}">
                  <a16:creationId xmlns:a16="http://schemas.microsoft.com/office/drawing/2014/main" id="{65A67B2E-1C0C-4E7A-8CF7-3044A5504F64}"/>
                </a:ext>
              </a:extLst>
            </p:cNvPr>
            <p:cNvSpPr/>
            <p:nvPr/>
          </p:nvSpPr>
          <p:spPr>
            <a:xfrm>
              <a:off x="2408863" y="1717922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橢圓 75">
              <a:extLst>
                <a:ext uri="{FF2B5EF4-FFF2-40B4-BE49-F238E27FC236}">
                  <a16:creationId xmlns:a16="http://schemas.microsoft.com/office/drawing/2014/main" id="{B390171C-4242-4ECD-ABC6-24C804DF6080}"/>
                </a:ext>
              </a:extLst>
            </p:cNvPr>
            <p:cNvSpPr/>
            <p:nvPr/>
          </p:nvSpPr>
          <p:spPr>
            <a:xfrm>
              <a:off x="3730446" y="1708520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" name="橢圓 76">
              <a:extLst>
                <a:ext uri="{FF2B5EF4-FFF2-40B4-BE49-F238E27FC236}">
                  <a16:creationId xmlns:a16="http://schemas.microsoft.com/office/drawing/2014/main" id="{E15EE525-61EA-42EB-B949-6C2C361B606B}"/>
                </a:ext>
              </a:extLst>
            </p:cNvPr>
            <p:cNvSpPr/>
            <p:nvPr/>
          </p:nvSpPr>
          <p:spPr>
            <a:xfrm>
              <a:off x="5018383" y="1698138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橢圓 77">
              <a:extLst>
                <a:ext uri="{FF2B5EF4-FFF2-40B4-BE49-F238E27FC236}">
                  <a16:creationId xmlns:a16="http://schemas.microsoft.com/office/drawing/2014/main" id="{864A4820-9302-43E7-8A65-4B9C8F658409}"/>
                </a:ext>
              </a:extLst>
            </p:cNvPr>
            <p:cNvSpPr/>
            <p:nvPr/>
          </p:nvSpPr>
          <p:spPr>
            <a:xfrm>
              <a:off x="6362018" y="1688427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橢圓 78">
              <a:extLst>
                <a:ext uri="{FF2B5EF4-FFF2-40B4-BE49-F238E27FC236}">
                  <a16:creationId xmlns:a16="http://schemas.microsoft.com/office/drawing/2014/main" id="{A66CD109-6AD9-4E57-8A10-867C877381E6}"/>
                </a:ext>
              </a:extLst>
            </p:cNvPr>
            <p:cNvSpPr/>
            <p:nvPr/>
          </p:nvSpPr>
          <p:spPr>
            <a:xfrm>
              <a:off x="7642471" y="1698138"/>
              <a:ext cx="468000" cy="46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" name="文字方塊 22">
              <a:extLst>
                <a:ext uri="{FF2B5EF4-FFF2-40B4-BE49-F238E27FC236}">
                  <a16:creationId xmlns:a16="http://schemas.microsoft.com/office/drawing/2014/main" id="{F9B0F105-468D-4B8A-A319-1377F3B74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404" y="1727424"/>
              <a:ext cx="367922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2</a:t>
              </a:r>
              <a:endParaRPr kumimoji="0" lang="zh-TW" altLang="en-US" sz="2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1" name="文字方塊 22">
              <a:extLst>
                <a:ext uri="{FF2B5EF4-FFF2-40B4-BE49-F238E27FC236}">
                  <a16:creationId xmlns:a16="http://schemas.microsoft.com/office/drawing/2014/main" id="{AF3293A0-9D44-4991-9D76-56A7E86F6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315" y="1750626"/>
              <a:ext cx="367922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3</a:t>
              </a:r>
              <a:endParaRPr kumimoji="0" lang="zh-TW" altLang="en-US" sz="2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2" name="文字方塊 22">
              <a:extLst>
                <a:ext uri="{FF2B5EF4-FFF2-40B4-BE49-F238E27FC236}">
                  <a16:creationId xmlns:a16="http://schemas.microsoft.com/office/drawing/2014/main" id="{C8A8B352-A676-4154-A6E7-CEAE6380D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8383" y="1772586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4</a:t>
              </a:r>
              <a:endParaRPr kumimoji="0" lang="zh-TW" altLang="en-US" sz="2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3" name="文字方塊 22">
              <a:extLst>
                <a:ext uri="{FF2B5EF4-FFF2-40B4-BE49-F238E27FC236}">
                  <a16:creationId xmlns:a16="http://schemas.microsoft.com/office/drawing/2014/main" id="{4A35CEFB-813B-41FE-B035-58CE98F03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9647" y="1772586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5</a:t>
              </a:r>
              <a:endParaRPr kumimoji="0" lang="zh-TW" altLang="en-US" sz="2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4" name="文字方塊 22">
              <a:extLst>
                <a:ext uri="{FF2B5EF4-FFF2-40B4-BE49-F238E27FC236}">
                  <a16:creationId xmlns:a16="http://schemas.microsoft.com/office/drawing/2014/main" id="{59757CFA-AB2B-49A9-8A67-78006455C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0091" y="1747043"/>
              <a:ext cx="485629" cy="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6</a:t>
              </a:r>
              <a:endParaRPr kumimoji="0" lang="zh-TW" altLang="en-US" sz="2400" i="1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92448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圖片 8">
            <a:extLst>
              <a:ext uri="{FF2B5EF4-FFF2-40B4-BE49-F238E27FC236}">
                <a16:creationId xmlns:a16="http://schemas.microsoft.com/office/drawing/2014/main" id="{8C59B9D5-6A1D-40AB-A608-E9B5681CA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4343400"/>
            <a:ext cx="20843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矩形 1">
            <a:extLst>
              <a:ext uri="{FF2B5EF4-FFF2-40B4-BE49-F238E27FC236}">
                <a16:creationId xmlns:a16="http://schemas.microsoft.com/office/drawing/2014/main" id="{F15A9418-1074-4ED5-9273-4F1B5ECA8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286" y="2877989"/>
            <a:ext cx="5943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0"/>
              </a:rPr>
              <a:t>報告結束</a:t>
            </a:r>
            <a:endParaRPr lang="en-US" altLang="zh-TW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0"/>
              </a:rPr>
              <a:t>感謝聆聽</a:t>
            </a:r>
            <a:endParaRPr lang="en-US" altLang="zh-TW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0"/>
            </a:endParaRPr>
          </a:p>
        </p:txBody>
      </p:sp>
      <p:sp>
        <p:nvSpPr>
          <p:cNvPr id="75782" name="投影片編號版面配置區 1">
            <a:extLst>
              <a:ext uri="{FF2B5EF4-FFF2-40B4-BE49-F238E27FC236}">
                <a16:creationId xmlns:a16="http://schemas.microsoft.com/office/drawing/2014/main" id="{D39D7DCA-33DE-43CC-8E52-194843E99F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947025" y="6432550"/>
            <a:ext cx="1196975" cy="40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02E33D-42FE-41F9-9ADD-33F4D9E3ED4B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pic>
        <p:nvPicPr>
          <p:cNvPr id="75783" name="Picture 8">
            <a:extLst>
              <a:ext uri="{FF2B5EF4-FFF2-40B4-BE49-F238E27FC236}">
                <a16:creationId xmlns:a16="http://schemas.microsoft.com/office/drawing/2014/main" id="{E86561C6-B5E5-44F2-8544-EADC321A8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419600"/>
            <a:ext cx="18002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7E8AF91-B55E-4910-A428-18673524A2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16" b="70622"/>
          <a:stretch/>
        </p:blipFill>
        <p:spPr>
          <a:xfrm>
            <a:off x="0" y="0"/>
            <a:ext cx="9063250" cy="19314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1716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內容版面配置區 2">
            <a:extLst>
              <a:ext uri="{FF2B5EF4-FFF2-40B4-BE49-F238E27FC236}">
                <a16:creationId xmlns:a16="http://schemas.microsoft.com/office/drawing/2014/main" id="{3924E17A-1AB6-4817-B0DE-0148FBE7C915}"/>
              </a:ext>
            </a:extLst>
          </p:cNvPr>
          <p:cNvSpPr txBox="1">
            <a:spLocks/>
          </p:cNvSpPr>
          <p:nvPr/>
        </p:nvSpPr>
        <p:spPr>
          <a:xfrm>
            <a:off x="354012" y="-1531143"/>
            <a:ext cx="4217988" cy="36210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5125" indent="-365125">
              <a:defRPr/>
            </a:pPr>
            <a:endParaRPr lang="en-US" altLang="zh-TW" sz="2000" kern="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內容版面配置區 17">
            <a:extLst>
              <a:ext uri="{FF2B5EF4-FFF2-40B4-BE49-F238E27FC236}">
                <a16:creationId xmlns:a16="http://schemas.microsoft.com/office/drawing/2014/main" id="{3F2DA315-242B-484A-9C9E-BC94E0F14DE7}"/>
              </a:ext>
            </a:extLst>
          </p:cNvPr>
          <p:cNvSpPr txBox="1">
            <a:spLocks/>
          </p:cNvSpPr>
          <p:nvPr/>
        </p:nvSpPr>
        <p:spPr>
          <a:xfrm>
            <a:off x="635853" y="999015"/>
            <a:ext cx="4041775" cy="3687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zh-TW" altLang="en-US" b="0" kern="0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DE29131A-04F8-44D0-83A4-EF18965B28EE}"/>
              </a:ext>
            </a:extLst>
          </p:cNvPr>
          <p:cNvGrpSpPr/>
          <p:nvPr/>
        </p:nvGrpSpPr>
        <p:grpSpPr>
          <a:xfrm>
            <a:off x="566657" y="313628"/>
            <a:ext cx="7136469" cy="624607"/>
            <a:chOff x="566657" y="313628"/>
            <a:chExt cx="7136469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FF55ED1-68AD-4765-BF04-7352604ED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371809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261A6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defRPr/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二、組織分工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32FC6370-9FEE-4C41-836E-3CA85724F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rgbClr val="2261A6"/>
            </a:solidFill>
            <a:ln>
              <a:solidFill>
                <a:srgbClr val="2261A6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壹、方案推動架構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0268AEB4-14C1-4CD5-8DA4-D7A65DAD4061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4" name="投影片編號版面配置區 1">
            <a:extLst>
              <a:ext uri="{FF2B5EF4-FFF2-40B4-BE49-F238E27FC236}">
                <a16:creationId xmlns:a16="http://schemas.microsoft.com/office/drawing/2014/main" id="{4422B36A-5641-48E7-80D8-329A6611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4516" y="6120967"/>
            <a:ext cx="1197219" cy="4046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0A81C9-9E71-49D9-90F5-4C7041E66746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grpSp>
        <p:nvGrpSpPr>
          <p:cNvPr id="56" name="Group 3">
            <a:extLst>
              <a:ext uri="{FF2B5EF4-FFF2-40B4-BE49-F238E27FC236}">
                <a16:creationId xmlns:a16="http://schemas.microsoft.com/office/drawing/2014/main" id="{1905B328-CF62-4CA2-BFB5-210FB6889697}"/>
              </a:ext>
            </a:extLst>
          </p:cNvPr>
          <p:cNvGrpSpPr>
            <a:grpSpLocks/>
          </p:cNvGrpSpPr>
          <p:nvPr/>
        </p:nvGrpSpPr>
        <p:grpSpPr bwMode="auto">
          <a:xfrm>
            <a:off x="776679" y="2450587"/>
            <a:ext cx="4087492" cy="4093784"/>
            <a:chOff x="720" y="2112"/>
            <a:chExt cx="1440" cy="2248"/>
          </a:xfrm>
        </p:grpSpPr>
        <p:sp>
          <p:nvSpPr>
            <p:cNvPr id="57" name="AutoShape 4">
              <a:extLst>
                <a:ext uri="{FF2B5EF4-FFF2-40B4-BE49-F238E27FC236}">
                  <a16:creationId xmlns:a16="http://schemas.microsoft.com/office/drawing/2014/main" id="{789220C5-2A84-4DFD-96ED-32F5348E7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112"/>
              <a:ext cx="1440" cy="217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" name="Text Box 5">
              <a:extLst>
                <a:ext uri="{FF2B5EF4-FFF2-40B4-BE49-F238E27FC236}">
                  <a16:creationId xmlns:a16="http://schemas.microsoft.com/office/drawing/2014/main" id="{769B025A-1C8F-41FA-A1D2-D2F40D799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" y="2467"/>
              <a:ext cx="1316" cy="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p"/>
                <a:defRPr/>
              </a:pPr>
              <a:r>
                <a:rPr lang="zh-TW" altLang="en-US" sz="2600" b="1" kern="0" dirty="0">
                  <a:solidFill>
                    <a:srgbClr val="0066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教育部專案辦公室：統籌規劃與督導</a:t>
              </a:r>
              <a:endParaRPr lang="en-US" altLang="zh-TW" sz="2600" b="1" kern="0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533400" lvl="1" indent="-350838">
                <a:buFont typeface="Wingdings" panose="05000000000000000000" pitchFamily="2" charset="2"/>
                <a:buChar char="Ø"/>
                <a:defRPr/>
              </a:pPr>
              <a:r>
                <a:rPr lang="zh-TW" altLang="en-US" sz="2000" b="1" kern="0" dirty="0">
                  <a:solidFill>
                    <a:srgbClr val="0066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工作小組：協助專辦行政庶務</a:t>
              </a:r>
              <a:endParaRPr lang="en-US" altLang="zh-TW" sz="2000" b="1" kern="0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990600" lvl="3" indent="-350838">
                <a:defRPr/>
              </a:pPr>
              <a:r>
                <a:rPr lang="en-US" altLang="zh-TW" b="1" kern="0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--</a:t>
              </a:r>
              <a:r>
                <a:rPr lang="zh-TW" altLang="en-US" b="1" kern="0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宣導輔導團</a:t>
              </a:r>
              <a:endParaRPr lang="en-US" altLang="zh-TW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081088" lvl="4" indent="-277813">
                <a:buFont typeface="Wingdings" panose="05000000000000000000" pitchFamily="2" charset="2"/>
                <a:buChar char="ü"/>
                <a:defRPr/>
              </a:pPr>
              <a:r>
                <a:rPr lang="zh-TW" altLang="en-US" b="1" kern="0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全國分區宣導</a:t>
              </a:r>
              <a:endParaRPr lang="en-US" altLang="zh-TW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081088" lvl="4" indent="-277813">
                <a:buFont typeface="Wingdings" panose="05000000000000000000" pitchFamily="2" charset="2"/>
                <a:buChar char="ü"/>
                <a:defRPr/>
              </a:pPr>
              <a:r>
                <a:rPr lang="zh-TW" altLang="en-US" b="1" kern="0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協助學校推動</a:t>
              </a:r>
              <a:endParaRPr lang="en-US" altLang="zh-TW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081088" lvl="4" indent="-277813">
                <a:buFont typeface="Wingdings" panose="05000000000000000000" pitchFamily="2" charset="2"/>
                <a:buChar char="ü"/>
                <a:defRPr/>
              </a:pPr>
              <a:r>
                <a:rPr lang="zh-TW" altLang="en-US" b="1" kern="0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複審學生申請書</a:t>
              </a:r>
              <a:endParaRPr lang="en-US" altLang="zh-TW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533400" lvl="1" indent="-350838">
                <a:buFont typeface="Wingdings" panose="05000000000000000000" pitchFamily="2" charset="2"/>
                <a:buChar char="Ø"/>
                <a:defRPr/>
              </a:pPr>
              <a:r>
                <a:rPr lang="zh-TW" altLang="en-US" sz="2000" b="1" kern="0" dirty="0">
                  <a:solidFill>
                    <a:srgbClr val="0066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方案填報系統：方案相關資料系統建置</a:t>
              </a:r>
              <a:endParaRPr lang="en-US" altLang="zh-TW" sz="2000" b="1" kern="0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9" name="Freeform 6">
            <a:extLst>
              <a:ext uri="{FF2B5EF4-FFF2-40B4-BE49-F238E27FC236}">
                <a16:creationId xmlns:a16="http://schemas.microsoft.com/office/drawing/2014/main" id="{3CD315DC-33B1-4E6F-BC17-10E097F17ED8}"/>
              </a:ext>
            </a:extLst>
          </p:cNvPr>
          <p:cNvSpPr>
            <a:spLocks/>
          </p:cNvSpPr>
          <p:nvPr/>
        </p:nvSpPr>
        <p:spPr bwMode="gray">
          <a:xfrm>
            <a:off x="3679008" y="2075567"/>
            <a:ext cx="825121" cy="1013811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FFC319"/>
              </a:gs>
              <a:gs pos="100000">
                <a:srgbClr val="FFC319">
                  <a:gamma/>
                  <a:tint val="63529"/>
                  <a:invGamma/>
                </a:srgb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</a:endParaRPr>
          </a:p>
        </p:txBody>
      </p:sp>
      <p:grpSp>
        <p:nvGrpSpPr>
          <p:cNvPr id="60" name="Group 18">
            <a:extLst>
              <a:ext uri="{FF2B5EF4-FFF2-40B4-BE49-F238E27FC236}">
                <a16:creationId xmlns:a16="http://schemas.microsoft.com/office/drawing/2014/main" id="{2ACA76A9-D352-430E-9021-69A4CC828411}"/>
              </a:ext>
            </a:extLst>
          </p:cNvPr>
          <p:cNvGrpSpPr>
            <a:grpSpLocks/>
          </p:cNvGrpSpPr>
          <p:nvPr/>
        </p:nvGrpSpPr>
        <p:grpSpPr bwMode="auto">
          <a:xfrm>
            <a:off x="5049341" y="2433205"/>
            <a:ext cx="3882451" cy="3985512"/>
            <a:chOff x="3504" y="2112"/>
            <a:chExt cx="1440" cy="1940"/>
          </a:xfrm>
          <a:solidFill>
            <a:srgbClr val="DDF9FF"/>
          </a:solidFill>
        </p:grpSpPr>
        <p:sp>
          <p:nvSpPr>
            <p:cNvPr id="61" name="AutoShape 19">
              <a:extLst>
                <a:ext uri="{FF2B5EF4-FFF2-40B4-BE49-F238E27FC236}">
                  <a16:creationId xmlns:a16="http://schemas.microsoft.com/office/drawing/2014/main" id="{F3A8E84C-587A-4572-829E-21C83FF56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112"/>
              <a:ext cx="1440" cy="1940"/>
            </a:xfrm>
            <a:prstGeom prst="roundRect">
              <a:avLst>
                <a:gd name="adj" fmla="val 16667"/>
              </a:avLst>
            </a:prstGeom>
            <a:solidFill>
              <a:srgbClr val="FFFFE7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2" name="Text Box 20">
              <a:extLst>
                <a:ext uri="{FF2B5EF4-FFF2-40B4-BE49-F238E27FC236}">
                  <a16:creationId xmlns:a16="http://schemas.microsoft.com/office/drawing/2014/main" id="{3B0D65FB-1701-426D-ABC5-F7EF271A4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4" y="2509"/>
              <a:ext cx="1284" cy="12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639763" lvl="1" indent="-365125">
                <a:lnSpc>
                  <a:spcPts val="3400"/>
                </a:lnSpc>
                <a:buClr>
                  <a:srgbClr val="0070C0"/>
                </a:buClr>
                <a:buFont typeface="Wingdings" pitchFamily="2" charset="2"/>
                <a:buChar char="p"/>
                <a:defRPr/>
              </a:pPr>
              <a:r>
                <a:rPr lang="zh-TW" altLang="en-US" sz="2600" kern="0" dirty="0">
                  <a:ln>
                    <a:solidFill>
                      <a:srgbClr val="003399"/>
                    </a:solidFill>
                  </a:ln>
                  <a:solidFill>
                    <a:srgbClr val="0066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種子教師</a:t>
              </a:r>
              <a:endParaRPr lang="en-US" altLang="zh-TW" sz="2600" kern="0" dirty="0">
                <a:ln>
                  <a:solidFill>
                    <a:srgbClr val="003399"/>
                  </a:solidFill>
                </a:ln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890588" lvl="2" indent="-342900">
                <a:lnSpc>
                  <a:spcPts val="3400"/>
                </a:lnSpc>
                <a:buFont typeface="Arial" panose="020B0604020202020204" pitchFamily="34" charset="0"/>
                <a:buChar char="•"/>
                <a:defRPr/>
              </a:pPr>
              <a:r>
                <a:rPr lang="zh-TW" altLang="en-US" sz="2000" kern="0" dirty="0">
                  <a:ln>
                    <a:solidFill>
                      <a:srgbClr val="003399"/>
                    </a:solidFill>
                  </a:ln>
                  <a:solidFill>
                    <a:srgbClr val="0066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接受培訓課程</a:t>
              </a:r>
              <a:endParaRPr lang="en-US" altLang="zh-TW" sz="2000" kern="0" dirty="0">
                <a:ln>
                  <a:solidFill>
                    <a:srgbClr val="003399"/>
                  </a:solidFill>
                </a:ln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890588" lvl="2" indent="-342900">
                <a:lnSpc>
                  <a:spcPts val="3400"/>
                </a:lnSpc>
                <a:buFont typeface="Arial" panose="020B0604020202020204" pitchFamily="34" charset="0"/>
                <a:buChar char="•"/>
                <a:defRPr/>
              </a:pPr>
              <a:r>
                <a:rPr lang="zh-TW" altLang="en-US" sz="2000" kern="0" dirty="0">
                  <a:ln>
                    <a:solidFill>
                      <a:srgbClr val="003399"/>
                    </a:solidFill>
                  </a:ln>
                  <a:solidFill>
                    <a:srgbClr val="0066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回校進行方案宣導</a:t>
              </a:r>
              <a:endParaRPr lang="en-US" altLang="zh-TW" sz="2000" kern="0" dirty="0">
                <a:ln>
                  <a:solidFill>
                    <a:srgbClr val="003399"/>
                  </a:solidFill>
                </a:ln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731838" lvl="1" indent="-457200">
                <a:lnSpc>
                  <a:spcPts val="3400"/>
                </a:lnSpc>
                <a:buClr>
                  <a:srgbClr val="0070C0"/>
                </a:buClr>
                <a:buFont typeface="Wingdings" panose="05000000000000000000" pitchFamily="2" charset="2"/>
                <a:buChar char="p"/>
                <a:defRPr/>
              </a:pPr>
              <a:r>
                <a:rPr lang="zh-TW" altLang="en-US" sz="2600" kern="0" dirty="0">
                  <a:ln>
                    <a:solidFill>
                      <a:srgbClr val="003399"/>
                    </a:solidFill>
                  </a:ln>
                  <a:solidFill>
                    <a:srgbClr val="0066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執行小組</a:t>
              </a:r>
              <a:endParaRPr lang="en-US" altLang="zh-TW" sz="2600" kern="0" dirty="0">
                <a:ln>
                  <a:solidFill>
                    <a:srgbClr val="003399"/>
                  </a:solidFill>
                </a:ln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890588" lvl="2" indent="-342900">
                <a:lnSpc>
                  <a:spcPts val="3400"/>
                </a:lnSpc>
                <a:buFont typeface="Arial" panose="020B0604020202020204" pitchFamily="34" charset="0"/>
                <a:buChar char="•"/>
                <a:defRPr/>
              </a:pPr>
              <a:r>
                <a:rPr lang="zh-TW" altLang="en-US" sz="2000" kern="0" dirty="0">
                  <a:ln>
                    <a:solidFill>
                      <a:srgbClr val="003399"/>
                    </a:solidFill>
                  </a:ln>
                  <a:solidFill>
                    <a:srgbClr val="0066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規劃學校推動事宜</a:t>
              </a:r>
              <a:endParaRPr lang="en-US" altLang="zh-TW" sz="2000" kern="0" dirty="0">
                <a:ln>
                  <a:solidFill>
                    <a:srgbClr val="003399"/>
                  </a:solidFill>
                </a:ln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890588" lvl="2" indent="-342900">
                <a:lnSpc>
                  <a:spcPts val="3400"/>
                </a:lnSpc>
                <a:buFont typeface="Arial" panose="020B0604020202020204" pitchFamily="34" charset="0"/>
                <a:buChar char="•"/>
                <a:defRPr/>
              </a:pPr>
              <a:r>
                <a:rPr lang="zh-TW" altLang="en-US" sz="2000" kern="0" dirty="0">
                  <a:ln>
                    <a:solidFill>
                      <a:srgbClr val="003399"/>
                    </a:solidFill>
                  </a:ln>
                  <a:solidFill>
                    <a:srgbClr val="0066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初審學生申請書</a:t>
              </a:r>
            </a:p>
          </p:txBody>
        </p:sp>
      </p:grpSp>
      <p:sp>
        <p:nvSpPr>
          <p:cNvPr id="63" name="Freeform 21">
            <a:extLst>
              <a:ext uri="{FF2B5EF4-FFF2-40B4-BE49-F238E27FC236}">
                <a16:creationId xmlns:a16="http://schemas.microsoft.com/office/drawing/2014/main" id="{12634227-6AF2-4794-8ACA-E2179E50BF07}"/>
              </a:ext>
            </a:extLst>
          </p:cNvPr>
          <p:cNvSpPr>
            <a:spLocks/>
          </p:cNvSpPr>
          <p:nvPr/>
        </p:nvSpPr>
        <p:spPr bwMode="gray">
          <a:xfrm flipH="1">
            <a:off x="5331596" y="2075567"/>
            <a:ext cx="825120" cy="1013811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A8D02A"/>
              </a:gs>
              <a:gs pos="100000">
                <a:srgbClr val="A8D02A">
                  <a:gamma/>
                  <a:tint val="31765"/>
                  <a:invGamma/>
                </a:srgb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</a:endParaRPr>
          </a:p>
        </p:txBody>
      </p:sp>
      <p:grpSp>
        <p:nvGrpSpPr>
          <p:cNvPr id="64" name="Group 8">
            <a:extLst>
              <a:ext uri="{FF2B5EF4-FFF2-40B4-BE49-F238E27FC236}">
                <a16:creationId xmlns:a16="http://schemas.microsoft.com/office/drawing/2014/main" id="{2E0C402D-1435-423F-BCB8-2B018B4CFB25}"/>
              </a:ext>
            </a:extLst>
          </p:cNvPr>
          <p:cNvGrpSpPr>
            <a:grpSpLocks/>
          </p:cNvGrpSpPr>
          <p:nvPr/>
        </p:nvGrpSpPr>
        <p:grpSpPr bwMode="auto">
          <a:xfrm>
            <a:off x="3461141" y="1090770"/>
            <a:ext cx="2998788" cy="1241425"/>
            <a:chOff x="1920" y="1026"/>
            <a:chExt cx="1889" cy="1009"/>
          </a:xfrm>
        </p:grpSpPr>
        <p:grpSp>
          <p:nvGrpSpPr>
            <p:cNvPr id="65" name="Group 9">
              <a:extLst>
                <a:ext uri="{FF2B5EF4-FFF2-40B4-BE49-F238E27FC236}">
                  <a16:creationId xmlns:a16="http://schemas.microsoft.com/office/drawing/2014/main" id="{31D01643-0404-4B33-828A-2FD299D20F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1026"/>
              <a:ext cx="1889" cy="1009"/>
              <a:chOff x="1997" y="1314"/>
              <a:chExt cx="1889" cy="1009"/>
            </a:xfrm>
          </p:grpSpPr>
          <p:grpSp>
            <p:nvGrpSpPr>
              <p:cNvPr id="67" name="Group 10">
                <a:extLst>
                  <a:ext uri="{FF2B5EF4-FFF2-40B4-BE49-F238E27FC236}">
                    <a16:creationId xmlns:a16="http://schemas.microsoft.com/office/drawing/2014/main" id="{F1003167-00F2-4182-A398-85BF810C05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72" name="Oval 11">
                  <a:extLst>
                    <a:ext uri="{FF2B5EF4-FFF2-40B4-BE49-F238E27FC236}">
                      <a16:creationId xmlns:a16="http://schemas.microsoft.com/office/drawing/2014/main" id="{08C9CB59-1C80-4C9E-BCB4-6D133CB24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8D02A"/>
                    </a:gs>
                    <a:gs pos="100000">
                      <a:srgbClr val="A8D02A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" name="Oval 12">
                  <a:extLst>
                    <a:ext uri="{FF2B5EF4-FFF2-40B4-BE49-F238E27FC236}">
                      <a16:creationId xmlns:a16="http://schemas.microsoft.com/office/drawing/2014/main" id="{1CE3F7CC-1A37-4D4A-AD65-CC9ABE9AE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8D02A">
                        <a:gamma/>
                        <a:tint val="44314"/>
                        <a:invGamma/>
                      </a:srgbClr>
                    </a:gs>
                    <a:gs pos="100000">
                      <a:srgbClr val="A8D02A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8" name="Oval 13">
                <a:extLst>
                  <a:ext uri="{FF2B5EF4-FFF2-40B4-BE49-F238E27FC236}">
                    <a16:creationId xmlns:a16="http://schemas.microsoft.com/office/drawing/2014/main" id="{1A2E9524-850C-4455-8B3F-F90B3BFA9EA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5CB1FE">
                      <a:gamma/>
                      <a:shade val="46275"/>
                      <a:invGamma/>
                    </a:srgbClr>
                  </a:gs>
                  <a:gs pos="100000">
                    <a:srgbClr val="5CB1FE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9" name="Oval 14">
                <a:extLst>
                  <a:ext uri="{FF2B5EF4-FFF2-40B4-BE49-F238E27FC236}">
                    <a16:creationId xmlns:a16="http://schemas.microsoft.com/office/drawing/2014/main" id="{95590944-908E-40CA-A6D1-A38DF60F93B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5CB1FE">
                      <a:alpha val="0"/>
                    </a:srgbClr>
                  </a:gs>
                  <a:gs pos="100000">
                    <a:srgbClr val="5CB1FE">
                      <a:gamma/>
                      <a:tint val="34902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Oval 15">
                <a:extLst>
                  <a:ext uri="{FF2B5EF4-FFF2-40B4-BE49-F238E27FC236}">
                    <a16:creationId xmlns:a16="http://schemas.microsoft.com/office/drawing/2014/main" id="{35CA7A4C-CC02-432B-AFCF-082542842F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5CB1FE">
                      <a:gamma/>
                      <a:shade val="79216"/>
                      <a:invGamma/>
                    </a:srgbClr>
                  </a:gs>
                  <a:gs pos="100000">
                    <a:srgbClr val="5CB1FE">
                      <a:alpha val="48000"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" name="Oval 16">
                <a:extLst>
                  <a:ext uri="{FF2B5EF4-FFF2-40B4-BE49-F238E27FC236}">
                    <a16:creationId xmlns:a16="http://schemas.microsoft.com/office/drawing/2014/main" id="{29B4C449-66B4-4B83-B3A1-AE94BD2230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5CB1FE">
                      <a:gamma/>
                      <a:tint val="0"/>
                      <a:invGamma/>
                    </a:srgbClr>
                  </a:gs>
                  <a:gs pos="100000">
                    <a:srgbClr val="5CB1FE">
                      <a:alpha val="38000"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6" name="Text Box 17">
              <a:extLst>
                <a:ext uri="{FF2B5EF4-FFF2-40B4-BE49-F238E27FC236}">
                  <a16:creationId xmlns:a16="http://schemas.microsoft.com/office/drawing/2014/main" id="{754950FC-8D7C-431F-8066-BBB9202EC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4" y="1152"/>
              <a:ext cx="115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組織分工</a:t>
              </a:r>
              <a:endParaRPr kumimoji="1"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74" name="矩形 73">
            <a:extLst>
              <a:ext uri="{FF2B5EF4-FFF2-40B4-BE49-F238E27FC236}">
                <a16:creationId xmlns:a16="http://schemas.microsoft.com/office/drawing/2014/main" id="{C255C94A-2C9C-40F1-99DE-E4F1C2FBFEBF}"/>
              </a:ext>
            </a:extLst>
          </p:cNvPr>
          <p:cNvSpPr/>
          <p:nvPr/>
        </p:nvSpPr>
        <p:spPr>
          <a:xfrm>
            <a:off x="1808234" y="2593580"/>
            <a:ext cx="1706139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1"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 國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E59D64E6-9BF8-42CE-BEAC-8A973C6BEADD}"/>
              </a:ext>
            </a:extLst>
          </p:cNvPr>
          <p:cNvSpPr/>
          <p:nvPr/>
        </p:nvSpPr>
        <p:spPr>
          <a:xfrm>
            <a:off x="6291495" y="2593580"/>
            <a:ext cx="1615867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1"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 校</a:t>
            </a:r>
          </a:p>
        </p:txBody>
      </p:sp>
      <p:sp>
        <p:nvSpPr>
          <p:cNvPr id="76" name="投影片編號版面配置區 4">
            <a:extLst>
              <a:ext uri="{FF2B5EF4-FFF2-40B4-BE49-F238E27FC236}">
                <a16:creationId xmlns:a16="http://schemas.microsoft.com/office/drawing/2014/main" id="{03059B04-61BE-4640-B5C3-946D6B984A8E}"/>
              </a:ext>
            </a:extLst>
          </p:cNvPr>
          <p:cNvSpPr txBox="1">
            <a:spLocks/>
          </p:cNvSpPr>
          <p:nvPr/>
        </p:nvSpPr>
        <p:spPr>
          <a:xfrm>
            <a:off x="7946781" y="6432081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400" b="1" smtClean="0">
                <a:latin typeface="+mj-ea"/>
                <a:ea typeface="+mj-ea"/>
              </a:rPr>
              <a:pPr/>
              <a:t>4</a:t>
            </a:fld>
            <a:endParaRPr lang="en-US" sz="1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113770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8">
            <a:extLst>
              <a:ext uri="{FF2B5EF4-FFF2-40B4-BE49-F238E27FC236}">
                <a16:creationId xmlns:a16="http://schemas.microsoft.com/office/drawing/2014/main" id="{62308FED-548E-482F-9135-43124FA3F7DD}"/>
              </a:ext>
            </a:extLst>
          </p:cNvPr>
          <p:cNvSpPr txBox="1">
            <a:spLocks/>
          </p:cNvSpPr>
          <p:nvPr/>
        </p:nvSpPr>
        <p:spPr>
          <a:xfrm>
            <a:off x="786246" y="1264948"/>
            <a:ext cx="7759144" cy="54960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TW" altLang="en-US" sz="3600" b="1" kern="0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方案宣導輔導團之分區宣導任務</a:t>
            </a:r>
            <a:endParaRPr lang="en-US" altLang="zh-TW" sz="3600" b="1" kern="0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defRPr/>
            </a:pPr>
            <a:r>
              <a:rPr lang="zh-TW" altLang="en-US" sz="2600" b="1" kern="0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種子教師培訓營</a:t>
            </a:r>
            <a:endParaRPr lang="en-US" altLang="zh-TW" sz="2600" b="1" kern="0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defRPr/>
            </a:pPr>
            <a:endParaRPr lang="en-US" altLang="zh-TW" sz="2600" kern="0" dirty="0">
              <a:solidFill>
                <a:srgbClr val="006600"/>
              </a:solidFill>
            </a:endParaRPr>
          </a:p>
          <a:p>
            <a:pPr lvl="1">
              <a:defRPr/>
            </a:pPr>
            <a:endParaRPr lang="en-US" altLang="zh-TW" sz="2000" dirty="0">
              <a:solidFill>
                <a:schemeClr val="dk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defRPr/>
            </a:pPr>
            <a:endParaRPr lang="en-US" altLang="zh-TW" sz="2600" kern="0" dirty="0">
              <a:solidFill>
                <a:srgbClr val="006600"/>
              </a:solidFill>
            </a:endParaRPr>
          </a:p>
          <a:p>
            <a:pPr marL="457200" lvl="1" indent="0">
              <a:spcBef>
                <a:spcPts val="1800"/>
              </a:spcBef>
              <a:buFontTx/>
              <a:buNone/>
              <a:defRPr/>
            </a:pPr>
            <a:endParaRPr lang="en-US" altLang="zh-TW" sz="2600" kern="0" dirty="0">
              <a:solidFill>
                <a:srgbClr val="006600"/>
              </a:solidFill>
            </a:endParaRPr>
          </a:p>
          <a:p>
            <a:pPr marL="457200" lvl="1" indent="0">
              <a:spcBef>
                <a:spcPts val="1800"/>
              </a:spcBef>
              <a:buFontTx/>
              <a:buNone/>
              <a:defRPr/>
            </a:pPr>
            <a:endParaRPr lang="en-US" altLang="zh-TW" sz="2600" kern="0" dirty="0">
              <a:solidFill>
                <a:srgbClr val="006600"/>
              </a:solidFill>
            </a:endParaRPr>
          </a:p>
          <a:p>
            <a:pPr marL="457200" lvl="1" indent="0">
              <a:spcBef>
                <a:spcPts val="0"/>
              </a:spcBef>
              <a:buFontTx/>
              <a:buNone/>
              <a:defRPr/>
            </a:pPr>
            <a:endParaRPr lang="en-US" altLang="zh-TW" sz="2400" kern="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zh-TW" altLang="en-US" sz="2600" b="1" kern="0" dirty="0"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學生家長說明會</a:t>
            </a:r>
            <a:endParaRPr lang="en-US" altLang="zh-TW" sz="2600" b="1" kern="0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081088" lvl="1" indent="-546100">
              <a:buNone/>
              <a:tabLst>
                <a:tab pos="7443788" algn="l"/>
              </a:tabLst>
              <a:defRPr/>
            </a:pPr>
            <a:r>
              <a:rPr lang="zh-TW" altLang="en-US" sz="20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 （規劃以課程簡報搭配旁白製作宣導影片，放置於方案填報系統，供學校宣導使用；實體活動規劃中）</a:t>
            </a:r>
            <a:endParaRPr lang="en-US" altLang="zh-TW" sz="26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defRPr/>
            </a:pPr>
            <a:endParaRPr lang="en-US" altLang="zh-TW" sz="2600" b="1" kern="0" dirty="0">
              <a:solidFill>
                <a:srgbClr val="0066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lvl="1" indent="0">
              <a:buNone/>
              <a:defRPr/>
            </a:pPr>
            <a:endParaRPr lang="en-US" altLang="zh-TW" b="0" kern="0" dirty="0"/>
          </a:p>
          <a:p>
            <a:pPr lvl="1">
              <a:defRPr/>
            </a:pPr>
            <a:endParaRPr lang="en-US" altLang="zh-TW" b="0" kern="0" dirty="0"/>
          </a:p>
          <a:p>
            <a:pPr lvl="1">
              <a:defRPr/>
            </a:pPr>
            <a:endParaRPr lang="en-US" altLang="zh-TW" b="0" kern="0" dirty="0"/>
          </a:p>
          <a:p>
            <a:pPr lvl="1">
              <a:defRPr/>
            </a:pPr>
            <a:endParaRPr lang="en-US" altLang="zh-TW" b="0" kern="0" dirty="0"/>
          </a:p>
        </p:txBody>
      </p:sp>
      <p:sp>
        <p:nvSpPr>
          <p:cNvPr id="12" name="投影片編號版面配置區 4">
            <a:extLst>
              <a:ext uri="{FF2B5EF4-FFF2-40B4-BE49-F238E27FC236}">
                <a16:creationId xmlns:a16="http://schemas.microsoft.com/office/drawing/2014/main" id="{0CDC2E99-73B9-4628-A73F-B4623B4F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6781" y="6432081"/>
            <a:ext cx="1197219" cy="404614"/>
          </a:xfrm>
        </p:spPr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85DB03F2-FB85-43E1-A529-60598674B1FE}"/>
              </a:ext>
            </a:extLst>
          </p:cNvPr>
          <p:cNvGrpSpPr/>
          <p:nvPr/>
        </p:nvGrpSpPr>
        <p:grpSpPr>
          <a:xfrm>
            <a:off x="566657" y="313628"/>
            <a:ext cx="7136469" cy="624607"/>
            <a:chOff x="566657" y="313628"/>
            <a:chExt cx="7136469" cy="624607"/>
          </a:xfrm>
        </p:grpSpPr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B0AB6FB-4ECD-49D6-8661-A20BE6D84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371809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261A6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defRPr/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三、分區宣導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462507F7-DD8F-4492-A711-CFF4DB1E7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rgbClr val="2261A6"/>
            </a:solidFill>
            <a:ln>
              <a:solidFill>
                <a:srgbClr val="2261A6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壹、方案推動架構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向右箭號 3">
              <a:extLst>
                <a:ext uri="{FF2B5EF4-FFF2-40B4-BE49-F238E27FC236}">
                  <a16:creationId xmlns:a16="http://schemas.microsoft.com/office/drawing/2014/main" id="{AA9348E2-E948-4A14-90A3-141E7C4B333C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ln>
              <a:solidFill>
                <a:srgbClr val="2261A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9EBD2C9-ED60-43C1-A4CE-7659EFD0B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55724"/>
              </p:ext>
            </p:extLst>
          </p:nvPr>
        </p:nvGraphicFramePr>
        <p:xfrm>
          <a:off x="1479571" y="2443582"/>
          <a:ext cx="7065819" cy="254615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59346">
                  <a:extLst>
                    <a:ext uri="{9D8B030D-6E8A-4147-A177-3AD203B41FA5}">
                      <a16:colId xmlns:a16="http://schemas.microsoft.com/office/drawing/2014/main" val="2171447767"/>
                    </a:ext>
                  </a:extLst>
                </a:gridCol>
                <a:gridCol w="2586182">
                  <a:extLst>
                    <a:ext uri="{9D8B030D-6E8A-4147-A177-3AD203B41FA5}">
                      <a16:colId xmlns:a16="http://schemas.microsoft.com/office/drawing/2014/main" val="3504179720"/>
                    </a:ext>
                  </a:extLst>
                </a:gridCol>
                <a:gridCol w="3020291">
                  <a:extLst>
                    <a:ext uri="{9D8B030D-6E8A-4147-A177-3AD203B41FA5}">
                      <a16:colId xmlns:a16="http://schemas.microsoft.com/office/drawing/2014/main" val="39110080"/>
                    </a:ext>
                  </a:extLst>
                </a:gridCol>
              </a:tblGrid>
              <a:tr h="4430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場次</a:t>
                      </a:r>
                      <a:endParaRPr lang="zh-TW" altLang="en-US" sz="20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59" marR="914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辦理日期</a:t>
                      </a:r>
                      <a:endParaRPr lang="zh-TW" altLang="en-US" sz="20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59" marR="914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承辦學校</a:t>
                      </a:r>
                      <a:r>
                        <a:rPr lang="en-US" altLang="zh-TW" sz="20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altLang="en-US" sz="20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辦理地點</a:t>
                      </a:r>
                      <a:endParaRPr lang="zh-TW" altLang="en-US" sz="20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59" marR="91459" marT="45716" marB="45716"/>
                </a:tc>
                <a:extLst>
                  <a:ext uri="{0D108BD9-81ED-4DB2-BD59-A6C34878D82A}">
                    <a16:rowId xmlns:a16="http://schemas.microsoft.com/office/drawing/2014/main" val="1216325292"/>
                  </a:ext>
                </a:extLst>
              </a:tr>
              <a:tr h="6918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北區</a:t>
                      </a:r>
                      <a:endParaRPr lang="zh-TW" altLang="en-US" sz="2000" b="1" kern="1200" dirty="0">
                        <a:solidFill>
                          <a:srgbClr val="003399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459" marR="91459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112.10.19</a:t>
                      </a:r>
                      <a:r>
                        <a:rPr lang="zh-TW" altLang="en-US" sz="20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（四）</a:t>
                      </a:r>
                      <a:endParaRPr lang="en-US" altLang="zh-TW" sz="2000" kern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/>
                      <a:r>
                        <a:rPr lang="zh-TW" altLang="en-US" sz="20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下午</a:t>
                      </a:r>
                      <a:r>
                        <a:rPr lang="en-US" altLang="zh-TW" sz="20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13:30-5</a:t>
                      </a:r>
                      <a:r>
                        <a:rPr lang="zh-TW" altLang="en-US" sz="20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時</a:t>
                      </a:r>
                      <a:endParaRPr lang="zh-TW" altLang="en-US" sz="2000" b="1" kern="1200" dirty="0">
                        <a:solidFill>
                          <a:srgbClr val="003399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459" marR="91459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大安</a:t>
                      </a:r>
                      <a:r>
                        <a:rPr lang="zh-TW" altLang="zh-TW" sz="2000" kern="12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高工</a:t>
                      </a:r>
                      <a:endParaRPr lang="en-US" altLang="zh-TW" sz="2000" b="1" kern="1200" dirty="0">
                        <a:solidFill>
                          <a:srgbClr val="003399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459" marR="91459" marT="45716" marB="45716" anchor="ctr"/>
                </a:tc>
                <a:extLst>
                  <a:ext uri="{0D108BD9-81ED-4DB2-BD59-A6C34878D82A}">
                    <a16:rowId xmlns:a16="http://schemas.microsoft.com/office/drawing/2014/main" val="3342262497"/>
                  </a:ext>
                </a:extLst>
              </a:tr>
              <a:tr h="4430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中區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112.10.25</a:t>
                      </a:r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（三）</a:t>
                      </a:r>
                      <a:endParaRPr lang="en-US" altLang="zh-TW" sz="20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下午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13:30-5</a:t>
                      </a:r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興大附農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1545325"/>
                  </a:ext>
                </a:extLst>
              </a:tr>
              <a:tr h="6918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南區</a:t>
                      </a:r>
                      <a:endParaRPr lang="zh-TW" altLang="en-US" sz="2000" b="1" kern="1200" dirty="0">
                        <a:solidFill>
                          <a:srgbClr val="003399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459" marR="91459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112.10.20</a:t>
                      </a:r>
                      <a:r>
                        <a:rPr lang="zh-TW" altLang="en-US" sz="20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（五）</a:t>
                      </a:r>
                      <a:endParaRPr lang="en-US" altLang="zh-TW" sz="2000" kern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下午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13:30-5</a:t>
                      </a:r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時</a:t>
                      </a:r>
                    </a:p>
                  </a:txBody>
                  <a:tcPr marL="91459" marR="91459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成大南工</a:t>
                      </a:r>
                      <a:r>
                        <a:rPr lang="en-US" altLang="zh-TW" sz="2000" kern="12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altLang="en-US" sz="2000" kern="12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長榮大學</a:t>
                      </a:r>
                      <a:endParaRPr lang="en-US" altLang="zh-TW" sz="2000" b="1" kern="1200" dirty="0">
                        <a:solidFill>
                          <a:srgbClr val="003399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459" marR="91459" marT="45716" marB="45716" anchor="ctr"/>
                </a:tc>
                <a:extLst>
                  <a:ext uri="{0D108BD9-81ED-4DB2-BD59-A6C34878D82A}">
                    <a16:rowId xmlns:a16="http://schemas.microsoft.com/office/drawing/2014/main" val="278145429"/>
                  </a:ext>
                </a:extLst>
              </a:tr>
            </a:tbl>
          </a:graphicData>
        </a:graphic>
      </p:graphicFrame>
      <p:pic>
        <p:nvPicPr>
          <p:cNvPr id="17" name="圖形 16" descr="手背向前食指朝右指">
            <a:extLst>
              <a:ext uri="{FF2B5EF4-FFF2-40B4-BE49-F238E27FC236}">
                <a16:creationId xmlns:a16="http://schemas.microsoft.com/office/drawing/2014/main" id="{5CC81622-C821-4315-872D-FB443675F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747" y="11892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668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1">
            <a:extLst>
              <a:ext uri="{FF2B5EF4-FFF2-40B4-BE49-F238E27FC236}">
                <a16:creationId xmlns:a16="http://schemas.microsoft.com/office/drawing/2014/main" id="{8FBEA033-EFE7-4C02-8FAE-7A332F20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EF84A9-03DD-4452-93E9-8BBAD0B83395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kumimoji="0" lang="en-US" altLang="zh-TW" sz="1600" dirty="0">
              <a:solidFill>
                <a:schemeClr val="bg1"/>
              </a:solidFill>
            </a:endParaRPr>
          </a:p>
        </p:txBody>
      </p:sp>
      <p:sp>
        <p:nvSpPr>
          <p:cNvPr id="10" name="內容版面配置區 5">
            <a:extLst>
              <a:ext uri="{FF2B5EF4-FFF2-40B4-BE49-F238E27FC236}">
                <a16:creationId xmlns:a16="http://schemas.microsoft.com/office/drawing/2014/main" id="{862BE3B5-013D-4735-BB16-14CE58B4411D}"/>
              </a:ext>
            </a:extLst>
          </p:cNvPr>
          <p:cNvSpPr txBox="1">
            <a:spLocks/>
          </p:cNvSpPr>
          <p:nvPr/>
        </p:nvSpPr>
        <p:spPr>
          <a:xfrm>
            <a:off x="688108" y="1394618"/>
            <a:ext cx="8252691" cy="40687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TW" altLang="en-US" sz="2600" kern="0" dirty="0">
                <a:ln>
                  <a:solidFill>
                    <a:srgbClr val="003399"/>
                  </a:solidFill>
                </a:ln>
                <a:solidFill>
                  <a:srgbClr val="00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</a:t>
            </a:r>
            <a:r>
              <a:rPr lang="zh-TW" altLang="en-US" sz="4000" b="1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學校宣導</a:t>
            </a:r>
            <a:endParaRPr lang="en-US" altLang="zh-TW" sz="2600" b="1" kern="0" dirty="0">
              <a:ln>
                <a:solidFill>
                  <a:srgbClr val="003399"/>
                </a:solidFill>
              </a:ln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indent="60325">
              <a:defRPr/>
            </a:pPr>
            <a:r>
              <a:rPr lang="zh-TW" altLang="en-US" sz="2600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宣導人員：種子教師、導師</a:t>
            </a:r>
            <a:endParaRPr lang="en-US" altLang="zh-TW" sz="2600" kern="0" dirty="0">
              <a:ln>
                <a:solidFill>
                  <a:srgbClr val="003399"/>
                </a:solidFill>
              </a:ln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indent="60325">
              <a:defRPr/>
            </a:pPr>
            <a:r>
              <a:rPr lang="zh-TW" altLang="en-US" sz="2600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對象：高三學生</a:t>
            </a:r>
            <a:endParaRPr lang="en-US" altLang="zh-TW" sz="2600" kern="0" dirty="0">
              <a:ln>
                <a:solidFill>
                  <a:srgbClr val="003399"/>
                </a:solidFill>
              </a:ln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indent="60325">
              <a:defRPr/>
            </a:pPr>
            <a:r>
              <a:rPr lang="zh-TW" altLang="en-US" sz="2600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時間：</a:t>
            </a:r>
            <a:r>
              <a:rPr lang="en-US" altLang="zh-TW" sz="2600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112/9</a:t>
            </a:r>
            <a:r>
              <a:rPr lang="zh-TW" altLang="en-US" sz="2600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～</a:t>
            </a:r>
            <a:r>
              <a:rPr lang="en-US" altLang="zh-TW" sz="2600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112/12</a:t>
            </a:r>
          </a:p>
          <a:p>
            <a:pPr lvl="1" indent="60325">
              <a:defRPr/>
            </a:pPr>
            <a:r>
              <a:rPr lang="zh-TW" altLang="en-US" sz="2600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方式</a:t>
            </a:r>
            <a:endParaRPr lang="en-US" altLang="zh-TW" sz="2600" kern="0" dirty="0">
              <a:ln>
                <a:solidFill>
                  <a:srgbClr val="003399"/>
                </a:solidFill>
              </a:ln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20725" lvl="2" indent="0">
              <a:defRPr/>
            </a:pPr>
            <a:r>
              <a:rPr lang="zh-TW" altLang="en-US" b="1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發放文宣，班週會等口頭宣導</a:t>
            </a:r>
            <a:r>
              <a:rPr lang="zh-TW" altLang="en-US" sz="2000" b="1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（可配合宣導影片播放）</a:t>
            </a:r>
            <a:endParaRPr lang="en-US" altLang="zh-TW" b="1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20725" lvl="2" indent="0">
              <a:defRPr/>
            </a:pPr>
            <a:r>
              <a:rPr lang="zh-TW" altLang="en-US" b="1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請強化下列宣導：</a:t>
            </a:r>
            <a:endParaRPr lang="en-US" altLang="zh-TW" b="1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163638" lvl="3" indent="-268288">
              <a:lnSpc>
                <a:spcPts val="2800"/>
              </a:lnSpc>
              <a:tabLst>
                <a:tab pos="1347788" algn="l"/>
              </a:tabLst>
              <a:defRPr/>
            </a:pPr>
            <a:r>
              <a:rPr lang="zh-TW" altLang="en-US" b="1" kern="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申請書撰寫內容已簡化為自傳、字數亦下修</a:t>
            </a:r>
            <a:endParaRPr lang="en-US" altLang="zh-TW" b="1" kern="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163638" lvl="3" indent="-268288">
              <a:lnSpc>
                <a:spcPts val="2800"/>
              </a:lnSpc>
              <a:tabLst>
                <a:tab pos="1347788" algn="l"/>
              </a:tabLst>
              <a:defRPr/>
            </a:pPr>
            <a:r>
              <a:rPr lang="zh-TW" altLang="en-US" b="1" kern="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輔導綜合考評僅需要</a:t>
            </a:r>
            <a:r>
              <a:rPr lang="zh-TW" altLang="en-US" b="1" kern="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學校專任老師</a:t>
            </a:r>
            <a:r>
              <a:rPr lang="zh-TW" altLang="en-US" b="1" kern="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填寫（由兩階段→一階段）</a:t>
            </a:r>
            <a:endParaRPr lang="en-US" altLang="zh-TW" b="1" kern="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163638" lvl="3" indent="-268288">
              <a:lnSpc>
                <a:spcPts val="2800"/>
              </a:lnSpc>
              <a:tabLst>
                <a:tab pos="1347788" algn="l"/>
              </a:tabLst>
              <a:defRPr/>
            </a:pPr>
            <a:r>
              <a:rPr lang="zh-TW" altLang="en-US" b="1" kern="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共同注意事項詳閱並簽名後，交回學校留存備查，不需上傳</a:t>
            </a:r>
            <a:endParaRPr lang="en-US" altLang="zh-TW" sz="1800" b="1" kern="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127DC32D-862A-424E-8E49-9D81C0A6F7E9}"/>
              </a:ext>
            </a:extLst>
          </p:cNvPr>
          <p:cNvSpPr txBox="1">
            <a:spLocks/>
          </p:cNvSpPr>
          <p:nvPr/>
        </p:nvSpPr>
        <p:spPr>
          <a:xfrm>
            <a:off x="786827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400" b="1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B82A9488-14E8-4995-B839-CA9CA0B53569}"/>
              </a:ext>
            </a:extLst>
          </p:cNvPr>
          <p:cNvGrpSpPr/>
          <p:nvPr/>
        </p:nvGrpSpPr>
        <p:grpSpPr>
          <a:xfrm>
            <a:off x="566657" y="313628"/>
            <a:ext cx="7136469" cy="624607"/>
            <a:chOff x="566657" y="313628"/>
            <a:chExt cx="7136469" cy="624607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5CF17F9-2EBC-4C67-86D8-35451C136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371809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261A6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defRPr/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四、學校宣導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F64F33A-CCB5-4F79-912A-85A681082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rgbClr val="2261A6"/>
            </a:solidFill>
            <a:ln>
              <a:solidFill>
                <a:srgbClr val="2261A6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壹、方案推動架構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向右箭號 3">
              <a:extLst>
                <a:ext uri="{FF2B5EF4-FFF2-40B4-BE49-F238E27FC236}">
                  <a16:creationId xmlns:a16="http://schemas.microsoft.com/office/drawing/2014/main" id="{B393E86A-A63A-414F-9021-38EC83EE6753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ln>
              <a:solidFill>
                <a:srgbClr val="2261A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6" name="圖形 15" descr="手背向前食指朝右指">
            <a:extLst>
              <a:ext uri="{FF2B5EF4-FFF2-40B4-BE49-F238E27FC236}">
                <a16:creationId xmlns:a16="http://schemas.microsoft.com/office/drawing/2014/main" id="{81FD8622-750F-4D8A-98E8-FB26F8169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74" y="11892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428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1">
            <a:extLst>
              <a:ext uri="{FF2B5EF4-FFF2-40B4-BE49-F238E27FC236}">
                <a16:creationId xmlns:a16="http://schemas.microsoft.com/office/drawing/2014/main" id="{C8A60C12-0DD4-403C-9647-89522D0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562A95-0259-4BED-9920-D84715A9F2F5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kumimoji="0" lang="en-US" altLang="zh-TW" sz="1600" dirty="0">
              <a:solidFill>
                <a:schemeClr val="bg1"/>
              </a:solidFill>
            </a:endParaRPr>
          </a:p>
        </p:txBody>
      </p:sp>
      <p:sp>
        <p:nvSpPr>
          <p:cNvPr id="8" name="內容版面配置區 5">
            <a:extLst>
              <a:ext uri="{FF2B5EF4-FFF2-40B4-BE49-F238E27FC236}">
                <a16:creationId xmlns:a16="http://schemas.microsoft.com/office/drawing/2014/main" id="{0AAB1DA2-0A22-40C8-9B1B-91C018E39D00}"/>
              </a:ext>
            </a:extLst>
          </p:cNvPr>
          <p:cNvSpPr txBox="1">
            <a:spLocks/>
          </p:cNvSpPr>
          <p:nvPr/>
        </p:nvSpPr>
        <p:spPr>
          <a:xfrm>
            <a:off x="1514762" y="1314450"/>
            <a:ext cx="7370620" cy="4229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TW" altLang="en-US" sz="4000" b="1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學校輔導</a:t>
            </a:r>
            <a:endParaRPr lang="en-US" altLang="zh-TW" sz="4000" b="1" kern="0" dirty="0">
              <a:ln>
                <a:solidFill>
                  <a:srgbClr val="003399"/>
                </a:solidFill>
              </a:ln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68288" lvl="1" indent="-268288">
              <a:defRPr/>
            </a:pPr>
            <a:r>
              <a:rPr lang="zh-TW" altLang="en-US" sz="2600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人員：種子教師、導師、輔導教師、生涯規劃課程教師</a:t>
            </a:r>
            <a:endParaRPr lang="en-US" altLang="zh-TW" sz="2600" kern="0" dirty="0">
              <a:ln>
                <a:solidFill>
                  <a:srgbClr val="003399"/>
                </a:solidFill>
              </a:ln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68288" lvl="1" indent="-268288">
              <a:defRPr/>
            </a:pPr>
            <a:r>
              <a:rPr lang="zh-TW" altLang="en-US" sz="2600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對象：調查結果有參加意願學生</a:t>
            </a:r>
            <a:endParaRPr lang="en-US" altLang="zh-TW" sz="2600" kern="0" dirty="0">
              <a:ln>
                <a:solidFill>
                  <a:srgbClr val="003399"/>
                </a:solidFill>
              </a:ln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68288" lvl="1" indent="-268288">
              <a:defRPr/>
            </a:pPr>
            <a:r>
              <a:rPr lang="zh-TW" altLang="en-US" sz="2600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時間：</a:t>
            </a:r>
            <a:r>
              <a:rPr lang="en-US" altLang="zh-TW" sz="2600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112/9</a:t>
            </a:r>
            <a:r>
              <a:rPr lang="zh-TW" altLang="en-US" sz="2600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～</a:t>
            </a:r>
            <a:r>
              <a:rPr lang="en-US" altLang="zh-TW" sz="2600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113/4</a:t>
            </a:r>
            <a:r>
              <a:rPr lang="zh-TW" altLang="en-US" sz="2600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月中</a:t>
            </a:r>
            <a:endParaRPr lang="en-US" altLang="zh-TW" sz="2600" kern="0" dirty="0">
              <a:ln>
                <a:solidFill>
                  <a:srgbClr val="003399"/>
                </a:solidFill>
              </a:ln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68288" lvl="1" indent="-268288">
              <a:defRPr/>
            </a:pPr>
            <a:r>
              <a:rPr lang="zh-TW" altLang="en-US" sz="2600" kern="0" dirty="0">
                <a:ln>
                  <a:solidFill>
                    <a:srgbClr val="003399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方式</a:t>
            </a:r>
            <a:endParaRPr lang="en-US" altLang="zh-TW" sz="2600" kern="0" dirty="0">
              <a:ln>
                <a:solidFill>
                  <a:srgbClr val="003399"/>
                </a:solidFill>
              </a:ln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68288" lvl="2" indent="-176213">
              <a:defRPr/>
            </a:pPr>
            <a:r>
              <a:rPr lang="zh-TW" altLang="en-US" sz="2000" b="1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輔導有意願之學生撰寫申請書，並請學生完成線上申請書填寫</a:t>
            </a:r>
            <a:endParaRPr lang="en-US" altLang="zh-TW" sz="2000" b="1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68288" lvl="2" indent="-176213">
              <a:buFontTx/>
              <a:buNone/>
              <a:defRPr/>
            </a:pPr>
            <a:r>
              <a:rPr lang="zh-TW" altLang="en-US" sz="2000" b="1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（請強化下列宣導：</a:t>
            </a:r>
            <a:r>
              <a:rPr lang="zh-TW" altLang="en-US" sz="2000" b="1" kern="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聯繫資料需正確，並定期收信</a:t>
            </a:r>
            <a:r>
              <a:rPr lang="zh-TW" altLang="en-US" sz="2000" b="1" kern="0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TW" sz="2000" b="1" kern="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68288" lvl="2" indent="-176213">
              <a:defRPr/>
            </a:pPr>
            <a:r>
              <a:rPr lang="zh-TW" altLang="en-US" sz="2000" b="1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進行輔導綜合考評</a:t>
            </a:r>
            <a:endParaRPr lang="en-US" altLang="zh-TW" sz="2000" b="1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68288" lvl="2" indent="-176213">
              <a:defRPr/>
            </a:pPr>
            <a:r>
              <a:rPr lang="zh-TW" altLang="en-US" sz="2000" b="1" kern="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共同注意事項詳閱並簽名後，交回學校留存備查，不需上傳</a:t>
            </a:r>
            <a:endParaRPr lang="en-US" altLang="zh-TW" sz="2000" b="1" kern="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68288" lvl="2" indent="-176213">
              <a:defRPr/>
            </a:pPr>
            <a:r>
              <a:rPr lang="zh-TW" altLang="en-US" sz="2000" b="1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相關線上作業參見「填報系統簡報」</a:t>
            </a:r>
          </a:p>
        </p:txBody>
      </p:sp>
      <p:sp>
        <p:nvSpPr>
          <p:cNvPr id="10" name="投影片編號版面配置區 4">
            <a:extLst>
              <a:ext uri="{FF2B5EF4-FFF2-40B4-BE49-F238E27FC236}">
                <a16:creationId xmlns:a16="http://schemas.microsoft.com/office/drawing/2014/main" id="{1B148820-A0EC-44B2-8CA1-3A874FFD1178}"/>
              </a:ext>
            </a:extLst>
          </p:cNvPr>
          <p:cNvSpPr txBox="1">
            <a:spLocks/>
          </p:cNvSpPr>
          <p:nvPr/>
        </p:nvSpPr>
        <p:spPr>
          <a:xfrm>
            <a:off x="7908681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400" b="1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57B55EF2-41D2-4EE2-98AA-3B032F736D9B}"/>
              </a:ext>
            </a:extLst>
          </p:cNvPr>
          <p:cNvGrpSpPr/>
          <p:nvPr/>
        </p:nvGrpSpPr>
        <p:grpSpPr>
          <a:xfrm>
            <a:off x="566657" y="313628"/>
            <a:ext cx="7136469" cy="624607"/>
            <a:chOff x="566657" y="313628"/>
            <a:chExt cx="7136469" cy="624607"/>
          </a:xfrm>
        </p:grpSpPr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E2E3618-7858-49C0-A1D9-D71F35827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371809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261A6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defRPr/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五、學校輔導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4000A497-9C01-4A54-AAEE-607ECA758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rgbClr val="2261A6"/>
            </a:solidFill>
            <a:ln>
              <a:solidFill>
                <a:srgbClr val="2261A6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壹、方案推動架構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向右箭號 3">
              <a:extLst>
                <a:ext uri="{FF2B5EF4-FFF2-40B4-BE49-F238E27FC236}">
                  <a16:creationId xmlns:a16="http://schemas.microsoft.com/office/drawing/2014/main" id="{607CA421-6A76-4E2D-9D25-859B8468A58E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ln>
              <a:solidFill>
                <a:srgbClr val="2261A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5" name="圖形 14" descr="手背向前食指朝右指">
            <a:extLst>
              <a:ext uri="{FF2B5EF4-FFF2-40B4-BE49-F238E27FC236}">
                <a16:creationId xmlns:a16="http://schemas.microsoft.com/office/drawing/2014/main" id="{3DD23192-E67B-47F5-9A4B-2882E72B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74" y="11892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658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1">
            <a:extLst>
              <a:ext uri="{FF2B5EF4-FFF2-40B4-BE49-F238E27FC236}">
                <a16:creationId xmlns:a16="http://schemas.microsoft.com/office/drawing/2014/main" id="{5F480234-8724-4FC4-892C-B196C695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7EA035-7D71-4580-BFB5-85FFF854E694}" type="slidenum">
              <a:rPr kumimoji="0" lang="en-US" altLang="zh-TW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kumimoji="0" lang="en-US" altLang="zh-TW" sz="1600">
              <a:solidFill>
                <a:schemeClr val="bg1"/>
              </a:solidFill>
            </a:endParaRPr>
          </a:p>
        </p:txBody>
      </p:sp>
      <p:graphicFrame>
        <p:nvGraphicFramePr>
          <p:cNvPr id="15" name="資料庫圖表 14">
            <a:extLst>
              <a:ext uri="{FF2B5EF4-FFF2-40B4-BE49-F238E27FC236}">
                <a16:creationId xmlns:a16="http://schemas.microsoft.com/office/drawing/2014/main" id="{AB9C303D-23F2-4977-8BCA-95EDCACCF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973203"/>
              </p:ext>
            </p:extLst>
          </p:nvPr>
        </p:nvGraphicFramePr>
        <p:xfrm>
          <a:off x="415925" y="1152396"/>
          <a:ext cx="8728075" cy="512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投影片編號版面配置區 4">
            <a:extLst>
              <a:ext uri="{FF2B5EF4-FFF2-40B4-BE49-F238E27FC236}">
                <a16:creationId xmlns:a16="http://schemas.microsoft.com/office/drawing/2014/main" id="{96D040D0-D10F-4027-9023-C66B05803862}"/>
              </a:ext>
            </a:extLst>
          </p:cNvPr>
          <p:cNvSpPr txBox="1">
            <a:spLocks/>
          </p:cNvSpPr>
          <p:nvPr/>
        </p:nvSpPr>
        <p:spPr>
          <a:xfrm>
            <a:off x="7909547" y="6480174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400" b="1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B7E8CA4-AFB6-4430-B8A2-E1A4047D1D52}"/>
              </a:ext>
            </a:extLst>
          </p:cNvPr>
          <p:cNvGrpSpPr/>
          <p:nvPr/>
        </p:nvGrpSpPr>
        <p:grpSpPr>
          <a:xfrm>
            <a:off x="566657" y="313628"/>
            <a:ext cx="7136469" cy="624607"/>
            <a:chOff x="566657" y="313628"/>
            <a:chExt cx="7136469" cy="624607"/>
          </a:xfrm>
        </p:grpSpPr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08DDE62-8F8E-4B0E-8B29-21DC5A5E8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371809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261A6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defRPr/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六、審查作業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A9441DA-1031-433D-993B-03B605812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2261A6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壹、方案推動架構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向右箭號 3">
              <a:extLst>
                <a:ext uri="{FF2B5EF4-FFF2-40B4-BE49-F238E27FC236}">
                  <a16:creationId xmlns:a16="http://schemas.microsoft.com/office/drawing/2014/main" id="{F40732BE-E419-42CB-B069-87E4175D08E8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5862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5C332A18-6994-465F-9222-EA4D0E1D49D0}"/>
              </a:ext>
            </a:extLst>
          </p:cNvPr>
          <p:cNvGrpSpPr/>
          <p:nvPr/>
        </p:nvGrpSpPr>
        <p:grpSpPr>
          <a:xfrm>
            <a:off x="680473" y="1345902"/>
            <a:ext cx="8468209" cy="5470997"/>
            <a:chOff x="328129" y="1909573"/>
            <a:chExt cx="8468209" cy="5470997"/>
          </a:xfrm>
        </p:grpSpPr>
        <p:sp>
          <p:nvSpPr>
            <p:cNvPr id="29698" name="Line 12">
              <a:extLst>
                <a:ext uri="{FF2B5EF4-FFF2-40B4-BE49-F238E27FC236}">
                  <a16:creationId xmlns:a16="http://schemas.microsoft.com/office/drawing/2014/main" id="{358770AE-46E4-4EB2-9733-1AD166D6A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250" y="4802188"/>
              <a:ext cx="323850" cy="395287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092" tIns="45546" rIns="91092" bIns="45546" anchor="ctr"/>
            <a:lstStyle/>
            <a:p>
              <a:endParaRPr lang="zh-TW" altLang="en-US"/>
            </a:p>
          </p:txBody>
        </p:sp>
        <p:sp>
          <p:nvSpPr>
            <p:cNvPr id="29699" name="Text Box 4">
              <a:extLst>
                <a:ext uri="{FF2B5EF4-FFF2-40B4-BE49-F238E27FC236}">
                  <a16:creationId xmlns:a16="http://schemas.microsoft.com/office/drawing/2014/main" id="{8329BACB-ADC9-430C-B141-52BBFDF8E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129" y="2951612"/>
              <a:ext cx="2253142" cy="1015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000" b="1" dirty="0">
                  <a:solidFill>
                    <a:srgbClr val="0033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建置青年線上填報系統與亮點</a:t>
              </a:r>
              <a:r>
                <a:rPr kumimoji="0" lang="en-US" altLang="zh-TW" sz="2000" b="1" dirty="0">
                  <a:solidFill>
                    <a:srgbClr val="0033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/</a:t>
              </a:r>
              <a:r>
                <a:rPr kumimoji="0" lang="zh-TW" altLang="en-US" sz="2000" b="1" dirty="0">
                  <a:solidFill>
                    <a:srgbClr val="0033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輔導通報系統</a:t>
              </a:r>
              <a:endParaRPr kumimoji="0" lang="en-US" altLang="zh-TW" sz="20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700" name="Rectangle 5">
              <a:extLst>
                <a:ext uri="{FF2B5EF4-FFF2-40B4-BE49-F238E27FC236}">
                  <a16:creationId xmlns:a16="http://schemas.microsoft.com/office/drawing/2014/main" id="{73213806-DEA3-4008-827E-518172BE1B0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3299619" y="3967957"/>
              <a:ext cx="796925" cy="706437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CFCFC"/>
                </a:gs>
                <a:gs pos="100000">
                  <a:srgbClr val="FCFCFC"/>
                </a:gs>
              </a:gsLst>
              <a:lin ang="162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rot="10800000" vert="eaVert" wrap="none" lIns="91092" tIns="45546" rIns="91092" bIns="45546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900"/>
            </a:p>
          </p:txBody>
        </p:sp>
        <p:sp>
          <p:nvSpPr>
            <p:cNvPr id="29701" name="Rectangle 7">
              <a:extLst>
                <a:ext uri="{FF2B5EF4-FFF2-40B4-BE49-F238E27FC236}">
                  <a16:creationId xmlns:a16="http://schemas.microsoft.com/office/drawing/2014/main" id="{DCBC4252-6D77-44A1-9DBC-4B247CE74F2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3956051" y="5167312"/>
              <a:ext cx="715962" cy="66516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263E17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rot="10800000" vert="eaVert" wrap="none" lIns="91092" tIns="45546" rIns="91092" bIns="45546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900"/>
            </a:p>
          </p:txBody>
        </p:sp>
        <p:sp>
          <p:nvSpPr>
            <p:cNvPr id="29702" name="Rectangle 3">
              <a:extLst>
                <a:ext uri="{FF2B5EF4-FFF2-40B4-BE49-F238E27FC236}">
                  <a16:creationId xmlns:a16="http://schemas.microsoft.com/office/drawing/2014/main" id="{3BDC29DA-95A5-4CD2-BAFE-D86C66BC782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110602">
              <a:off x="5884863" y="2344738"/>
              <a:ext cx="720725" cy="7874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092" tIns="45546" rIns="91092" bIns="45546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>
                <a:ea typeface="華康中黑體(P)" pitchFamily="34" charset="-12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B83805-66EC-42B5-B52E-FC59B664672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552920">
              <a:off x="4905375" y="4078288"/>
              <a:ext cx="720725" cy="784225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092" tIns="45546" rIns="91092" bIns="45546" anchor="ctr"/>
            <a:lstStyle/>
            <a:p>
              <a:pPr eaLnBrk="1" hangingPunct="1">
                <a:defRPr/>
              </a:pPr>
              <a:endParaRPr kumimoji="0" lang="zh-TW" altLang="en-US"/>
            </a:p>
          </p:txBody>
        </p:sp>
        <p:sp>
          <p:nvSpPr>
            <p:cNvPr id="29708" name="Line 13">
              <a:extLst>
                <a:ext uri="{FF2B5EF4-FFF2-40B4-BE49-F238E27FC236}">
                  <a16:creationId xmlns:a16="http://schemas.microsoft.com/office/drawing/2014/main" id="{E3C65D35-9EE2-4255-A00E-41DE0216AB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291266" flipV="1">
              <a:off x="4578350" y="4848225"/>
              <a:ext cx="468313" cy="252413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092" tIns="45546" rIns="91092" bIns="45546" anchor="ctr"/>
            <a:lstStyle/>
            <a:p>
              <a:endParaRPr lang="zh-TW" altLang="en-US"/>
            </a:p>
          </p:txBody>
        </p:sp>
        <p:sp>
          <p:nvSpPr>
            <p:cNvPr id="29709" name="Line 14">
              <a:extLst>
                <a:ext uri="{FF2B5EF4-FFF2-40B4-BE49-F238E27FC236}">
                  <a16:creationId xmlns:a16="http://schemas.microsoft.com/office/drawing/2014/main" id="{D5A92E5E-7580-41CF-A844-8BAF8450A1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291266" flipV="1">
              <a:off x="5353050" y="3389313"/>
              <a:ext cx="900113" cy="504825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092" tIns="45546" rIns="91092" bIns="45546" anchor="ctr"/>
            <a:lstStyle/>
            <a:p>
              <a:endParaRPr lang="zh-TW" altLang="en-US"/>
            </a:p>
          </p:txBody>
        </p:sp>
        <p:sp>
          <p:nvSpPr>
            <p:cNvPr id="29710" name="Text Box 17">
              <a:extLst>
                <a:ext uri="{FF2B5EF4-FFF2-40B4-BE49-F238E27FC236}">
                  <a16:creationId xmlns:a16="http://schemas.microsoft.com/office/drawing/2014/main" id="{359D2559-1AF3-4584-ACD0-25613C3D0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629150"/>
              <a:ext cx="27987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000" b="1">
                  <a:solidFill>
                    <a:srgbClr val="FF006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定期管考填報系統資料</a:t>
              </a:r>
              <a:endParaRPr kumimoji="0" lang="en-US" altLang="zh-TW" sz="2000" b="1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711" name="Rectangle 19">
              <a:extLst>
                <a:ext uri="{FF2B5EF4-FFF2-40B4-BE49-F238E27FC236}">
                  <a16:creationId xmlns:a16="http://schemas.microsoft.com/office/drawing/2014/main" id="{2CC3C39B-676B-4023-B8F6-C86180AA05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05600" y="3001963"/>
              <a:ext cx="1848061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000" b="1" dirty="0">
                  <a:solidFill>
                    <a:srgbClr val="0033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彙整青年輔導紀錄並</a:t>
              </a:r>
              <a:r>
                <a:rPr kumimoji="0" lang="zh-TW" altLang="zh-TW" sz="2000" b="1" dirty="0">
                  <a:solidFill>
                    <a:srgbClr val="0033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檢討</a:t>
              </a:r>
              <a:r>
                <a:rPr kumimoji="0" lang="zh-TW" altLang="en-US" sz="2000" b="1" dirty="0">
                  <a:solidFill>
                    <a:srgbClr val="0033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輔導作業事宜</a:t>
              </a:r>
              <a:endParaRPr kumimoji="0" lang="en-US" altLang="zh-TW" sz="20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712" name="Rectangle 20">
              <a:extLst>
                <a:ext uri="{FF2B5EF4-FFF2-40B4-BE49-F238E27FC236}">
                  <a16:creationId xmlns:a16="http://schemas.microsoft.com/office/drawing/2014/main" id="{9CAF1429-E54F-4A7A-AD0C-3D01733846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4888" y="6172200"/>
              <a:ext cx="46593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000" b="1">
                  <a:solidFill>
                    <a:srgbClr val="0033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對通報適應困難個案，進行專案輔導</a:t>
              </a:r>
              <a:endParaRPr kumimoji="0" lang="en-US" altLang="zh-TW" sz="2000" b="1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713" name="Rectangle 5">
              <a:extLst>
                <a:ext uri="{FF2B5EF4-FFF2-40B4-BE49-F238E27FC236}">
                  <a16:creationId xmlns:a16="http://schemas.microsoft.com/office/drawing/2014/main" id="{B910B631-010A-4852-8FFB-AFF74B813FB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2415381" y="2455069"/>
              <a:ext cx="815975" cy="731838"/>
            </a:xfrm>
            <a:prstGeom prst="rect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rot="10800000" vert="eaVert" wrap="none" lIns="91092" tIns="45546" rIns="91092" bIns="45546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900" dirty="0"/>
            </a:p>
          </p:txBody>
        </p:sp>
        <p:sp>
          <p:nvSpPr>
            <p:cNvPr id="29714" name="Line 12">
              <a:extLst>
                <a:ext uri="{FF2B5EF4-FFF2-40B4-BE49-F238E27FC236}">
                  <a16:creationId xmlns:a16="http://schemas.microsoft.com/office/drawing/2014/main" id="{AA57B881-BF76-449B-B221-ACF63C02E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138" y="3325813"/>
              <a:ext cx="503237" cy="684212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092" tIns="45546" rIns="91092" bIns="45546" anchor="ctr"/>
            <a:lstStyle/>
            <a:p>
              <a:endParaRPr lang="zh-TW" altLang="en-US"/>
            </a:p>
          </p:txBody>
        </p:sp>
        <p:sp>
          <p:nvSpPr>
            <p:cNvPr id="29715" name="矩形 17">
              <a:extLst>
                <a:ext uri="{FF2B5EF4-FFF2-40B4-BE49-F238E27FC236}">
                  <a16:creationId xmlns:a16="http://schemas.microsoft.com/office/drawing/2014/main" id="{FE1B3E6B-3BD7-4650-8358-36215A398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4702175"/>
              <a:ext cx="292893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000" b="1">
                  <a:solidFill>
                    <a:srgbClr val="FF006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進行青年實地抽樣訪問，發現問題與故事亮點</a:t>
              </a:r>
            </a:p>
          </p:txBody>
        </p:sp>
        <p:sp>
          <p:nvSpPr>
            <p:cNvPr id="29716" name="文字方塊 18">
              <a:extLst>
                <a:ext uri="{FF2B5EF4-FFF2-40B4-BE49-F238E27FC236}">
                  <a16:creationId xmlns:a16="http://schemas.microsoft.com/office/drawing/2014/main" id="{3DFFBB01-81D0-4EBA-954B-C2E6C71C5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425" y="2293938"/>
              <a:ext cx="503238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kumimoji="0" lang="en-US" altLang="zh-TW" sz="5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5</a:t>
              </a:r>
              <a:endParaRPr kumimoji="0" lang="zh-TW" altLang="en-US" sz="54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9717" name="文字方塊 19">
              <a:extLst>
                <a:ext uri="{FF2B5EF4-FFF2-40B4-BE49-F238E27FC236}">
                  <a16:creationId xmlns:a16="http://schemas.microsoft.com/office/drawing/2014/main" id="{BBD20F8A-B151-4D82-8046-99072925C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0232" y="4038796"/>
              <a:ext cx="503237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kumimoji="0" sz="5400">
                  <a:solidFill>
                    <a:srgbClr val="FF0000"/>
                  </a:solidFill>
                  <a:latin typeface="Arial Black" panose="020B0A040201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29718" name="文字方塊 20">
              <a:extLst>
                <a:ext uri="{FF2B5EF4-FFF2-40B4-BE49-F238E27FC236}">
                  <a16:creationId xmlns:a16="http://schemas.microsoft.com/office/drawing/2014/main" id="{E5A24936-5996-4C85-8D79-5951D359F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958" y="5068366"/>
              <a:ext cx="506412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kumimoji="0" lang="en-US" altLang="zh-TW" sz="5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kumimoji="0" lang="zh-TW" altLang="en-US" sz="54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9719" name="文字方塊 21">
              <a:extLst>
                <a:ext uri="{FF2B5EF4-FFF2-40B4-BE49-F238E27FC236}">
                  <a16:creationId xmlns:a16="http://schemas.microsoft.com/office/drawing/2014/main" id="{21A657F0-4503-42B0-875D-1B0D8F155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870" y="3879850"/>
              <a:ext cx="503238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kumimoji="0" lang="en-US" altLang="zh-TW" sz="5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  <a:endParaRPr kumimoji="0" lang="zh-TW" altLang="en-US" sz="54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9720" name="文字方塊 22">
              <a:extLst>
                <a:ext uri="{FF2B5EF4-FFF2-40B4-BE49-F238E27FC236}">
                  <a16:creationId xmlns:a16="http://schemas.microsoft.com/office/drawing/2014/main" id="{7505ABA5-F9F2-4935-9AA5-B7E2BF02B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763" y="2366963"/>
              <a:ext cx="503237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2" tIns="45546" rIns="91092" bIns="45546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5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  <a:endParaRPr kumimoji="0" lang="zh-TW" altLang="en-US" sz="54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5" name="標題 7">
              <a:extLst>
                <a:ext uri="{FF2B5EF4-FFF2-40B4-BE49-F238E27FC236}">
                  <a16:creationId xmlns:a16="http://schemas.microsoft.com/office/drawing/2014/main" id="{E93A5482-46A8-46DF-9914-1ACD46332750}"/>
                </a:ext>
              </a:extLst>
            </p:cNvPr>
            <p:cNvSpPr txBox="1">
              <a:spLocks/>
            </p:cNvSpPr>
            <p:nvPr/>
          </p:nvSpPr>
          <p:spPr>
            <a:xfrm>
              <a:off x="2904331" y="1909573"/>
              <a:ext cx="3400425" cy="827087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r>
                <a:rPr lang="zh-TW" altLang="en-US" sz="2800" b="1" kern="0" dirty="0">
                  <a:solidFill>
                    <a:srgbClr val="0066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職場追蹤輔導</a:t>
              </a:r>
            </a:p>
          </p:txBody>
        </p:sp>
        <p:sp>
          <p:nvSpPr>
            <p:cNvPr id="28" name="投影片編號版面配置區 4">
              <a:extLst>
                <a:ext uri="{FF2B5EF4-FFF2-40B4-BE49-F238E27FC236}">
                  <a16:creationId xmlns:a16="http://schemas.microsoft.com/office/drawing/2014/main" id="{700278CF-99DD-4E1C-A439-B98EC75BD670}"/>
                </a:ext>
              </a:extLst>
            </p:cNvPr>
            <p:cNvSpPr txBox="1">
              <a:spLocks/>
            </p:cNvSpPr>
            <p:nvPr/>
          </p:nvSpPr>
          <p:spPr>
            <a:xfrm>
              <a:off x="7594437" y="6975956"/>
              <a:ext cx="1197219" cy="40461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>
                <a:defRPr sz="1400" b="1" baseline="0">
                  <a:solidFill>
                    <a:schemeClr val="tx2"/>
                  </a:solidFill>
                  <a:latin typeface="+mj-ea"/>
                  <a:ea typeface="+mj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4FAB73BC-B049-4115-A692-8D63A059BFB8}" type="slidenum">
                <a:rPr lang="en-US" smtClean="0"/>
                <a:pPr/>
                <a:t>9</a:t>
              </a:fld>
              <a:endParaRPr lang="en-US" dirty="0"/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FFAEFE2E-456E-43AB-880F-7947B9854B56}"/>
              </a:ext>
            </a:extLst>
          </p:cNvPr>
          <p:cNvGrpSpPr/>
          <p:nvPr/>
        </p:nvGrpSpPr>
        <p:grpSpPr>
          <a:xfrm>
            <a:off x="566657" y="313628"/>
            <a:ext cx="7136469" cy="624607"/>
            <a:chOff x="566657" y="313628"/>
            <a:chExt cx="7136469" cy="624607"/>
          </a:xfrm>
        </p:grpSpPr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089F9A8D-D8C4-491E-A263-DDF7A4A2B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17" y="313629"/>
              <a:ext cx="3371809" cy="6246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defRPr/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七、職場輔導</a:t>
              </a:r>
              <a:endPara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22C05022-E765-4953-A43F-41E2EBFCA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57" y="313628"/>
              <a:ext cx="3697764" cy="612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2065338" lvl="2" indent="-2065338" algn="ctr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壹、方案推動架構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2" name="向右箭號 3">
              <a:extLst>
                <a:ext uri="{FF2B5EF4-FFF2-40B4-BE49-F238E27FC236}">
                  <a16:creationId xmlns:a16="http://schemas.microsoft.com/office/drawing/2014/main" id="{9DA412B6-12B0-4DE4-9E9C-6E1B6ABDE99A}"/>
                </a:ext>
              </a:extLst>
            </p:cNvPr>
            <p:cNvSpPr/>
            <p:nvPr/>
          </p:nvSpPr>
          <p:spPr>
            <a:xfrm>
              <a:off x="4093832" y="381677"/>
              <a:ext cx="616714" cy="496214"/>
            </a:xfrm>
            <a:prstGeom prst="striped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64033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a8fc0356-9705-4a84-9d3d-f05ff8f647f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7e12d06-0924-4b30-b08a-216686c0ef31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TM02900720[[fn=要素]]</Template>
  <TotalTime>828</TotalTime>
  <Words>4582</Words>
  <Application>Microsoft Office PowerPoint</Application>
  <PresentationFormat>如螢幕大小 (4:3)</PresentationFormat>
  <Paragraphs>767</Paragraphs>
  <Slides>31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31</vt:i4>
      </vt:variant>
    </vt:vector>
  </HeadingPairs>
  <TitlesOfParts>
    <vt:vector size="52" baseType="lpstr">
      <vt:lpstr>Arial Unicode MS</vt:lpstr>
      <vt:lpstr>Microsoft YaHei</vt:lpstr>
      <vt:lpstr>Microsoft YaHei</vt:lpstr>
      <vt:lpstr>宋体</vt:lpstr>
      <vt:lpstr>华文楷体</vt:lpstr>
      <vt:lpstr>華康中黑體(P)</vt:lpstr>
      <vt:lpstr>微軟正黑體</vt:lpstr>
      <vt:lpstr>新細明體</vt:lpstr>
      <vt:lpstr>標楷體</vt:lpstr>
      <vt:lpstr>Arial</vt:lpstr>
      <vt:lpstr>Arial Black</vt:lpstr>
      <vt:lpstr>Calibri</vt:lpstr>
      <vt:lpstr>Calibri Light</vt:lpstr>
      <vt:lpstr>Franklin Gothic Book</vt:lpstr>
      <vt:lpstr>Times New Roman</vt:lpstr>
      <vt:lpstr>Verdana</vt:lpstr>
      <vt:lpstr>Wingdings</vt:lpstr>
      <vt:lpstr>Wingdings 2</vt:lpstr>
      <vt:lpstr>HDOfficeLightV0</vt:lpstr>
      <vt:lpstr>1_HDOfficeLightV0</vt:lpstr>
      <vt:lpstr>Crop</vt:lpstr>
      <vt:lpstr>113年度方案學生撰寫申請書 輔導重點、輔導綜合考評及 學校初審作業實務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陳珮郡</cp:lastModifiedBy>
  <cp:revision>82</cp:revision>
  <cp:lastPrinted>2018-01-28T16:00:00Z</cp:lastPrinted>
  <dcterms:created xsi:type="dcterms:W3CDTF">2018-01-28T16:00:00Z</dcterms:created>
  <dcterms:modified xsi:type="dcterms:W3CDTF">2023-10-26T01:05:59Z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t-shyu@microsoft.com</vt:lpwstr>
  </property>
  <property fmtid="{D5CDD505-2E9C-101B-9397-08002B2CF9AE}" pid="6" name="MSIP_Label_f42aa342-8706-4288-bd11-ebb85995028c_SetDate">
    <vt:lpwstr>2018-08-21T07:28:12.2144326Z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