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3"/>
  </p:notesMasterIdLst>
  <p:handoutMasterIdLst>
    <p:handoutMasterId r:id="rId64"/>
  </p:handoutMasterIdLst>
  <p:sldIdLst>
    <p:sldId id="256" r:id="rId2"/>
    <p:sldId id="615" r:id="rId3"/>
    <p:sldId id="604" r:id="rId4"/>
    <p:sldId id="606" r:id="rId5"/>
    <p:sldId id="607" r:id="rId6"/>
    <p:sldId id="609" r:id="rId7"/>
    <p:sldId id="634" r:id="rId8"/>
    <p:sldId id="613" r:id="rId9"/>
    <p:sldId id="358" r:id="rId10"/>
    <p:sldId id="277" r:id="rId11"/>
    <p:sldId id="279" r:id="rId12"/>
    <p:sldId id="587" r:id="rId13"/>
    <p:sldId id="589" r:id="rId14"/>
    <p:sldId id="590" r:id="rId15"/>
    <p:sldId id="359" r:id="rId16"/>
    <p:sldId id="620" r:id="rId17"/>
    <p:sldId id="621" r:id="rId18"/>
    <p:sldId id="622" r:id="rId19"/>
    <p:sldId id="623" r:id="rId20"/>
    <p:sldId id="376" r:id="rId21"/>
    <p:sldId id="593" r:id="rId22"/>
    <p:sldId id="377" r:id="rId23"/>
    <p:sldId id="398" r:id="rId24"/>
    <p:sldId id="378" r:id="rId25"/>
    <p:sldId id="399" r:id="rId26"/>
    <p:sldId id="400" r:id="rId27"/>
    <p:sldId id="402" r:id="rId28"/>
    <p:sldId id="391" r:id="rId29"/>
    <p:sldId id="626" r:id="rId30"/>
    <p:sldId id="394" r:id="rId31"/>
    <p:sldId id="549" r:id="rId32"/>
    <p:sldId id="627" r:id="rId33"/>
    <p:sldId id="588" r:id="rId34"/>
    <p:sldId id="566" r:id="rId35"/>
    <p:sldId id="567" r:id="rId36"/>
    <p:sldId id="568" r:id="rId37"/>
    <p:sldId id="569" r:id="rId38"/>
    <p:sldId id="298" r:id="rId39"/>
    <p:sldId id="631" r:id="rId40"/>
    <p:sldId id="632" r:id="rId41"/>
    <p:sldId id="599" r:id="rId42"/>
    <p:sldId id="592" r:id="rId43"/>
    <p:sldId id="466" r:id="rId44"/>
    <p:sldId id="547" r:id="rId45"/>
    <p:sldId id="548" r:id="rId46"/>
    <p:sldId id="299" r:id="rId47"/>
    <p:sldId id="633" r:id="rId48"/>
    <p:sldId id="572" r:id="rId49"/>
    <p:sldId id="571" r:id="rId50"/>
    <p:sldId id="579" r:id="rId51"/>
    <p:sldId id="581" r:id="rId52"/>
    <p:sldId id="582" r:id="rId53"/>
    <p:sldId id="583" r:id="rId54"/>
    <p:sldId id="584" r:id="rId55"/>
    <p:sldId id="585" r:id="rId56"/>
    <p:sldId id="346" r:id="rId57"/>
    <p:sldId id="573" r:id="rId58"/>
    <p:sldId id="574" r:id="rId59"/>
    <p:sldId id="575" r:id="rId60"/>
    <p:sldId id="576" r:id="rId61"/>
    <p:sldId id="577" r:id="rId62"/>
  </p:sldIdLst>
  <p:sldSz cx="9144000" cy="6858000" type="screen4x3"/>
  <p:notesSz cx="9928225" cy="6797675"/>
  <p:custDataLst>
    <p:tags r:id="rId65"/>
  </p:custDataLst>
  <p:defaultTextStyle>
    <a:defPPr>
      <a:defRPr lang="zh-TW"/>
    </a:defPPr>
    <a:lvl1pPr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extLst>
    <p:ext uri="{521415D9-36F7-43E2-AB2F-B90AF26B5E84}">
      <p14:sectionLst xmlns:p14="http://schemas.microsoft.com/office/powerpoint/2010/main">
        <p14:section name="預設章節" id="{D19FF691-22CF-4847-8ADC-4EDD0BDCCED3}">
          <p14:sldIdLst>
            <p14:sldId id="256"/>
            <p14:sldId id="615"/>
            <p14:sldId id="604"/>
            <p14:sldId id="606"/>
            <p14:sldId id="607"/>
            <p14:sldId id="609"/>
            <p14:sldId id="634"/>
            <p14:sldId id="613"/>
            <p14:sldId id="358"/>
            <p14:sldId id="277"/>
            <p14:sldId id="279"/>
            <p14:sldId id="587"/>
            <p14:sldId id="589"/>
            <p14:sldId id="590"/>
            <p14:sldId id="359"/>
            <p14:sldId id="620"/>
            <p14:sldId id="621"/>
            <p14:sldId id="622"/>
            <p14:sldId id="623"/>
            <p14:sldId id="376"/>
            <p14:sldId id="593"/>
            <p14:sldId id="377"/>
            <p14:sldId id="398"/>
            <p14:sldId id="378"/>
            <p14:sldId id="399"/>
            <p14:sldId id="400"/>
            <p14:sldId id="402"/>
            <p14:sldId id="391"/>
            <p14:sldId id="626"/>
            <p14:sldId id="394"/>
            <p14:sldId id="549"/>
            <p14:sldId id="627"/>
            <p14:sldId id="588"/>
            <p14:sldId id="566"/>
            <p14:sldId id="567"/>
            <p14:sldId id="568"/>
            <p14:sldId id="569"/>
            <p14:sldId id="298"/>
            <p14:sldId id="631"/>
            <p14:sldId id="632"/>
            <p14:sldId id="599"/>
            <p14:sldId id="592"/>
          </p14:sldIdLst>
        </p14:section>
        <p14:section name="未命名的章節" id="{BFAD501C-7486-4E4D-AC22-EB1C2551D5EB}">
          <p14:sldIdLst>
            <p14:sldId id="466"/>
            <p14:sldId id="547"/>
            <p14:sldId id="548"/>
            <p14:sldId id="299"/>
            <p14:sldId id="633"/>
            <p14:sldId id="572"/>
            <p14:sldId id="571"/>
            <p14:sldId id="579"/>
            <p14:sldId id="581"/>
            <p14:sldId id="582"/>
            <p14:sldId id="583"/>
            <p14:sldId id="584"/>
            <p14:sldId id="585"/>
            <p14:sldId id="346"/>
            <p14:sldId id="573"/>
            <p14:sldId id="574"/>
            <p14:sldId id="575"/>
            <p14:sldId id="576"/>
            <p14:sldId id="5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8ED"/>
    <a:srgbClr val="0000CC"/>
    <a:srgbClr val="DFE0DB"/>
    <a:srgbClr val="8EA3B9"/>
    <a:srgbClr val="95A9C1"/>
    <a:srgbClr val="D8D3E0"/>
    <a:srgbClr val="EDEAF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91" autoAdjust="0"/>
    <p:restoredTop sz="94364" autoAdjust="0"/>
  </p:normalViewPr>
  <p:slideViewPr>
    <p:cSldViewPr>
      <p:cViewPr varScale="1">
        <p:scale>
          <a:sx n="73" d="100"/>
          <a:sy n="73" d="100"/>
        </p:scale>
        <p:origin x="147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2106" y="84"/>
      </p:cViewPr>
      <p:guideLst>
        <p:guide orient="horz" pos="2141"/>
        <p:guide pos="312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5640EC-67BE-4FFE-8193-DD4A693CFC80}" type="doc">
      <dgm:prSet loTypeId="urn:microsoft.com/office/officeart/2005/8/layout/hierarchy1" loCatId="hierarchy" qsTypeId="urn:microsoft.com/office/officeart/2005/8/quickstyle/simple1#3" qsCatId="simple" csTypeId="urn:microsoft.com/office/officeart/2005/8/colors/accent1_2#3" csCatId="accent1" phldr="1"/>
      <dgm:spPr/>
      <dgm:t>
        <a:bodyPr/>
        <a:lstStyle/>
        <a:p>
          <a:endParaRPr lang="zh-TW" altLang="en-US"/>
        </a:p>
      </dgm:t>
    </dgm:pt>
    <dgm:pt modelId="{F98B5A70-4065-4EEC-9220-9E73494EA148}">
      <dgm:prSet phldrT="[文字]" custT="1"/>
      <dgm:spPr/>
      <dgm:t>
        <a:bodyPr/>
        <a:lstStyle/>
        <a:p>
          <a:pPr>
            <a:lnSpc>
              <a:spcPts val="2000"/>
            </a:lnSpc>
            <a:spcBef>
              <a:spcPts val="600"/>
            </a:spcBef>
          </a:pPr>
          <a:r>
            <a:rPr lang="zh-TW" altLang="en-US" sz="3000" b="1" dirty="0">
              <a:latin typeface="微軟正黑體" pitchFamily="34" charset="-120"/>
              <a:ea typeface="微軟正黑體" pitchFamily="34" charset="-120"/>
            </a:rPr>
            <a:t>科技校院</a:t>
          </a:r>
          <a:endParaRPr lang="en-US" altLang="zh-TW" sz="3000" b="1" dirty="0">
            <a:latin typeface="微軟正黑體" pitchFamily="34" charset="-120"/>
            <a:ea typeface="微軟正黑體" pitchFamily="34" charset="-120"/>
          </a:endParaRPr>
        </a:p>
        <a:p>
          <a:pPr>
            <a:lnSpc>
              <a:spcPts val="2000"/>
            </a:lnSpc>
            <a:spcBef>
              <a:spcPts val="600"/>
            </a:spcBef>
          </a:pPr>
          <a:r>
            <a:rPr lang="zh-TW" altLang="en-US" sz="3000" b="1" dirty="0">
              <a:latin typeface="微軟正黑體" pitchFamily="34" charset="-120"/>
              <a:ea typeface="微軟正黑體" pitchFamily="34" charset="-120"/>
            </a:rPr>
            <a:t>入學管道</a:t>
          </a:r>
        </a:p>
      </dgm:t>
    </dgm:pt>
    <dgm:pt modelId="{BF1CBE3B-3D04-4AA5-A372-2F793E428A05}" type="parTrans" cxnId="{A234A37F-DE7C-4CE9-96D8-B81395A113A8}">
      <dgm:prSet/>
      <dgm:spPr/>
      <dgm:t>
        <a:bodyPr/>
        <a:lstStyle/>
        <a:p>
          <a:endParaRPr lang="zh-TW" altLang="en-US">
            <a:latin typeface="微軟正黑體" pitchFamily="34" charset="-120"/>
            <a:ea typeface="微軟正黑體" pitchFamily="34" charset="-120"/>
          </a:endParaRPr>
        </a:p>
      </dgm:t>
    </dgm:pt>
    <dgm:pt modelId="{245F11D5-0308-4C51-AE15-4AE3876EF0CD}" type="sibTrans" cxnId="{A234A37F-DE7C-4CE9-96D8-B81395A113A8}">
      <dgm:prSet/>
      <dgm:spPr/>
      <dgm:t>
        <a:bodyPr/>
        <a:lstStyle/>
        <a:p>
          <a:endParaRPr lang="zh-TW" altLang="en-US">
            <a:latin typeface="微軟正黑體" pitchFamily="34" charset="-120"/>
            <a:ea typeface="微軟正黑體" pitchFamily="34" charset="-120"/>
          </a:endParaRPr>
        </a:p>
      </dgm:t>
    </dgm:pt>
    <dgm:pt modelId="{F277D2D6-8CBB-4F2E-9D50-0BFA0D58DE57}">
      <dgm:prSet phldrT="[文字]" custT="1"/>
      <dgm:spPr>
        <a:solidFill>
          <a:srgbClr val="FFFF66">
            <a:alpha val="90000"/>
          </a:srgbClr>
        </a:solidFill>
      </dgm:spPr>
      <dgm:t>
        <a:bodyPr/>
        <a:lstStyle/>
        <a:p>
          <a:r>
            <a:rPr lang="en-US" altLang="zh-TW" sz="1600" b="1" dirty="0">
              <a:solidFill>
                <a:srgbClr val="002060"/>
              </a:solidFill>
              <a:latin typeface="微軟正黑體" pitchFamily="34" charset="-120"/>
              <a:ea typeface="微軟正黑體" pitchFamily="34" charset="-120"/>
            </a:rPr>
            <a:t>A.</a:t>
          </a:r>
          <a:r>
            <a:rPr lang="zh-TW" altLang="en-US" sz="1600" b="1" dirty="0">
              <a:solidFill>
                <a:srgbClr val="002060"/>
              </a:solidFill>
              <a:latin typeface="微軟正黑體" pitchFamily="34" charset="-120"/>
              <a:ea typeface="微軟正黑體" pitchFamily="34" charset="-120"/>
            </a:rPr>
            <a:t>四技二專</a:t>
          </a:r>
          <a:br>
            <a:rPr lang="en-US" altLang="zh-TW" sz="1600" b="1" dirty="0">
              <a:solidFill>
                <a:srgbClr val="002060"/>
              </a:solidFill>
              <a:latin typeface="微軟正黑體" pitchFamily="34" charset="-120"/>
              <a:ea typeface="微軟正黑體" pitchFamily="34" charset="-120"/>
            </a:rPr>
          </a:br>
          <a:r>
            <a:rPr lang="zh-TW" altLang="en-US" sz="1600" b="1" dirty="0">
              <a:solidFill>
                <a:srgbClr val="002060"/>
              </a:solidFill>
              <a:latin typeface="微軟正黑體" pitchFamily="34" charset="-120"/>
              <a:ea typeface="微軟正黑體" pitchFamily="34" charset="-120"/>
            </a:rPr>
            <a:t>特殊選才</a:t>
          </a:r>
        </a:p>
      </dgm:t>
    </dgm:pt>
    <dgm:pt modelId="{D39D7177-0071-43F6-8D1D-DB6EAABC3A08}" type="parTrans" cxnId="{108199D4-84DE-470F-870A-AFD860C431F7}">
      <dgm:prSet/>
      <dgm:spPr/>
      <dgm:t>
        <a:bodyPr/>
        <a:lstStyle/>
        <a:p>
          <a:endParaRPr lang="zh-TW" altLang="en-US">
            <a:latin typeface="微軟正黑體" pitchFamily="34" charset="-120"/>
            <a:ea typeface="微軟正黑體" pitchFamily="34" charset="-120"/>
          </a:endParaRPr>
        </a:p>
      </dgm:t>
    </dgm:pt>
    <dgm:pt modelId="{EA9B40B2-D886-47FA-92BE-5D8BB28AEEC4}" type="sibTrans" cxnId="{108199D4-84DE-470F-870A-AFD860C431F7}">
      <dgm:prSet/>
      <dgm:spPr/>
      <dgm:t>
        <a:bodyPr/>
        <a:lstStyle/>
        <a:p>
          <a:endParaRPr lang="zh-TW" altLang="en-US">
            <a:latin typeface="微軟正黑體" pitchFamily="34" charset="-120"/>
            <a:ea typeface="微軟正黑體" pitchFamily="34" charset="-120"/>
          </a:endParaRPr>
        </a:p>
      </dgm:t>
    </dgm:pt>
    <dgm:pt modelId="{F8D14871-DE0E-4DEB-B57F-846528002209}">
      <dgm:prSet phldrT="[文字]" custT="1"/>
      <dgm:spPr>
        <a:solidFill>
          <a:srgbClr val="FFFF66">
            <a:alpha val="90000"/>
          </a:srgbClr>
        </a:solidFill>
      </dgm:spPr>
      <dgm:t>
        <a:bodyPr/>
        <a:lstStyle/>
        <a:p>
          <a:pPr>
            <a:lnSpc>
              <a:spcPts val="1000"/>
            </a:lnSpc>
          </a:pPr>
          <a:r>
            <a:rPr lang="zh-TW" altLang="en-US" sz="1600" b="1" dirty="0">
              <a:solidFill>
                <a:srgbClr val="002060"/>
              </a:solidFill>
              <a:latin typeface="微軟正黑體" pitchFamily="34" charset="-120"/>
              <a:ea typeface="微軟正黑體" pitchFamily="34" charset="-120"/>
            </a:rPr>
            <a:t>統一入學測驗</a:t>
          </a:r>
          <a:endParaRPr lang="en-US" altLang="zh-TW" sz="1600" b="1" dirty="0">
            <a:solidFill>
              <a:srgbClr val="002060"/>
            </a:solidFill>
            <a:latin typeface="微軟正黑體" pitchFamily="34" charset="-120"/>
            <a:ea typeface="微軟正黑體" pitchFamily="34" charset="-120"/>
          </a:endParaRPr>
        </a:p>
        <a:p>
          <a:pPr>
            <a:lnSpc>
              <a:spcPts val="1000"/>
            </a:lnSpc>
          </a:pPr>
          <a:endParaRPr lang="en-US" altLang="zh-TW" sz="1500" dirty="0">
            <a:solidFill>
              <a:srgbClr val="002060"/>
            </a:solidFill>
            <a:latin typeface="微軟正黑體" pitchFamily="34" charset="-120"/>
            <a:ea typeface="微軟正黑體" pitchFamily="34" charset="-120"/>
          </a:endParaRPr>
        </a:p>
      </dgm:t>
    </dgm:pt>
    <dgm:pt modelId="{21C7B00E-6A27-4242-804A-8E4FCB085225}" type="parTrans" cxnId="{ED95BD21-B5D9-4D3E-88C5-97A43738B36E}">
      <dgm:prSet/>
      <dgm:spPr/>
      <dgm:t>
        <a:bodyPr/>
        <a:lstStyle/>
        <a:p>
          <a:endParaRPr lang="zh-TW" altLang="en-US">
            <a:latin typeface="微軟正黑體" pitchFamily="34" charset="-120"/>
            <a:ea typeface="微軟正黑體" pitchFamily="34" charset="-120"/>
          </a:endParaRPr>
        </a:p>
      </dgm:t>
    </dgm:pt>
    <dgm:pt modelId="{468183CE-AA1C-4A7E-9267-A699AC5F0217}" type="sibTrans" cxnId="{ED95BD21-B5D9-4D3E-88C5-97A43738B36E}">
      <dgm:prSet/>
      <dgm:spPr/>
      <dgm:t>
        <a:bodyPr/>
        <a:lstStyle/>
        <a:p>
          <a:endParaRPr lang="zh-TW" altLang="en-US">
            <a:latin typeface="微軟正黑體" pitchFamily="34" charset="-120"/>
            <a:ea typeface="微軟正黑體" pitchFamily="34" charset="-120"/>
          </a:endParaRPr>
        </a:p>
      </dgm:t>
    </dgm:pt>
    <dgm:pt modelId="{BF451A15-51EE-45D2-9F9E-0D81976007BF}">
      <dgm:prSet phldrT="[文字]" custT="1"/>
      <dgm:spPr>
        <a:solidFill>
          <a:srgbClr val="CCECFF">
            <a:alpha val="90000"/>
          </a:srgbClr>
        </a:solidFill>
      </dgm:spPr>
      <dgm:t>
        <a:bodyPr/>
        <a:lstStyle/>
        <a:p>
          <a:r>
            <a:rPr lang="en-US" altLang="zh-TW" sz="1600" b="1" dirty="0">
              <a:solidFill>
                <a:srgbClr val="7030A0"/>
              </a:solidFill>
              <a:latin typeface="微軟正黑體" pitchFamily="34" charset="-120"/>
              <a:ea typeface="微軟正黑體" pitchFamily="34" charset="-120"/>
            </a:rPr>
            <a:t>E.</a:t>
          </a:r>
          <a:r>
            <a:rPr lang="zh-TW" altLang="en-US" sz="1600" b="1" dirty="0">
              <a:solidFill>
                <a:srgbClr val="7030A0"/>
              </a:solidFill>
              <a:latin typeface="微軟正黑體" pitchFamily="34" charset="-120"/>
              <a:ea typeface="微軟正黑體" pitchFamily="34" charset="-120"/>
            </a:rPr>
            <a:t>甄選入學</a:t>
          </a:r>
        </a:p>
      </dgm:t>
    </dgm:pt>
    <dgm:pt modelId="{8DC390A3-A986-4B26-96ED-7AB19B1E1003}" type="parTrans" cxnId="{D700086E-D6F2-431A-BC92-42735CB3777B}">
      <dgm:prSet/>
      <dgm:spPr/>
      <dgm:t>
        <a:bodyPr/>
        <a:lstStyle/>
        <a:p>
          <a:endParaRPr lang="zh-TW" altLang="en-US">
            <a:latin typeface="微軟正黑體" pitchFamily="34" charset="-120"/>
            <a:ea typeface="微軟正黑體" pitchFamily="34" charset="-120"/>
          </a:endParaRPr>
        </a:p>
      </dgm:t>
    </dgm:pt>
    <dgm:pt modelId="{15478336-1DD5-4460-B13F-474765BEE3FC}" type="sibTrans" cxnId="{D700086E-D6F2-431A-BC92-42735CB3777B}">
      <dgm:prSet/>
      <dgm:spPr/>
      <dgm:t>
        <a:bodyPr/>
        <a:lstStyle/>
        <a:p>
          <a:endParaRPr lang="zh-TW" altLang="en-US">
            <a:latin typeface="微軟正黑體" pitchFamily="34" charset="-120"/>
            <a:ea typeface="微軟正黑體" pitchFamily="34" charset="-120"/>
          </a:endParaRPr>
        </a:p>
      </dgm:t>
    </dgm:pt>
    <dgm:pt modelId="{116EC014-BBA0-4D19-B15D-5AD4EFC6F769}">
      <dgm:prSet custT="1"/>
      <dgm:spPr>
        <a:solidFill>
          <a:srgbClr val="FFFF66">
            <a:alpha val="90000"/>
          </a:srgbClr>
        </a:solidFill>
      </dgm:spPr>
      <dgm:t>
        <a:bodyPr/>
        <a:lstStyle/>
        <a:p>
          <a:r>
            <a:rPr lang="en-US" altLang="zh-TW" sz="1600" b="1" dirty="0">
              <a:solidFill>
                <a:srgbClr val="002060"/>
              </a:solidFill>
              <a:latin typeface="微軟正黑體" pitchFamily="34" charset="-120"/>
              <a:ea typeface="微軟正黑體" pitchFamily="34" charset="-120"/>
            </a:rPr>
            <a:t>B.</a:t>
          </a:r>
          <a:r>
            <a:rPr lang="zh-TW" altLang="en-US" sz="1600" b="1" dirty="0">
              <a:solidFill>
                <a:srgbClr val="002060"/>
              </a:solidFill>
              <a:latin typeface="微軟正黑體" pitchFamily="34" charset="-120"/>
              <a:ea typeface="微軟正黑體" pitchFamily="34" charset="-120"/>
            </a:rPr>
            <a:t>技優入學</a:t>
          </a:r>
        </a:p>
      </dgm:t>
    </dgm:pt>
    <dgm:pt modelId="{13710722-A371-4E28-9AF1-F0008B39022B}" type="parTrans" cxnId="{813AA1C0-5C9D-4C85-A509-796CA4452CD6}">
      <dgm:prSet/>
      <dgm:spPr/>
      <dgm:t>
        <a:bodyPr/>
        <a:lstStyle/>
        <a:p>
          <a:endParaRPr lang="zh-TW" altLang="en-US">
            <a:latin typeface="微軟正黑體" pitchFamily="34" charset="-120"/>
            <a:ea typeface="微軟正黑體" pitchFamily="34" charset="-120"/>
          </a:endParaRPr>
        </a:p>
      </dgm:t>
    </dgm:pt>
    <dgm:pt modelId="{AF287EB0-B77A-4F6A-8D4F-423EC9A4FA50}" type="sibTrans" cxnId="{813AA1C0-5C9D-4C85-A509-796CA4452CD6}">
      <dgm:prSet/>
      <dgm:spPr/>
      <dgm:t>
        <a:bodyPr/>
        <a:lstStyle/>
        <a:p>
          <a:endParaRPr lang="zh-TW" altLang="en-US">
            <a:latin typeface="微軟正黑體" pitchFamily="34" charset="-120"/>
            <a:ea typeface="微軟正黑體" pitchFamily="34" charset="-120"/>
          </a:endParaRPr>
        </a:p>
      </dgm:t>
    </dgm:pt>
    <dgm:pt modelId="{6DA0A4FD-373C-49F2-A652-CC74873EDA43}">
      <dgm:prSet custT="1"/>
      <dgm:spPr>
        <a:solidFill>
          <a:srgbClr val="FFFF66">
            <a:alpha val="90000"/>
          </a:srgbClr>
        </a:solidFill>
      </dgm:spPr>
      <dgm:t>
        <a:bodyPr/>
        <a:lstStyle/>
        <a:p>
          <a:pPr>
            <a:lnSpc>
              <a:spcPct val="100000"/>
            </a:lnSpc>
            <a:spcBef>
              <a:spcPts val="1200"/>
            </a:spcBef>
            <a:spcAft>
              <a:spcPts val="0"/>
            </a:spcAft>
          </a:pPr>
          <a:r>
            <a:rPr lang="en-US" altLang="zh-TW" sz="1600" b="1" dirty="0">
              <a:solidFill>
                <a:srgbClr val="002060"/>
              </a:solidFill>
              <a:latin typeface="微軟正黑體" pitchFamily="34" charset="-120"/>
              <a:ea typeface="微軟正黑體" pitchFamily="34" charset="-120"/>
            </a:rPr>
            <a:t>D.</a:t>
          </a:r>
          <a:r>
            <a:rPr lang="zh-TW" altLang="en-US" sz="1600" b="1" dirty="0">
              <a:solidFill>
                <a:srgbClr val="002060"/>
              </a:solidFill>
              <a:latin typeface="微軟正黑體" pitchFamily="34" charset="-120"/>
              <a:ea typeface="微軟正黑體" pitchFamily="34" charset="-120"/>
            </a:rPr>
            <a:t>四技申請</a:t>
          </a:r>
          <a:br>
            <a:rPr lang="en-US" altLang="zh-TW" sz="1600" b="1" dirty="0">
              <a:solidFill>
                <a:srgbClr val="002060"/>
              </a:solidFill>
              <a:latin typeface="微軟正黑體" pitchFamily="34" charset="-120"/>
              <a:ea typeface="微軟正黑體" pitchFamily="34" charset="-120"/>
            </a:rPr>
          </a:br>
          <a:r>
            <a:rPr lang="en-US" altLang="zh-TW" sz="1100" b="1" dirty="0">
              <a:solidFill>
                <a:srgbClr val="002060"/>
              </a:solidFill>
              <a:latin typeface="微軟正黑體" pitchFamily="34" charset="-120"/>
              <a:ea typeface="微軟正黑體" pitchFamily="34" charset="-120"/>
            </a:rPr>
            <a:t>(</a:t>
          </a:r>
          <a:r>
            <a:rPr lang="zh-TW" altLang="en-US" sz="1100" b="1" dirty="0">
              <a:solidFill>
                <a:srgbClr val="002060"/>
              </a:solidFill>
              <a:latin typeface="微軟正黑體" pitchFamily="34" charset="-120"/>
              <a:ea typeface="微軟正黑體" pitchFamily="34" charset="-120"/>
            </a:rPr>
            <a:t>限綜高學生，且採計大學學測成績</a:t>
          </a:r>
          <a:r>
            <a:rPr lang="en-US" altLang="zh-TW" sz="1100" dirty="0">
              <a:solidFill>
                <a:srgbClr val="002060"/>
              </a:solidFill>
              <a:latin typeface="微軟正黑體" pitchFamily="34" charset="-120"/>
              <a:ea typeface="微軟正黑體" pitchFamily="34" charset="-120"/>
            </a:rPr>
            <a:t>)</a:t>
          </a:r>
          <a:endParaRPr lang="zh-TW" altLang="en-US" sz="1100" dirty="0">
            <a:solidFill>
              <a:srgbClr val="002060"/>
            </a:solidFill>
            <a:latin typeface="微軟正黑體" pitchFamily="34" charset="-120"/>
            <a:ea typeface="微軟正黑體" pitchFamily="34" charset="-120"/>
          </a:endParaRPr>
        </a:p>
      </dgm:t>
    </dgm:pt>
    <dgm:pt modelId="{B802E29E-AD6C-4BBD-AB30-9181307E73FF}" type="parTrans" cxnId="{8A744871-EAB9-44C7-9967-DBDB0F3C7049}">
      <dgm:prSet/>
      <dgm:spPr/>
      <dgm:t>
        <a:bodyPr/>
        <a:lstStyle/>
        <a:p>
          <a:endParaRPr lang="zh-TW" altLang="en-US">
            <a:latin typeface="微軟正黑體" pitchFamily="34" charset="-120"/>
            <a:ea typeface="微軟正黑體" pitchFamily="34" charset="-120"/>
          </a:endParaRPr>
        </a:p>
      </dgm:t>
    </dgm:pt>
    <dgm:pt modelId="{29ADEABA-B3D9-40BE-ABBD-B5D191CE604C}" type="sibTrans" cxnId="{8A744871-EAB9-44C7-9967-DBDB0F3C7049}">
      <dgm:prSet/>
      <dgm:spPr/>
      <dgm:t>
        <a:bodyPr/>
        <a:lstStyle/>
        <a:p>
          <a:endParaRPr lang="zh-TW" altLang="en-US">
            <a:latin typeface="微軟正黑體" pitchFamily="34" charset="-120"/>
            <a:ea typeface="微軟正黑體" pitchFamily="34" charset="-120"/>
          </a:endParaRPr>
        </a:p>
      </dgm:t>
    </dgm:pt>
    <dgm:pt modelId="{45FE9655-A092-4654-BD4E-3ADF7FEF7A37}">
      <dgm:prSet custT="1"/>
      <dgm:spPr>
        <a:solidFill>
          <a:srgbClr val="CCECFF">
            <a:alpha val="90000"/>
          </a:srgbClr>
        </a:solidFill>
      </dgm:spPr>
      <dgm:t>
        <a:bodyPr/>
        <a:lstStyle/>
        <a:p>
          <a:r>
            <a:rPr lang="en-US" altLang="zh-TW" sz="1600" b="1" dirty="0">
              <a:solidFill>
                <a:srgbClr val="7030A0"/>
              </a:solidFill>
              <a:latin typeface="微軟正黑體" pitchFamily="34" charset="-120"/>
              <a:ea typeface="微軟正黑體" pitchFamily="34" charset="-120"/>
            </a:rPr>
            <a:t>F.</a:t>
          </a:r>
          <a:r>
            <a:rPr lang="zh-TW" altLang="en-US" sz="1600" b="1" dirty="0">
              <a:solidFill>
                <a:srgbClr val="7030A0"/>
              </a:solidFill>
              <a:latin typeface="微軟正黑體" pitchFamily="34" charset="-120"/>
              <a:ea typeface="微軟正黑體" pitchFamily="34" charset="-120"/>
            </a:rPr>
            <a:t>登記分發</a:t>
          </a:r>
        </a:p>
      </dgm:t>
    </dgm:pt>
    <dgm:pt modelId="{035C83EE-CD33-43E0-9AFF-82B1AFAEE2E7}" type="parTrans" cxnId="{43860146-7069-4BC0-BE1A-F3603F063D59}">
      <dgm:prSet/>
      <dgm:spPr/>
      <dgm:t>
        <a:bodyPr/>
        <a:lstStyle/>
        <a:p>
          <a:endParaRPr lang="zh-TW" altLang="en-US">
            <a:latin typeface="微軟正黑體" pitchFamily="34" charset="-120"/>
            <a:ea typeface="微軟正黑體" pitchFamily="34" charset="-120"/>
          </a:endParaRPr>
        </a:p>
      </dgm:t>
    </dgm:pt>
    <dgm:pt modelId="{C16C0BD7-B1A2-4E31-8156-17C4F423B185}" type="sibTrans" cxnId="{43860146-7069-4BC0-BE1A-F3603F063D59}">
      <dgm:prSet/>
      <dgm:spPr/>
      <dgm:t>
        <a:bodyPr/>
        <a:lstStyle/>
        <a:p>
          <a:endParaRPr lang="zh-TW" altLang="en-US">
            <a:latin typeface="微軟正黑體" pitchFamily="34" charset="-120"/>
            <a:ea typeface="微軟正黑體" pitchFamily="34" charset="-120"/>
          </a:endParaRPr>
        </a:p>
      </dgm:t>
    </dgm:pt>
    <dgm:pt modelId="{D73C8071-9000-4B0A-B46A-73CA9439383A}">
      <dgm:prSet custT="1"/>
      <dgm:spPr>
        <a:solidFill>
          <a:srgbClr val="CCECFF">
            <a:alpha val="90000"/>
          </a:srgbClr>
        </a:solidFill>
      </dgm:spPr>
      <dgm:t>
        <a:bodyPr/>
        <a:lstStyle/>
        <a:p>
          <a:r>
            <a:rPr lang="en-US" altLang="zh-TW" sz="1600" b="1" dirty="0">
              <a:solidFill>
                <a:srgbClr val="7030A0"/>
              </a:solidFill>
              <a:latin typeface="微軟正黑體" pitchFamily="34" charset="-120"/>
              <a:ea typeface="微軟正黑體" pitchFamily="34" charset="-120"/>
            </a:rPr>
            <a:t>B-1</a:t>
          </a:r>
          <a:r>
            <a:rPr lang="zh-TW" altLang="en-US" sz="1600" b="1" dirty="0">
              <a:solidFill>
                <a:srgbClr val="7030A0"/>
              </a:solidFill>
              <a:latin typeface="微軟正黑體" pitchFamily="34" charset="-120"/>
              <a:ea typeface="微軟正黑體" pitchFamily="34" charset="-120"/>
            </a:rPr>
            <a:t>技優保送</a:t>
          </a:r>
        </a:p>
      </dgm:t>
    </dgm:pt>
    <dgm:pt modelId="{AA073BBE-1D34-4FE8-A25A-7CD36D758E18}" type="parTrans" cxnId="{4F7D2CB8-1765-41CD-AC93-75D2ED0188E5}">
      <dgm:prSet/>
      <dgm:spPr/>
      <dgm:t>
        <a:bodyPr/>
        <a:lstStyle/>
        <a:p>
          <a:endParaRPr lang="zh-TW" altLang="en-US">
            <a:latin typeface="微軟正黑體" pitchFamily="34" charset="-120"/>
            <a:ea typeface="微軟正黑體" pitchFamily="34" charset="-120"/>
          </a:endParaRPr>
        </a:p>
      </dgm:t>
    </dgm:pt>
    <dgm:pt modelId="{BC7C6481-CE54-40BE-8789-97C9854502BA}" type="sibTrans" cxnId="{4F7D2CB8-1765-41CD-AC93-75D2ED0188E5}">
      <dgm:prSet/>
      <dgm:spPr/>
      <dgm:t>
        <a:bodyPr/>
        <a:lstStyle/>
        <a:p>
          <a:endParaRPr lang="zh-TW" altLang="en-US">
            <a:latin typeface="微軟正黑體" pitchFamily="34" charset="-120"/>
            <a:ea typeface="微軟正黑體" pitchFamily="34" charset="-120"/>
          </a:endParaRPr>
        </a:p>
      </dgm:t>
    </dgm:pt>
    <dgm:pt modelId="{2362808C-8D10-4E40-8990-88656CAFFF87}">
      <dgm:prSet custT="1"/>
      <dgm:spPr>
        <a:solidFill>
          <a:srgbClr val="CCECFF">
            <a:alpha val="90000"/>
          </a:srgbClr>
        </a:solidFill>
      </dgm:spPr>
      <dgm:t>
        <a:bodyPr/>
        <a:lstStyle/>
        <a:p>
          <a:r>
            <a:rPr lang="en-US" altLang="zh-TW" sz="1600" b="1" dirty="0">
              <a:solidFill>
                <a:srgbClr val="7030A0"/>
              </a:solidFill>
              <a:latin typeface="微軟正黑體" pitchFamily="34" charset="-120"/>
              <a:ea typeface="微軟正黑體" pitchFamily="34" charset="-120"/>
            </a:rPr>
            <a:t>B-2</a:t>
          </a:r>
          <a:r>
            <a:rPr lang="zh-TW" altLang="en-US" sz="1600" b="1" dirty="0">
              <a:solidFill>
                <a:srgbClr val="7030A0"/>
              </a:solidFill>
              <a:latin typeface="微軟正黑體" pitchFamily="34" charset="-120"/>
              <a:ea typeface="微軟正黑體" pitchFamily="34" charset="-120"/>
            </a:rPr>
            <a:t>技優甄審</a:t>
          </a:r>
        </a:p>
      </dgm:t>
    </dgm:pt>
    <dgm:pt modelId="{65F8ACBF-86F9-4AE2-A950-3E88F710098C}" type="parTrans" cxnId="{0DCDCE90-9CF6-46FF-AF1B-95F0BCCCF2A8}">
      <dgm:prSet/>
      <dgm:spPr/>
      <dgm:t>
        <a:bodyPr/>
        <a:lstStyle/>
        <a:p>
          <a:endParaRPr lang="zh-TW" altLang="en-US">
            <a:latin typeface="微軟正黑體" pitchFamily="34" charset="-120"/>
            <a:ea typeface="微軟正黑體" pitchFamily="34" charset="-120"/>
          </a:endParaRPr>
        </a:p>
      </dgm:t>
    </dgm:pt>
    <dgm:pt modelId="{5BA6D3C1-206B-4EC2-BE64-CD1A25D750E3}" type="sibTrans" cxnId="{0DCDCE90-9CF6-46FF-AF1B-95F0BCCCF2A8}">
      <dgm:prSet/>
      <dgm:spPr/>
      <dgm:t>
        <a:bodyPr/>
        <a:lstStyle/>
        <a:p>
          <a:endParaRPr lang="zh-TW" altLang="en-US">
            <a:latin typeface="微軟正黑體" pitchFamily="34" charset="-120"/>
            <a:ea typeface="微軟正黑體" pitchFamily="34" charset="-120"/>
          </a:endParaRPr>
        </a:p>
      </dgm:t>
    </dgm:pt>
    <dgm:pt modelId="{D1A8B604-8781-4361-B8C6-5539CB87C12B}">
      <dgm:prSet custT="1"/>
      <dgm:spPr>
        <a:solidFill>
          <a:srgbClr val="FFFF66">
            <a:alpha val="90000"/>
          </a:srgb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altLang="zh-TW" sz="1600" b="1" dirty="0">
              <a:solidFill>
                <a:srgbClr val="002060"/>
              </a:solidFill>
              <a:latin typeface="微軟正黑體" pitchFamily="34" charset="-120"/>
              <a:ea typeface="微軟正黑體" pitchFamily="34" charset="-120"/>
            </a:rPr>
            <a:t>C.</a:t>
          </a:r>
          <a:r>
            <a:rPr lang="zh-TW" altLang="en-US" sz="1600" b="1" dirty="0">
              <a:solidFill>
                <a:srgbClr val="002060"/>
              </a:solidFill>
              <a:latin typeface="微軟正黑體" pitchFamily="34" charset="-120"/>
              <a:ea typeface="微軟正黑體" pitchFamily="34" charset="-120"/>
            </a:rPr>
            <a:t>科技繁星</a:t>
          </a:r>
        </a:p>
      </dgm:t>
    </dgm:pt>
    <dgm:pt modelId="{C75521AE-3D95-4ED5-AED6-6C966F0A941F}" type="parTrans" cxnId="{36570634-9234-47D5-85DD-829B067D1528}">
      <dgm:prSet/>
      <dgm:spPr/>
      <dgm:t>
        <a:bodyPr/>
        <a:lstStyle/>
        <a:p>
          <a:endParaRPr lang="zh-TW" altLang="en-US"/>
        </a:p>
      </dgm:t>
    </dgm:pt>
    <dgm:pt modelId="{4602F275-D5E0-4CDB-B67C-38B581473A50}" type="sibTrans" cxnId="{36570634-9234-47D5-85DD-829B067D1528}">
      <dgm:prSet/>
      <dgm:spPr/>
      <dgm:t>
        <a:bodyPr/>
        <a:lstStyle/>
        <a:p>
          <a:endParaRPr lang="zh-TW" altLang="en-US"/>
        </a:p>
      </dgm:t>
    </dgm:pt>
    <dgm:pt modelId="{864E0F6A-4CE4-4EC9-BDFB-18B2582A728B}" type="pres">
      <dgm:prSet presAssocID="{FC5640EC-67BE-4FFE-8193-DD4A693CFC80}" presName="hierChild1" presStyleCnt="0">
        <dgm:presLayoutVars>
          <dgm:chPref val="1"/>
          <dgm:dir/>
          <dgm:animOne val="branch"/>
          <dgm:animLvl val="lvl"/>
          <dgm:resizeHandles/>
        </dgm:presLayoutVars>
      </dgm:prSet>
      <dgm:spPr/>
    </dgm:pt>
    <dgm:pt modelId="{B11BCAF2-DE77-425C-8E2D-C01BB3B96AD0}" type="pres">
      <dgm:prSet presAssocID="{F98B5A70-4065-4EEC-9220-9E73494EA148}" presName="hierRoot1" presStyleCnt="0"/>
      <dgm:spPr/>
    </dgm:pt>
    <dgm:pt modelId="{23D19D80-C81B-4DEC-8119-287B61DB97FD}" type="pres">
      <dgm:prSet presAssocID="{F98B5A70-4065-4EEC-9220-9E73494EA148}" presName="composite" presStyleCnt="0"/>
      <dgm:spPr/>
    </dgm:pt>
    <dgm:pt modelId="{1308618F-ED52-45F5-AE8E-0C911E211DB5}" type="pres">
      <dgm:prSet presAssocID="{F98B5A70-4065-4EEC-9220-9E73494EA148}" presName="background" presStyleLbl="node0" presStyleIdx="0" presStyleCnt="1"/>
      <dgm:spPr/>
    </dgm:pt>
    <dgm:pt modelId="{4C238A3D-7A06-46EB-AB8D-C8D7E25032D2}" type="pres">
      <dgm:prSet presAssocID="{F98B5A70-4065-4EEC-9220-9E73494EA148}" presName="text" presStyleLbl="fgAcc0" presStyleIdx="0" presStyleCnt="1" custScaleX="202788" custScaleY="146630" custLinFactNeighborX="16572" custLinFactNeighborY="-54009">
        <dgm:presLayoutVars>
          <dgm:chPref val="3"/>
        </dgm:presLayoutVars>
      </dgm:prSet>
      <dgm:spPr/>
    </dgm:pt>
    <dgm:pt modelId="{FDACCFB1-6117-40C0-A308-4BC075EEDD56}" type="pres">
      <dgm:prSet presAssocID="{F98B5A70-4065-4EEC-9220-9E73494EA148}" presName="hierChild2" presStyleCnt="0"/>
      <dgm:spPr/>
    </dgm:pt>
    <dgm:pt modelId="{62EED674-0DB1-474A-A0FA-3710B5188190}" type="pres">
      <dgm:prSet presAssocID="{D39D7177-0071-43F6-8D1D-DB6EAABC3A08}" presName="Name10" presStyleLbl="parChTrans1D2" presStyleIdx="0" presStyleCnt="5"/>
      <dgm:spPr/>
    </dgm:pt>
    <dgm:pt modelId="{0100A628-1ABE-4904-8629-EC3EE34A27C3}" type="pres">
      <dgm:prSet presAssocID="{F277D2D6-8CBB-4F2E-9D50-0BFA0D58DE57}" presName="hierRoot2" presStyleCnt="0"/>
      <dgm:spPr/>
    </dgm:pt>
    <dgm:pt modelId="{D37F2642-AB8C-4830-A4F0-1B6C6F9FDE66}" type="pres">
      <dgm:prSet presAssocID="{F277D2D6-8CBB-4F2E-9D50-0BFA0D58DE57}" presName="composite2" presStyleCnt="0"/>
      <dgm:spPr/>
    </dgm:pt>
    <dgm:pt modelId="{0F6231D1-59C2-4A79-A3C5-E8E8133D712A}" type="pres">
      <dgm:prSet presAssocID="{F277D2D6-8CBB-4F2E-9D50-0BFA0D58DE57}" presName="background2" presStyleLbl="node2" presStyleIdx="0" presStyleCnt="5"/>
      <dgm:spPr/>
    </dgm:pt>
    <dgm:pt modelId="{7D5A3C79-EBA3-45C2-BB9F-A5E9FAA3F30F}" type="pres">
      <dgm:prSet presAssocID="{F277D2D6-8CBB-4F2E-9D50-0BFA0D58DE57}" presName="text2" presStyleLbl="fgAcc2" presStyleIdx="0" presStyleCnt="5" custScaleX="101642" custLinFactNeighborX="-71" custLinFactNeighborY="6634">
        <dgm:presLayoutVars>
          <dgm:chPref val="3"/>
        </dgm:presLayoutVars>
      </dgm:prSet>
      <dgm:spPr/>
    </dgm:pt>
    <dgm:pt modelId="{3554F88E-B366-4D6B-B091-1290FECFBE5A}" type="pres">
      <dgm:prSet presAssocID="{F277D2D6-8CBB-4F2E-9D50-0BFA0D58DE57}" presName="hierChild3" presStyleCnt="0"/>
      <dgm:spPr/>
    </dgm:pt>
    <dgm:pt modelId="{8BF01D42-EDB7-420E-A737-36CD00E34126}" type="pres">
      <dgm:prSet presAssocID="{13710722-A371-4E28-9AF1-F0008B39022B}" presName="Name10" presStyleLbl="parChTrans1D2" presStyleIdx="1" presStyleCnt="5"/>
      <dgm:spPr/>
    </dgm:pt>
    <dgm:pt modelId="{2AB0348B-51A2-4788-A9F7-ED64730333E4}" type="pres">
      <dgm:prSet presAssocID="{116EC014-BBA0-4D19-B15D-5AD4EFC6F769}" presName="hierRoot2" presStyleCnt="0"/>
      <dgm:spPr/>
    </dgm:pt>
    <dgm:pt modelId="{DE24C4B6-6902-4DE2-8E25-E118A14B2ACC}" type="pres">
      <dgm:prSet presAssocID="{116EC014-BBA0-4D19-B15D-5AD4EFC6F769}" presName="composite2" presStyleCnt="0"/>
      <dgm:spPr/>
    </dgm:pt>
    <dgm:pt modelId="{70DC0F70-36DE-4002-9641-5F6C4F595808}" type="pres">
      <dgm:prSet presAssocID="{116EC014-BBA0-4D19-B15D-5AD4EFC6F769}" presName="background2" presStyleLbl="node2" presStyleIdx="1" presStyleCnt="5"/>
      <dgm:spPr/>
    </dgm:pt>
    <dgm:pt modelId="{200E59DF-37E0-4912-AC22-50502151F344}" type="pres">
      <dgm:prSet presAssocID="{116EC014-BBA0-4D19-B15D-5AD4EFC6F769}" presName="text2" presStyleLbl="fgAcc2" presStyleIdx="1" presStyleCnt="5" custScaleX="103102" custLinFactNeighborX="1164" custLinFactNeighborY="6634">
        <dgm:presLayoutVars>
          <dgm:chPref val="3"/>
        </dgm:presLayoutVars>
      </dgm:prSet>
      <dgm:spPr/>
    </dgm:pt>
    <dgm:pt modelId="{A63B0039-C6FD-4EC3-8E03-BEA7816E55E9}" type="pres">
      <dgm:prSet presAssocID="{116EC014-BBA0-4D19-B15D-5AD4EFC6F769}" presName="hierChild3" presStyleCnt="0"/>
      <dgm:spPr/>
    </dgm:pt>
    <dgm:pt modelId="{EA5266CB-F385-4A8A-B874-928C57B4E3D9}" type="pres">
      <dgm:prSet presAssocID="{AA073BBE-1D34-4FE8-A25A-7CD36D758E18}" presName="Name17" presStyleLbl="parChTrans1D3" presStyleIdx="0" presStyleCnt="4"/>
      <dgm:spPr/>
    </dgm:pt>
    <dgm:pt modelId="{D02C4C19-E953-489A-9476-C5C58BA3D7BE}" type="pres">
      <dgm:prSet presAssocID="{D73C8071-9000-4B0A-B46A-73CA9439383A}" presName="hierRoot3" presStyleCnt="0"/>
      <dgm:spPr/>
    </dgm:pt>
    <dgm:pt modelId="{9FEC5C91-B7DE-4414-B687-193D11ED6C74}" type="pres">
      <dgm:prSet presAssocID="{D73C8071-9000-4B0A-B46A-73CA9439383A}" presName="composite3" presStyleCnt="0"/>
      <dgm:spPr/>
    </dgm:pt>
    <dgm:pt modelId="{24CF1128-C784-44CB-BBEC-618AB982BCFE}" type="pres">
      <dgm:prSet presAssocID="{D73C8071-9000-4B0A-B46A-73CA9439383A}" presName="background3" presStyleLbl="node3" presStyleIdx="0" presStyleCnt="4"/>
      <dgm:spPr/>
    </dgm:pt>
    <dgm:pt modelId="{62C5A2D7-CB3A-4834-B080-1357FB952F0C}" type="pres">
      <dgm:prSet presAssocID="{D73C8071-9000-4B0A-B46A-73CA9439383A}" presName="text3" presStyleLbl="fgAcc3" presStyleIdx="0" presStyleCnt="4" custScaleX="125104" custLinFactNeighborX="-6516" custLinFactNeighborY="29697">
        <dgm:presLayoutVars>
          <dgm:chPref val="3"/>
        </dgm:presLayoutVars>
      </dgm:prSet>
      <dgm:spPr/>
    </dgm:pt>
    <dgm:pt modelId="{3CF79D4C-D97B-4B28-8C29-D3C533C27D4D}" type="pres">
      <dgm:prSet presAssocID="{D73C8071-9000-4B0A-B46A-73CA9439383A}" presName="hierChild4" presStyleCnt="0"/>
      <dgm:spPr/>
    </dgm:pt>
    <dgm:pt modelId="{29BDEA31-63E4-48F8-983C-2EAF3411284F}" type="pres">
      <dgm:prSet presAssocID="{65F8ACBF-86F9-4AE2-A950-3E88F710098C}" presName="Name17" presStyleLbl="parChTrans1D3" presStyleIdx="1" presStyleCnt="4"/>
      <dgm:spPr/>
    </dgm:pt>
    <dgm:pt modelId="{AB5F5D79-4EC2-4C8C-9F0D-5BAAB0279330}" type="pres">
      <dgm:prSet presAssocID="{2362808C-8D10-4E40-8990-88656CAFFF87}" presName="hierRoot3" presStyleCnt="0"/>
      <dgm:spPr/>
    </dgm:pt>
    <dgm:pt modelId="{5477EFF0-D8C9-45EB-A2F4-BB64CF10C85C}" type="pres">
      <dgm:prSet presAssocID="{2362808C-8D10-4E40-8990-88656CAFFF87}" presName="composite3" presStyleCnt="0"/>
      <dgm:spPr/>
    </dgm:pt>
    <dgm:pt modelId="{238BB7AC-BE4F-4EFB-80AB-D101DEC17020}" type="pres">
      <dgm:prSet presAssocID="{2362808C-8D10-4E40-8990-88656CAFFF87}" presName="background3" presStyleLbl="node3" presStyleIdx="1" presStyleCnt="4"/>
      <dgm:spPr/>
    </dgm:pt>
    <dgm:pt modelId="{EE0BC8B3-9DCB-4B5A-8180-7BB8F296218C}" type="pres">
      <dgm:prSet presAssocID="{2362808C-8D10-4E40-8990-88656CAFFF87}" presName="text3" presStyleLbl="fgAcc3" presStyleIdx="1" presStyleCnt="4" custScaleX="119129" custLinFactNeighborX="1042" custLinFactNeighborY="29697">
        <dgm:presLayoutVars>
          <dgm:chPref val="3"/>
        </dgm:presLayoutVars>
      </dgm:prSet>
      <dgm:spPr/>
    </dgm:pt>
    <dgm:pt modelId="{8D1AF272-E354-4436-8087-8447900B0B30}" type="pres">
      <dgm:prSet presAssocID="{2362808C-8D10-4E40-8990-88656CAFFF87}" presName="hierChild4" presStyleCnt="0"/>
      <dgm:spPr/>
    </dgm:pt>
    <dgm:pt modelId="{91F38B0C-E158-4A86-90F0-79526EFFC788}" type="pres">
      <dgm:prSet presAssocID="{B802E29E-AD6C-4BBD-AB30-9181307E73FF}" presName="Name10" presStyleLbl="parChTrans1D2" presStyleIdx="2" presStyleCnt="5"/>
      <dgm:spPr/>
    </dgm:pt>
    <dgm:pt modelId="{99BC6403-6F38-4B34-A96C-F2BCEA70E638}" type="pres">
      <dgm:prSet presAssocID="{6DA0A4FD-373C-49F2-A652-CC74873EDA43}" presName="hierRoot2" presStyleCnt="0"/>
      <dgm:spPr/>
    </dgm:pt>
    <dgm:pt modelId="{C7377369-8B77-4EC2-9181-171ECBCD667C}" type="pres">
      <dgm:prSet presAssocID="{6DA0A4FD-373C-49F2-A652-CC74873EDA43}" presName="composite2" presStyleCnt="0"/>
      <dgm:spPr/>
    </dgm:pt>
    <dgm:pt modelId="{9B6BA0AE-F36F-4B96-99A5-9D97FDA230EC}" type="pres">
      <dgm:prSet presAssocID="{6DA0A4FD-373C-49F2-A652-CC74873EDA43}" presName="background2" presStyleLbl="node2" presStyleIdx="2" presStyleCnt="5"/>
      <dgm:spPr/>
    </dgm:pt>
    <dgm:pt modelId="{7A8F6A1A-0509-4A1A-8CFB-E24B10968D5C}" type="pres">
      <dgm:prSet presAssocID="{6DA0A4FD-373C-49F2-A652-CC74873EDA43}" presName="text2" presStyleLbl="fgAcc2" presStyleIdx="2" presStyleCnt="5" custScaleX="117357" custScaleY="122568" custLinFactX="35688" custLinFactNeighborX="100000" custLinFactNeighborY="8774">
        <dgm:presLayoutVars>
          <dgm:chPref val="3"/>
        </dgm:presLayoutVars>
      </dgm:prSet>
      <dgm:spPr/>
    </dgm:pt>
    <dgm:pt modelId="{CFF16B18-2534-41EC-BFAB-5A3E6A5D019E}" type="pres">
      <dgm:prSet presAssocID="{6DA0A4FD-373C-49F2-A652-CC74873EDA43}" presName="hierChild3" presStyleCnt="0"/>
      <dgm:spPr/>
    </dgm:pt>
    <dgm:pt modelId="{A94AC0F7-79B4-428A-BFD5-C93844AD0315}" type="pres">
      <dgm:prSet presAssocID="{C75521AE-3D95-4ED5-AED6-6C966F0A941F}" presName="Name10" presStyleLbl="parChTrans1D2" presStyleIdx="3" presStyleCnt="5"/>
      <dgm:spPr/>
    </dgm:pt>
    <dgm:pt modelId="{EB7EDA86-90D4-4AF8-B36E-0AA550D0BC15}" type="pres">
      <dgm:prSet presAssocID="{D1A8B604-8781-4361-B8C6-5539CB87C12B}" presName="hierRoot2" presStyleCnt="0"/>
      <dgm:spPr/>
    </dgm:pt>
    <dgm:pt modelId="{731FE748-E5BE-45E1-9B3A-DCF400BFF74A}" type="pres">
      <dgm:prSet presAssocID="{D1A8B604-8781-4361-B8C6-5539CB87C12B}" presName="composite2" presStyleCnt="0"/>
      <dgm:spPr/>
    </dgm:pt>
    <dgm:pt modelId="{F9798E07-CCD7-49C3-96E7-F8E7DF27329B}" type="pres">
      <dgm:prSet presAssocID="{D1A8B604-8781-4361-B8C6-5539CB87C12B}" presName="background2" presStyleLbl="node2" presStyleIdx="3" presStyleCnt="5"/>
      <dgm:spPr/>
    </dgm:pt>
    <dgm:pt modelId="{638AFDD3-811A-4347-9C0D-FF1DBBDF4782}" type="pres">
      <dgm:prSet presAssocID="{D1A8B604-8781-4361-B8C6-5539CB87C12B}" presName="text2" presStyleLbl="fgAcc2" presStyleIdx="3" presStyleCnt="5" custScaleX="110537" custLinFactX="-37837" custLinFactNeighborX="-100000" custLinFactNeighborY="8774">
        <dgm:presLayoutVars>
          <dgm:chPref val="3"/>
        </dgm:presLayoutVars>
      </dgm:prSet>
      <dgm:spPr/>
    </dgm:pt>
    <dgm:pt modelId="{8BD31440-4660-4112-BD1B-FACFFB00F88E}" type="pres">
      <dgm:prSet presAssocID="{D1A8B604-8781-4361-B8C6-5539CB87C12B}" presName="hierChild3" presStyleCnt="0"/>
      <dgm:spPr/>
    </dgm:pt>
    <dgm:pt modelId="{BF8A5596-03F7-40EC-8DE8-90B0EC97F82E}" type="pres">
      <dgm:prSet presAssocID="{21C7B00E-6A27-4242-804A-8E4FCB085225}" presName="Name10" presStyleLbl="parChTrans1D2" presStyleIdx="4" presStyleCnt="5"/>
      <dgm:spPr/>
    </dgm:pt>
    <dgm:pt modelId="{BD41969F-D667-4D36-BA4A-5720EDE42961}" type="pres">
      <dgm:prSet presAssocID="{F8D14871-DE0E-4DEB-B57F-846528002209}" presName="hierRoot2" presStyleCnt="0"/>
      <dgm:spPr/>
    </dgm:pt>
    <dgm:pt modelId="{382F437D-0525-4D1A-BD50-FDB06C2DFECB}" type="pres">
      <dgm:prSet presAssocID="{F8D14871-DE0E-4DEB-B57F-846528002209}" presName="composite2" presStyleCnt="0"/>
      <dgm:spPr/>
    </dgm:pt>
    <dgm:pt modelId="{AB0FF90B-5CA1-4EE9-8048-4665E2EA47B2}" type="pres">
      <dgm:prSet presAssocID="{F8D14871-DE0E-4DEB-B57F-846528002209}" presName="background2" presStyleLbl="node2" presStyleIdx="4" presStyleCnt="5"/>
      <dgm:spPr/>
    </dgm:pt>
    <dgm:pt modelId="{AD0894A2-77CA-4CE0-BD2F-AEA0C760DDB0}" type="pres">
      <dgm:prSet presAssocID="{F8D14871-DE0E-4DEB-B57F-846528002209}" presName="text2" presStyleLbl="fgAcc2" presStyleIdx="4" presStyleCnt="5" custScaleX="137981" custScaleY="122052" custLinFactNeighborX="-815" custLinFactNeighborY="-29430">
        <dgm:presLayoutVars>
          <dgm:chPref val="3"/>
        </dgm:presLayoutVars>
      </dgm:prSet>
      <dgm:spPr/>
    </dgm:pt>
    <dgm:pt modelId="{10319CF8-B4BA-49F6-B021-EDCB45B8FF31}" type="pres">
      <dgm:prSet presAssocID="{F8D14871-DE0E-4DEB-B57F-846528002209}" presName="hierChild3" presStyleCnt="0"/>
      <dgm:spPr/>
    </dgm:pt>
    <dgm:pt modelId="{3C69A48D-BA48-4626-8BBC-61A02A9BE018}" type="pres">
      <dgm:prSet presAssocID="{8DC390A3-A986-4B26-96ED-7AB19B1E1003}" presName="Name17" presStyleLbl="parChTrans1D3" presStyleIdx="2" presStyleCnt="4"/>
      <dgm:spPr/>
    </dgm:pt>
    <dgm:pt modelId="{442716DC-1380-4A18-B92B-87E26B759F8D}" type="pres">
      <dgm:prSet presAssocID="{BF451A15-51EE-45D2-9F9E-0D81976007BF}" presName="hierRoot3" presStyleCnt="0"/>
      <dgm:spPr/>
    </dgm:pt>
    <dgm:pt modelId="{C8F406C3-D4D5-4ECD-BB0B-D2A3798EAE8D}" type="pres">
      <dgm:prSet presAssocID="{BF451A15-51EE-45D2-9F9E-0D81976007BF}" presName="composite3" presStyleCnt="0"/>
      <dgm:spPr/>
    </dgm:pt>
    <dgm:pt modelId="{14EA502B-7796-436A-8AD9-1F02E5AFE746}" type="pres">
      <dgm:prSet presAssocID="{BF451A15-51EE-45D2-9F9E-0D81976007BF}" presName="background3" presStyleLbl="node3" presStyleIdx="2" presStyleCnt="4"/>
      <dgm:spPr/>
    </dgm:pt>
    <dgm:pt modelId="{DB7E2C51-50F4-4DDB-B776-359BE34F215B}" type="pres">
      <dgm:prSet presAssocID="{BF451A15-51EE-45D2-9F9E-0D81976007BF}" presName="text3" presStyleLbl="fgAcc3" presStyleIdx="2" presStyleCnt="4" custScaleX="104269">
        <dgm:presLayoutVars>
          <dgm:chPref val="3"/>
        </dgm:presLayoutVars>
      </dgm:prSet>
      <dgm:spPr/>
    </dgm:pt>
    <dgm:pt modelId="{7994EB6F-D686-4265-9C07-A3805DDAC642}" type="pres">
      <dgm:prSet presAssocID="{BF451A15-51EE-45D2-9F9E-0D81976007BF}" presName="hierChild4" presStyleCnt="0"/>
      <dgm:spPr/>
    </dgm:pt>
    <dgm:pt modelId="{5C52FBE3-CEB7-43B3-B501-756FA0F391DF}" type="pres">
      <dgm:prSet presAssocID="{035C83EE-CD33-43E0-9AFF-82B1AFAEE2E7}" presName="Name17" presStyleLbl="parChTrans1D3" presStyleIdx="3" presStyleCnt="4"/>
      <dgm:spPr/>
    </dgm:pt>
    <dgm:pt modelId="{FA878A93-800C-4D12-A062-6A508B758902}" type="pres">
      <dgm:prSet presAssocID="{45FE9655-A092-4654-BD4E-3ADF7FEF7A37}" presName="hierRoot3" presStyleCnt="0"/>
      <dgm:spPr/>
    </dgm:pt>
    <dgm:pt modelId="{0BE959B9-65F8-4280-BFB9-2FCF896E30A2}" type="pres">
      <dgm:prSet presAssocID="{45FE9655-A092-4654-BD4E-3ADF7FEF7A37}" presName="composite3" presStyleCnt="0"/>
      <dgm:spPr/>
    </dgm:pt>
    <dgm:pt modelId="{6303E53D-5CF4-4C8B-93DA-3753F6DFE366}" type="pres">
      <dgm:prSet presAssocID="{45FE9655-A092-4654-BD4E-3ADF7FEF7A37}" presName="background3" presStyleLbl="node3" presStyleIdx="3" presStyleCnt="4"/>
      <dgm:spPr/>
    </dgm:pt>
    <dgm:pt modelId="{8E060FFE-DA23-46FB-8A1F-0D4C6EEB6E01}" type="pres">
      <dgm:prSet presAssocID="{45FE9655-A092-4654-BD4E-3ADF7FEF7A37}" presName="text3" presStyleLbl="fgAcc3" presStyleIdx="3" presStyleCnt="4">
        <dgm:presLayoutVars>
          <dgm:chPref val="3"/>
        </dgm:presLayoutVars>
      </dgm:prSet>
      <dgm:spPr/>
    </dgm:pt>
    <dgm:pt modelId="{3B7908F7-DEB2-448B-BFB1-C4D9733998C5}" type="pres">
      <dgm:prSet presAssocID="{45FE9655-A092-4654-BD4E-3ADF7FEF7A37}" presName="hierChild4" presStyleCnt="0"/>
      <dgm:spPr/>
    </dgm:pt>
  </dgm:ptLst>
  <dgm:cxnLst>
    <dgm:cxn modelId="{03A63702-8937-435E-8B06-41B44C5BF796}" type="presOf" srcId="{C75521AE-3D95-4ED5-AED6-6C966F0A941F}" destId="{A94AC0F7-79B4-428A-BFD5-C93844AD0315}" srcOrd="0" destOrd="0" presId="urn:microsoft.com/office/officeart/2005/8/layout/hierarchy1"/>
    <dgm:cxn modelId="{2D57E61B-718E-4C46-85BD-19A229F3C84E}" type="presOf" srcId="{B802E29E-AD6C-4BBD-AB30-9181307E73FF}" destId="{91F38B0C-E158-4A86-90F0-79526EFFC788}" srcOrd="0" destOrd="0" presId="urn:microsoft.com/office/officeart/2005/8/layout/hierarchy1"/>
    <dgm:cxn modelId="{ED95BD21-B5D9-4D3E-88C5-97A43738B36E}" srcId="{F98B5A70-4065-4EEC-9220-9E73494EA148}" destId="{F8D14871-DE0E-4DEB-B57F-846528002209}" srcOrd="4" destOrd="0" parTransId="{21C7B00E-6A27-4242-804A-8E4FCB085225}" sibTransId="{468183CE-AA1C-4A7E-9267-A699AC5F0217}"/>
    <dgm:cxn modelId="{36570634-9234-47D5-85DD-829B067D1528}" srcId="{F98B5A70-4065-4EEC-9220-9E73494EA148}" destId="{D1A8B604-8781-4361-B8C6-5539CB87C12B}" srcOrd="3" destOrd="0" parTransId="{C75521AE-3D95-4ED5-AED6-6C966F0A941F}" sibTransId="{4602F275-D5E0-4CDB-B67C-38B581473A50}"/>
    <dgm:cxn modelId="{0A008437-9948-4CF5-A511-1E09B8AE6111}" type="presOf" srcId="{D1A8B604-8781-4361-B8C6-5539CB87C12B}" destId="{638AFDD3-811A-4347-9C0D-FF1DBBDF4782}" srcOrd="0" destOrd="0" presId="urn:microsoft.com/office/officeart/2005/8/layout/hierarchy1"/>
    <dgm:cxn modelId="{43860146-7069-4BC0-BE1A-F3603F063D59}" srcId="{F8D14871-DE0E-4DEB-B57F-846528002209}" destId="{45FE9655-A092-4654-BD4E-3ADF7FEF7A37}" srcOrd="1" destOrd="0" parTransId="{035C83EE-CD33-43E0-9AFF-82B1AFAEE2E7}" sibTransId="{C16C0BD7-B1A2-4E31-8156-17C4F423B185}"/>
    <dgm:cxn modelId="{691BEB67-3AD1-4AD9-9AA4-99147886AD48}" type="presOf" srcId="{21C7B00E-6A27-4242-804A-8E4FCB085225}" destId="{BF8A5596-03F7-40EC-8DE8-90B0EC97F82E}" srcOrd="0" destOrd="0" presId="urn:microsoft.com/office/officeart/2005/8/layout/hierarchy1"/>
    <dgm:cxn modelId="{9A18EC47-4C51-459A-8F28-55BF09F446C7}" type="presOf" srcId="{AA073BBE-1D34-4FE8-A25A-7CD36D758E18}" destId="{EA5266CB-F385-4A8A-B874-928C57B4E3D9}" srcOrd="0" destOrd="0" presId="urn:microsoft.com/office/officeart/2005/8/layout/hierarchy1"/>
    <dgm:cxn modelId="{D700086E-D6F2-431A-BC92-42735CB3777B}" srcId="{F8D14871-DE0E-4DEB-B57F-846528002209}" destId="{BF451A15-51EE-45D2-9F9E-0D81976007BF}" srcOrd="0" destOrd="0" parTransId="{8DC390A3-A986-4B26-96ED-7AB19B1E1003}" sibTransId="{15478336-1DD5-4460-B13F-474765BEE3FC}"/>
    <dgm:cxn modelId="{8A744871-EAB9-44C7-9967-DBDB0F3C7049}" srcId="{F98B5A70-4065-4EEC-9220-9E73494EA148}" destId="{6DA0A4FD-373C-49F2-A652-CC74873EDA43}" srcOrd="2" destOrd="0" parTransId="{B802E29E-AD6C-4BBD-AB30-9181307E73FF}" sibTransId="{29ADEABA-B3D9-40BE-ABBD-B5D191CE604C}"/>
    <dgm:cxn modelId="{29B6077E-7972-45C1-90B9-E5BC6A282D9C}" type="presOf" srcId="{2362808C-8D10-4E40-8990-88656CAFFF87}" destId="{EE0BC8B3-9DCB-4B5A-8180-7BB8F296218C}" srcOrd="0" destOrd="0" presId="urn:microsoft.com/office/officeart/2005/8/layout/hierarchy1"/>
    <dgm:cxn modelId="{A234A37F-DE7C-4CE9-96D8-B81395A113A8}" srcId="{FC5640EC-67BE-4FFE-8193-DD4A693CFC80}" destId="{F98B5A70-4065-4EEC-9220-9E73494EA148}" srcOrd="0" destOrd="0" parTransId="{BF1CBE3B-3D04-4AA5-A372-2F793E428A05}" sibTransId="{245F11D5-0308-4C51-AE15-4AE3876EF0CD}"/>
    <dgm:cxn modelId="{3CB98A88-6E56-4223-A01D-FFCAEE53CEF3}" type="presOf" srcId="{8DC390A3-A986-4B26-96ED-7AB19B1E1003}" destId="{3C69A48D-BA48-4626-8BBC-61A02A9BE018}" srcOrd="0" destOrd="0" presId="urn:microsoft.com/office/officeart/2005/8/layout/hierarchy1"/>
    <dgm:cxn modelId="{0DCDCE90-9CF6-46FF-AF1B-95F0BCCCF2A8}" srcId="{116EC014-BBA0-4D19-B15D-5AD4EFC6F769}" destId="{2362808C-8D10-4E40-8990-88656CAFFF87}" srcOrd="1" destOrd="0" parTransId="{65F8ACBF-86F9-4AE2-A950-3E88F710098C}" sibTransId="{5BA6D3C1-206B-4EC2-BE64-CD1A25D750E3}"/>
    <dgm:cxn modelId="{6F64A694-09D4-4DD5-8EB3-A851F99A422F}" type="presOf" srcId="{116EC014-BBA0-4D19-B15D-5AD4EFC6F769}" destId="{200E59DF-37E0-4912-AC22-50502151F344}" srcOrd="0" destOrd="0" presId="urn:microsoft.com/office/officeart/2005/8/layout/hierarchy1"/>
    <dgm:cxn modelId="{27D2BF9A-1FFA-4342-BD9D-54D215E06146}" type="presOf" srcId="{BF451A15-51EE-45D2-9F9E-0D81976007BF}" destId="{DB7E2C51-50F4-4DDB-B776-359BE34F215B}" srcOrd="0" destOrd="0" presId="urn:microsoft.com/office/officeart/2005/8/layout/hierarchy1"/>
    <dgm:cxn modelId="{100EB3A7-57C2-47C3-B372-C698498D7028}" type="presOf" srcId="{FC5640EC-67BE-4FFE-8193-DD4A693CFC80}" destId="{864E0F6A-4CE4-4EC9-BDFB-18B2582A728B}" srcOrd="0" destOrd="0" presId="urn:microsoft.com/office/officeart/2005/8/layout/hierarchy1"/>
    <dgm:cxn modelId="{37AE0CAF-334E-443A-A64F-052F63AEB25C}" type="presOf" srcId="{45FE9655-A092-4654-BD4E-3ADF7FEF7A37}" destId="{8E060FFE-DA23-46FB-8A1F-0D4C6EEB6E01}" srcOrd="0" destOrd="0" presId="urn:microsoft.com/office/officeart/2005/8/layout/hierarchy1"/>
    <dgm:cxn modelId="{1719BCB2-54F6-4BE8-BEE7-B7E5A3AE7B05}" type="presOf" srcId="{F277D2D6-8CBB-4F2E-9D50-0BFA0D58DE57}" destId="{7D5A3C79-EBA3-45C2-BB9F-A5E9FAA3F30F}" srcOrd="0" destOrd="0" presId="urn:microsoft.com/office/officeart/2005/8/layout/hierarchy1"/>
    <dgm:cxn modelId="{D2D238B4-0BA8-4EBC-9463-3C075459CE8B}" type="presOf" srcId="{F98B5A70-4065-4EEC-9220-9E73494EA148}" destId="{4C238A3D-7A06-46EB-AB8D-C8D7E25032D2}" srcOrd="0" destOrd="0" presId="urn:microsoft.com/office/officeart/2005/8/layout/hierarchy1"/>
    <dgm:cxn modelId="{69F69CB5-C55D-462B-B7C4-5A470D618F6C}" type="presOf" srcId="{65F8ACBF-86F9-4AE2-A950-3E88F710098C}" destId="{29BDEA31-63E4-48F8-983C-2EAF3411284F}" srcOrd="0" destOrd="0" presId="urn:microsoft.com/office/officeart/2005/8/layout/hierarchy1"/>
    <dgm:cxn modelId="{4F7D2CB8-1765-41CD-AC93-75D2ED0188E5}" srcId="{116EC014-BBA0-4D19-B15D-5AD4EFC6F769}" destId="{D73C8071-9000-4B0A-B46A-73CA9439383A}" srcOrd="0" destOrd="0" parTransId="{AA073BBE-1D34-4FE8-A25A-7CD36D758E18}" sibTransId="{BC7C6481-CE54-40BE-8789-97C9854502BA}"/>
    <dgm:cxn modelId="{813AA1C0-5C9D-4C85-A509-796CA4452CD6}" srcId="{F98B5A70-4065-4EEC-9220-9E73494EA148}" destId="{116EC014-BBA0-4D19-B15D-5AD4EFC6F769}" srcOrd="1" destOrd="0" parTransId="{13710722-A371-4E28-9AF1-F0008B39022B}" sibTransId="{AF287EB0-B77A-4F6A-8D4F-423EC9A4FA50}"/>
    <dgm:cxn modelId="{E0286FC8-CE51-45B8-9676-0B51E09D75F4}" type="presOf" srcId="{13710722-A371-4E28-9AF1-F0008B39022B}" destId="{8BF01D42-EDB7-420E-A737-36CD00E34126}" srcOrd="0" destOrd="0" presId="urn:microsoft.com/office/officeart/2005/8/layout/hierarchy1"/>
    <dgm:cxn modelId="{29E6E3D1-132B-452B-B2D7-C67306003E74}" type="presOf" srcId="{D73C8071-9000-4B0A-B46A-73CA9439383A}" destId="{62C5A2D7-CB3A-4834-B080-1357FB952F0C}" srcOrd="0" destOrd="0" presId="urn:microsoft.com/office/officeart/2005/8/layout/hierarchy1"/>
    <dgm:cxn modelId="{108199D4-84DE-470F-870A-AFD860C431F7}" srcId="{F98B5A70-4065-4EEC-9220-9E73494EA148}" destId="{F277D2D6-8CBB-4F2E-9D50-0BFA0D58DE57}" srcOrd="0" destOrd="0" parTransId="{D39D7177-0071-43F6-8D1D-DB6EAABC3A08}" sibTransId="{EA9B40B2-D886-47FA-92BE-5D8BB28AEEC4}"/>
    <dgm:cxn modelId="{3A4CBEDF-8A32-4F4E-806A-B1081AED28B9}" type="presOf" srcId="{035C83EE-CD33-43E0-9AFF-82B1AFAEE2E7}" destId="{5C52FBE3-CEB7-43B3-B501-756FA0F391DF}" srcOrd="0" destOrd="0" presId="urn:microsoft.com/office/officeart/2005/8/layout/hierarchy1"/>
    <dgm:cxn modelId="{C94DCAE4-D312-4010-A82A-182B187DE706}" type="presOf" srcId="{D39D7177-0071-43F6-8D1D-DB6EAABC3A08}" destId="{62EED674-0DB1-474A-A0FA-3710B5188190}" srcOrd="0" destOrd="0" presId="urn:microsoft.com/office/officeart/2005/8/layout/hierarchy1"/>
    <dgm:cxn modelId="{FB89D4F2-57C3-49F0-B7AC-55BBEA2D8FE9}" type="presOf" srcId="{6DA0A4FD-373C-49F2-A652-CC74873EDA43}" destId="{7A8F6A1A-0509-4A1A-8CFB-E24B10968D5C}" srcOrd="0" destOrd="0" presId="urn:microsoft.com/office/officeart/2005/8/layout/hierarchy1"/>
    <dgm:cxn modelId="{1F5959F6-1153-46FB-928A-2CFE201F3980}" type="presOf" srcId="{F8D14871-DE0E-4DEB-B57F-846528002209}" destId="{AD0894A2-77CA-4CE0-BD2F-AEA0C760DDB0}" srcOrd="0" destOrd="0" presId="urn:microsoft.com/office/officeart/2005/8/layout/hierarchy1"/>
    <dgm:cxn modelId="{B68DBD1C-620D-4F16-8E84-16D187D3883B}" type="presParOf" srcId="{864E0F6A-4CE4-4EC9-BDFB-18B2582A728B}" destId="{B11BCAF2-DE77-425C-8E2D-C01BB3B96AD0}" srcOrd="0" destOrd="0" presId="urn:microsoft.com/office/officeart/2005/8/layout/hierarchy1"/>
    <dgm:cxn modelId="{76AE27A9-706B-4543-A346-2A1D96CB2099}" type="presParOf" srcId="{B11BCAF2-DE77-425C-8E2D-C01BB3B96AD0}" destId="{23D19D80-C81B-4DEC-8119-287B61DB97FD}" srcOrd="0" destOrd="0" presId="urn:microsoft.com/office/officeart/2005/8/layout/hierarchy1"/>
    <dgm:cxn modelId="{C1C8660C-55D7-4839-BA03-5ABF1171C4D0}" type="presParOf" srcId="{23D19D80-C81B-4DEC-8119-287B61DB97FD}" destId="{1308618F-ED52-45F5-AE8E-0C911E211DB5}" srcOrd="0" destOrd="0" presId="urn:microsoft.com/office/officeart/2005/8/layout/hierarchy1"/>
    <dgm:cxn modelId="{0B7643AC-298D-4457-AE19-BF1AF9A2AA70}" type="presParOf" srcId="{23D19D80-C81B-4DEC-8119-287B61DB97FD}" destId="{4C238A3D-7A06-46EB-AB8D-C8D7E25032D2}" srcOrd="1" destOrd="0" presId="urn:microsoft.com/office/officeart/2005/8/layout/hierarchy1"/>
    <dgm:cxn modelId="{F9A5620C-21D6-48CE-A94D-313BDC4E2BAD}" type="presParOf" srcId="{B11BCAF2-DE77-425C-8E2D-C01BB3B96AD0}" destId="{FDACCFB1-6117-40C0-A308-4BC075EEDD56}" srcOrd="1" destOrd="0" presId="urn:microsoft.com/office/officeart/2005/8/layout/hierarchy1"/>
    <dgm:cxn modelId="{E46A5CB7-7710-4478-866F-98E549BFC89D}" type="presParOf" srcId="{FDACCFB1-6117-40C0-A308-4BC075EEDD56}" destId="{62EED674-0DB1-474A-A0FA-3710B5188190}" srcOrd="0" destOrd="0" presId="urn:microsoft.com/office/officeart/2005/8/layout/hierarchy1"/>
    <dgm:cxn modelId="{DBEB9F26-486E-4C49-9C39-0BC7625C3A16}" type="presParOf" srcId="{FDACCFB1-6117-40C0-A308-4BC075EEDD56}" destId="{0100A628-1ABE-4904-8629-EC3EE34A27C3}" srcOrd="1" destOrd="0" presId="urn:microsoft.com/office/officeart/2005/8/layout/hierarchy1"/>
    <dgm:cxn modelId="{F41C48EC-7C33-4249-B4C8-33DB6DACA1EE}" type="presParOf" srcId="{0100A628-1ABE-4904-8629-EC3EE34A27C3}" destId="{D37F2642-AB8C-4830-A4F0-1B6C6F9FDE66}" srcOrd="0" destOrd="0" presId="urn:microsoft.com/office/officeart/2005/8/layout/hierarchy1"/>
    <dgm:cxn modelId="{9B1A9B06-442E-492A-ABDA-32C1D7ED19B4}" type="presParOf" srcId="{D37F2642-AB8C-4830-A4F0-1B6C6F9FDE66}" destId="{0F6231D1-59C2-4A79-A3C5-E8E8133D712A}" srcOrd="0" destOrd="0" presId="urn:microsoft.com/office/officeart/2005/8/layout/hierarchy1"/>
    <dgm:cxn modelId="{160AC9A5-3F14-4232-9222-EB9A062433BB}" type="presParOf" srcId="{D37F2642-AB8C-4830-A4F0-1B6C6F9FDE66}" destId="{7D5A3C79-EBA3-45C2-BB9F-A5E9FAA3F30F}" srcOrd="1" destOrd="0" presId="urn:microsoft.com/office/officeart/2005/8/layout/hierarchy1"/>
    <dgm:cxn modelId="{BFE1953D-9DDC-49E9-91EC-527D73AB96D6}" type="presParOf" srcId="{0100A628-1ABE-4904-8629-EC3EE34A27C3}" destId="{3554F88E-B366-4D6B-B091-1290FECFBE5A}" srcOrd="1" destOrd="0" presId="urn:microsoft.com/office/officeart/2005/8/layout/hierarchy1"/>
    <dgm:cxn modelId="{058E5049-4189-47F3-8952-CE8AD7B844E9}" type="presParOf" srcId="{FDACCFB1-6117-40C0-A308-4BC075EEDD56}" destId="{8BF01D42-EDB7-420E-A737-36CD00E34126}" srcOrd="2" destOrd="0" presId="urn:microsoft.com/office/officeart/2005/8/layout/hierarchy1"/>
    <dgm:cxn modelId="{1FFFA955-DA57-44BB-983C-8BECFF5504F4}" type="presParOf" srcId="{FDACCFB1-6117-40C0-A308-4BC075EEDD56}" destId="{2AB0348B-51A2-4788-A9F7-ED64730333E4}" srcOrd="3" destOrd="0" presId="urn:microsoft.com/office/officeart/2005/8/layout/hierarchy1"/>
    <dgm:cxn modelId="{1BE1CE7B-BC4A-4126-B466-5FE024425EBD}" type="presParOf" srcId="{2AB0348B-51A2-4788-A9F7-ED64730333E4}" destId="{DE24C4B6-6902-4DE2-8E25-E118A14B2ACC}" srcOrd="0" destOrd="0" presId="urn:microsoft.com/office/officeart/2005/8/layout/hierarchy1"/>
    <dgm:cxn modelId="{E6A66BED-12C6-4297-974A-275BD9CAB0B8}" type="presParOf" srcId="{DE24C4B6-6902-4DE2-8E25-E118A14B2ACC}" destId="{70DC0F70-36DE-4002-9641-5F6C4F595808}" srcOrd="0" destOrd="0" presId="urn:microsoft.com/office/officeart/2005/8/layout/hierarchy1"/>
    <dgm:cxn modelId="{9FE6CBC2-98DA-4E5D-A7FC-998A168742CA}" type="presParOf" srcId="{DE24C4B6-6902-4DE2-8E25-E118A14B2ACC}" destId="{200E59DF-37E0-4912-AC22-50502151F344}" srcOrd="1" destOrd="0" presId="urn:microsoft.com/office/officeart/2005/8/layout/hierarchy1"/>
    <dgm:cxn modelId="{6DDFECC5-A32C-4159-B983-9D7FACFD84C1}" type="presParOf" srcId="{2AB0348B-51A2-4788-A9F7-ED64730333E4}" destId="{A63B0039-C6FD-4EC3-8E03-BEA7816E55E9}" srcOrd="1" destOrd="0" presId="urn:microsoft.com/office/officeart/2005/8/layout/hierarchy1"/>
    <dgm:cxn modelId="{1EBE864A-629E-40C2-B20B-44C8C8FCF325}" type="presParOf" srcId="{A63B0039-C6FD-4EC3-8E03-BEA7816E55E9}" destId="{EA5266CB-F385-4A8A-B874-928C57B4E3D9}" srcOrd="0" destOrd="0" presId="urn:microsoft.com/office/officeart/2005/8/layout/hierarchy1"/>
    <dgm:cxn modelId="{8FD74B7C-2A16-4206-BD1B-F47121568489}" type="presParOf" srcId="{A63B0039-C6FD-4EC3-8E03-BEA7816E55E9}" destId="{D02C4C19-E953-489A-9476-C5C58BA3D7BE}" srcOrd="1" destOrd="0" presId="urn:microsoft.com/office/officeart/2005/8/layout/hierarchy1"/>
    <dgm:cxn modelId="{DA2C632D-020A-4E8A-8BB4-5C5E698003F6}" type="presParOf" srcId="{D02C4C19-E953-489A-9476-C5C58BA3D7BE}" destId="{9FEC5C91-B7DE-4414-B687-193D11ED6C74}" srcOrd="0" destOrd="0" presId="urn:microsoft.com/office/officeart/2005/8/layout/hierarchy1"/>
    <dgm:cxn modelId="{DF69CE23-4B98-4E2A-8F8C-7FE87EA6056C}" type="presParOf" srcId="{9FEC5C91-B7DE-4414-B687-193D11ED6C74}" destId="{24CF1128-C784-44CB-BBEC-618AB982BCFE}" srcOrd="0" destOrd="0" presId="urn:microsoft.com/office/officeart/2005/8/layout/hierarchy1"/>
    <dgm:cxn modelId="{D314E85E-0AF8-4F17-955B-F5D25FB1F31C}" type="presParOf" srcId="{9FEC5C91-B7DE-4414-B687-193D11ED6C74}" destId="{62C5A2D7-CB3A-4834-B080-1357FB952F0C}" srcOrd="1" destOrd="0" presId="urn:microsoft.com/office/officeart/2005/8/layout/hierarchy1"/>
    <dgm:cxn modelId="{58A61293-9CFA-4060-BE63-A2F0F2550652}" type="presParOf" srcId="{D02C4C19-E953-489A-9476-C5C58BA3D7BE}" destId="{3CF79D4C-D97B-4B28-8C29-D3C533C27D4D}" srcOrd="1" destOrd="0" presId="urn:microsoft.com/office/officeart/2005/8/layout/hierarchy1"/>
    <dgm:cxn modelId="{02FD750D-67F0-464A-96F9-116117FFABC7}" type="presParOf" srcId="{A63B0039-C6FD-4EC3-8E03-BEA7816E55E9}" destId="{29BDEA31-63E4-48F8-983C-2EAF3411284F}" srcOrd="2" destOrd="0" presId="urn:microsoft.com/office/officeart/2005/8/layout/hierarchy1"/>
    <dgm:cxn modelId="{940FBA6F-A440-4CCC-955D-35457CB45525}" type="presParOf" srcId="{A63B0039-C6FD-4EC3-8E03-BEA7816E55E9}" destId="{AB5F5D79-4EC2-4C8C-9F0D-5BAAB0279330}" srcOrd="3" destOrd="0" presId="urn:microsoft.com/office/officeart/2005/8/layout/hierarchy1"/>
    <dgm:cxn modelId="{0BAF6214-130C-457A-B881-75B44D964F84}" type="presParOf" srcId="{AB5F5D79-4EC2-4C8C-9F0D-5BAAB0279330}" destId="{5477EFF0-D8C9-45EB-A2F4-BB64CF10C85C}" srcOrd="0" destOrd="0" presId="urn:microsoft.com/office/officeart/2005/8/layout/hierarchy1"/>
    <dgm:cxn modelId="{CA248C9F-8394-4E34-A289-EB036A619C30}" type="presParOf" srcId="{5477EFF0-D8C9-45EB-A2F4-BB64CF10C85C}" destId="{238BB7AC-BE4F-4EFB-80AB-D101DEC17020}" srcOrd="0" destOrd="0" presId="urn:microsoft.com/office/officeart/2005/8/layout/hierarchy1"/>
    <dgm:cxn modelId="{AB4D1CCB-14A9-4DB9-8B6E-D86219ADA468}" type="presParOf" srcId="{5477EFF0-D8C9-45EB-A2F4-BB64CF10C85C}" destId="{EE0BC8B3-9DCB-4B5A-8180-7BB8F296218C}" srcOrd="1" destOrd="0" presId="urn:microsoft.com/office/officeart/2005/8/layout/hierarchy1"/>
    <dgm:cxn modelId="{2B7CBB07-5E87-4B57-A663-8D1D5722625F}" type="presParOf" srcId="{AB5F5D79-4EC2-4C8C-9F0D-5BAAB0279330}" destId="{8D1AF272-E354-4436-8087-8447900B0B30}" srcOrd="1" destOrd="0" presId="urn:microsoft.com/office/officeart/2005/8/layout/hierarchy1"/>
    <dgm:cxn modelId="{143214DA-BDE7-4D2D-ADFC-62B001B3D40B}" type="presParOf" srcId="{FDACCFB1-6117-40C0-A308-4BC075EEDD56}" destId="{91F38B0C-E158-4A86-90F0-79526EFFC788}" srcOrd="4" destOrd="0" presId="urn:microsoft.com/office/officeart/2005/8/layout/hierarchy1"/>
    <dgm:cxn modelId="{C0ECCAC1-8B38-493F-82CB-F4A4D12A901C}" type="presParOf" srcId="{FDACCFB1-6117-40C0-A308-4BC075EEDD56}" destId="{99BC6403-6F38-4B34-A96C-F2BCEA70E638}" srcOrd="5" destOrd="0" presId="urn:microsoft.com/office/officeart/2005/8/layout/hierarchy1"/>
    <dgm:cxn modelId="{B1F47744-342F-4EB9-8CA4-6E9973243A4F}" type="presParOf" srcId="{99BC6403-6F38-4B34-A96C-F2BCEA70E638}" destId="{C7377369-8B77-4EC2-9181-171ECBCD667C}" srcOrd="0" destOrd="0" presId="urn:microsoft.com/office/officeart/2005/8/layout/hierarchy1"/>
    <dgm:cxn modelId="{03CBB4B1-B753-4D4C-A43B-7F2DAF7C1AEB}" type="presParOf" srcId="{C7377369-8B77-4EC2-9181-171ECBCD667C}" destId="{9B6BA0AE-F36F-4B96-99A5-9D97FDA230EC}" srcOrd="0" destOrd="0" presId="urn:microsoft.com/office/officeart/2005/8/layout/hierarchy1"/>
    <dgm:cxn modelId="{8E6CD362-252D-4F53-8BDD-6A0CCA59CCF1}" type="presParOf" srcId="{C7377369-8B77-4EC2-9181-171ECBCD667C}" destId="{7A8F6A1A-0509-4A1A-8CFB-E24B10968D5C}" srcOrd="1" destOrd="0" presId="urn:microsoft.com/office/officeart/2005/8/layout/hierarchy1"/>
    <dgm:cxn modelId="{B15226E5-E41C-4B91-97C6-940F88C9CEC7}" type="presParOf" srcId="{99BC6403-6F38-4B34-A96C-F2BCEA70E638}" destId="{CFF16B18-2534-41EC-BFAB-5A3E6A5D019E}" srcOrd="1" destOrd="0" presId="urn:microsoft.com/office/officeart/2005/8/layout/hierarchy1"/>
    <dgm:cxn modelId="{55D593F1-DE3F-4D76-81C4-C0166A7965E5}" type="presParOf" srcId="{FDACCFB1-6117-40C0-A308-4BC075EEDD56}" destId="{A94AC0F7-79B4-428A-BFD5-C93844AD0315}" srcOrd="6" destOrd="0" presId="urn:microsoft.com/office/officeart/2005/8/layout/hierarchy1"/>
    <dgm:cxn modelId="{199584D7-C91E-4848-98F2-295E7E87BE4A}" type="presParOf" srcId="{FDACCFB1-6117-40C0-A308-4BC075EEDD56}" destId="{EB7EDA86-90D4-4AF8-B36E-0AA550D0BC15}" srcOrd="7" destOrd="0" presId="urn:microsoft.com/office/officeart/2005/8/layout/hierarchy1"/>
    <dgm:cxn modelId="{053C2B97-5F9B-4617-A404-88F2AF690928}" type="presParOf" srcId="{EB7EDA86-90D4-4AF8-B36E-0AA550D0BC15}" destId="{731FE748-E5BE-45E1-9B3A-DCF400BFF74A}" srcOrd="0" destOrd="0" presId="urn:microsoft.com/office/officeart/2005/8/layout/hierarchy1"/>
    <dgm:cxn modelId="{CBE04678-5B1F-4020-A45E-17EB38D49ACD}" type="presParOf" srcId="{731FE748-E5BE-45E1-9B3A-DCF400BFF74A}" destId="{F9798E07-CCD7-49C3-96E7-F8E7DF27329B}" srcOrd="0" destOrd="0" presId="urn:microsoft.com/office/officeart/2005/8/layout/hierarchy1"/>
    <dgm:cxn modelId="{74B5035F-3BF5-45DF-AFF3-1728106970ED}" type="presParOf" srcId="{731FE748-E5BE-45E1-9B3A-DCF400BFF74A}" destId="{638AFDD3-811A-4347-9C0D-FF1DBBDF4782}" srcOrd="1" destOrd="0" presId="urn:microsoft.com/office/officeart/2005/8/layout/hierarchy1"/>
    <dgm:cxn modelId="{112205E3-3ADF-4643-A43A-8F012758CF7A}" type="presParOf" srcId="{EB7EDA86-90D4-4AF8-B36E-0AA550D0BC15}" destId="{8BD31440-4660-4112-BD1B-FACFFB00F88E}" srcOrd="1" destOrd="0" presId="urn:microsoft.com/office/officeart/2005/8/layout/hierarchy1"/>
    <dgm:cxn modelId="{4DBB7AAA-62C1-41B9-8E6B-121E4DFD5FC1}" type="presParOf" srcId="{FDACCFB1-6117-40C0-A308-4BC075EEDD56}" destId="{BF8A5596-03F7-40EC-8DE8-90B0EC97F82E}" srcOrd="8" destOrd="0" presId="urn:microsoft.com/office/officeart/2005/8/layout/hierarchy1"/>
    <dgm:cxn modelId="{CF166ADA-3E6C-457B-80E3-07489F110F42}" type="presParOf" srcId="{FDACCFB1-6117-40C0-A308-4BC075EEDD56}" destId="{BD41969F-D667-4D36-BA4A-5720EDE42961}" srcOrd="9" destOrd="0" presId="urn:microsoft.com/office/officeart/2005/8/layout/hierarchy1"/>
    <dgm:cxn modelId="{96A35BC4-4CEC-4447-B169-525762D92009}" type="presParOf" srcId="{BD41969F-D667-4D36-BA4A-5720EDE42961}" destId="{382F437D-0525-4D1A-BD50-FDB06C2DFECB}" srcOrd="0" destOrd="0" presId="urn:microsoft.com/office/officeart/2005/8/layout/hierarchy1"/>
    <dgm:cxn modelId="{6B4268B8-BE68-4BB4-87B9-F45AD8188CE3}" type="presParOf" srcId="{382F437D-0525-4D1A-BD50-FDB06C2DFECB}" destId="{AB0FF90B-5CA1-4EE9-8048-4665E2EA47B2}" srcOrd="0" destOrd="0" presId="urn:microsoft.com/office/officeart/2005/8/layout/hierarchy1"/>
    <dgm:cxn modelId="{F14B18F9-C8DA-4131-AD5D-A1651FD330C5}" type="presParOf" srcId="{382F437D-0525-4D1A-BD50-FDB06C2DFECB}" destId="{AD0894A2-77CA-4CE0-BD2F-AEA0C760DDB0}" srcOrd="1" destOrd="0" presId="urn:microsoft.com/office/officeart/2005/8/layout/hierarchy1"/>
    <dgm:cxn modelId="{35C69478-9BEF-4CE2-B91C-7B27FD38A79E}" type="presParOf" srcId="{BD41969F-D667-4D36-BA4A-5720EDE42961}" destId="{10319CF8-B4BA-49F6-B021-EDCB45B8FF31}" srcOrd="1" destOrd="0" presId="urn:microsoft.com/office/officeart/2005/8/layout/hierarchy1"/>
    <dgm:cxn modelId="{9050FF1E-5A4E-4FF7-B5E2-DC580AB4EA1B}" type="presParOf" srcId="{10319CF8-B4BA-49F6-B021-EDCB45B8FF31}" destId="{3C69A48D-BA48-4626-8BBC-61A02A9BE018}" srcOrd="0" destOrd="0" presId="urn:microsoft.com/office/officeart/2005/8/layout/hierarchy1"/>
    <dgm:cxn modelId="{9068696D-8AC0-48B3-B7C4-2B76E6FA67C0}" type="presParOf" srcId="{10319CF8-B4BA-49F6-B021-EDCB45B8FF31}" destId="{442716DC-1380-4A18-B92B-87E26B759F8D}" srcOrd="1" destOrd="0" presId="urn:microsoft.com/office/officeart/2005/8/layout/hierarchy1"/>
    <dgm:cxn modelId="{8D359E5F-39E3-4628-B805-FD14915A9C25}" type="presParOf" srcId="{442716DC-1380-4A18-B92B-87E26B759F8D}" destId="{C8F406C3-D4D5-4ECD-BB0B-D2A3798EAE8D}" srcOrd="0" destOrd="0" presId="urn:microsoft.com/office/officeart/2005/8/layout/hierarchy1"/>
    <dgm:cxn modelId="{EDCE23E0-91A9-4F68-98B6-A8409B83B526}" type="presParOf" srcId="{C8F406C3-D4D5-4ECD-BB0B-D2A3798EAE8D}" destId="{14EA502B-7796-436A-8AD9-1F02E5AFE746}" srcOrd="0" destOrd="0" presId="urn:microsoft.com/office/officeart/2005/8/layout/hierarchy1"/>
    <dgm:cxn modelId="{6F27B1DD-4309-4CE9-BEF0-937A9A91B229}" type="presParOf" srcId="{C8F406C3-D4D5-4ECD-BB0B-D2A3798EAE8D}" destId="{DB7E2C51-50F4-4DDB-B776-359BE34F215B}" srcOrd="1" destOrd="0" presId="urn:microsoft.com/office/officeart/2005/8/layout/hierarchy1"/>
    <dgm:cxn modelId="{1B3F6C6B-F652-41C4-9474-87CE5B4250ED}" type="presParOf" srcId="{442716DC-1380-4A18-B92B-87E26B759F8D}" destId="{7994EB6F-D686-4265-9C07-A3805DDAC642}" srcOrd="1" destOrd="0" presId="urn:microsoft.com/office/officeart/2005/8/layout/hierarchy1"/>
    <dgm:cxn modelId="{EE1E783B-CFB2-4257-8ED3-E731CF9A13B8}" type="presParOf" srcId="{10319CF8-B4BA-49F6-B021-EDCB45B8FF31}" destId="{5C52FBE3-CEB7-43B3-B501-756FA0F391DF}" srcOrd="2" destOrd="0" presId="urn:microsoft.com/office/officeart/2005/8/layout/hierarchy1"/>
    <dgm:cxn modelId="{8F82DCB8-794C-4281-A44E-2EAE2BDE2E2F}" type="presParOf" srcId="{10319CF8-B4BA-49F6-B021-EDCB45B8FF31}" destId="{FA878A93-800C-4D12-A062-6A508B758902}" srcOrd="3" destOrd="0" presId="urn:microsoft.com/office/officeart/2005/8/layout/hierarchy1"/>
    <dgm:cxn modelId="{7DC7AED6-3664-4A60-B438-13D385A38362}" type="presParOf" srcId="{FA878A93-800C-4D12-A062-6A508B758902}" destId="{0BE959B9-65F8-4280-BFB9-2FCF896E30A2}" srcOrd="0" destOrd="0" presId="urn:microsoft.com/office/officeart/2005/8/layout/hierarchy1"/>
    <dgm:cxn modelId="{803D0AC1-F98D-42BA-A73D-18DC2E33B35C}" type="presParOf" srcId="{0BE959B9-65F8-4280-BFB9-2FCF896E30A2}" destId="{6303E53D-5CF4-4C8B-93DA-3753F6DFE366}" srcOrd="0" destOrd="0" presId="urn:microsoft.com/office/officeart/2005/8/layout/hierarchy1"/>
    <dgm:cxn modelId="{BDB56165-1785-4BD6-8D4D-E3E0D8B0D876}" type="presParOf" srcId="{0BE959B9-65F8-4280-BFB9-2FCF896E30A2}" destId="{8E060FFE-DA23-46FB-8A1F-0D4C6EEB6E01}" srcOrd="1" destOrd="0" presId="urn:microsoft.com/office/officeart/2005/8/layout/hierarchy1"/>
    <dgm:cxn modelId="{D7E284BD-EDA9-4CEF-88B9-4BC34387A3C3}" type="presParOf" srcId="{FA878A93-800C-4D12-A062-6A508B758902}" destId="{3B7908F7-DEB2-448B-BFB1-C4D9733998C5}" srcOrd="1" destOrd="0" presId="urn:microsoft.com/office/officeart/2005/8/layout/hierarchy1"/>
  </dgm:cxnLst>
  <dgm:bg>
    <a:effectLst>
      <a:outerShdw blurRad="50800" dist="50800" dir="5400000" algn="ctr" rotWithShape="0">
        <a:srgbClr val="CCECFF"/>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2FBE3-CEB7-43B3-B501-756FA0F391DF}">
      <dsp:nvSpPr>
        <dsp:cNvPr id="0" name=""/>
        <dsp:cNvSpPr/>
      </dsp:nvSpPr>
      <dsp:spPr>
        <a:xfrm>
          <a:off x="7065801" y="2888922"/>
          <a:ext cx="767111" cy="572051"/>
        </a:xfrm>
        <a:custGeom>
          <a:avLst/>
          <a:gdLst/>
          <a:ahLst/>
          <a:cxnLst/>
          <a:rect l="0" t="0" r="0" b="0"/>
          <a:pathLst>
            <a:path>
              <a:moveTo>
                <a:pt x="0" y="0"/>
              </a:moveTo>
              <a:lnTo>
                <a:pt x="0" y="461118"/>
              </a:lnTo>
              <a:lnTo>
                <a:pt x="767111" y="461118"/>
              </a:lnTo>
              <a:lnTo>
                <a:pt x="767111" y="5720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69A48D-BA48-4626-8BBC-61A02A9BE018}">
      <dsp:nvSpPr>
        <dsp:cNvPr id="0" name=""/>
        <dsp:cNvSpPr/>
      </dsp:nvSpPr>
      <dsp:spPr>
        <a:xfrm>
          <a:off x="6343768" y="2888922"/>
          <a:ext cx="722032" cy="572051"/>
        </a:xfrm>
        <a:custGeom>
          <a:avLst/>
          <a:gdLst/>
          <a:ahLst/>
          <a:cxnLst/>
          <a:rect l="0" t="0" r="0" b="0"/>
          <a:pathLst>
            <a:path>
              <a:moveTo>
                <a:pt x="722032" y="0"/>
              </a:moveTo>
              <a:lnTo>
                <a:pt x="722032" y="461118"/>
              </a:lnTo>
              <a:lnTo>
                <a:pt x="0" y="461118"/>
              </a:lnTo>
              <a:lnTo>
                <a:pt x="0" y="5720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8A5596-03F7-40EC-8DE8-90B0EC97F82E}">
      <dsp:nvSpPr>
        <dsp:cNvPr id="0" name=""/>
        <dsp:cNvSpPr/>
      </dsp:nvSpPr>
      <dsp:spPr>
        <a:xfrm>
          <a:off x="4151422" y="1425676"/>
          <a:ext cx="2914378" cy="535164"/>
        </a:xfrm>
        <a:custGeom>
          <a:avLst/>
          <a:gdLst/>
          <a:ahLst/>
          <a:cxnLst/>
          <a:rect l="0" t="0" r="0" b="0"/>
          <a:pathLst>
            <a:path>
              <a:moveTo>
                <a:pt x="0" y="0"/>
              </a:moveTo>
              <a:lnTo>
                <a:pt x="0" y="424231"/>
              </a:lnTo>
              <a:lnTo>
                <a:pt x="2914378" y="424231"/>
              </a:lnTo>
              <a:lnTo>
                <a:pt x="2914378" y="5351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4AC0F7-79B4-428A-BFD5-C93844AD0315}">
      <dsp:nvSpPr>
        <dsp:cNvPr id="0" name=""/>
        <dsp:cNvSpPr/>
      </dsp:nvSpPr>
      <dsp:spPr>
        <a:xfrm>
          <a:off x="3670913" y="1425676"/>
          <a:ext cx="480509" cy="825667"/>
        </a:xfrm>
        <a:custGeom>
          <a:avLst/>
          <a:gdLst/>
          <a:ahLst/>
          <a:cxnLst/>
          <a:rect l="0" t="0" r="0" b="0"/>
          <a:pathLst>
            <a:path>
              <a:moveTo>
                <a:pt x="480509" y="0"/>
              </a:moveTo>
              <a:lnTo>
                <a:pt x="480509" y="714734"/>
              </a:lnTo>
              <a:lnTo>
                <a:pt x="0" y="714734"/>
              </a:lnTo>
              <a:lnTo>
                <a:pt x="0" y="8256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F38B0C-E158-4A86-90F0-79526EFFC788}">
      <dsp:nvSpPr>
        <dsp:cNvPr id="0" name=""/>
        <dsp:cNvSpPr/>
      </dsp:nvSpPr>
      <dsp:spPr>
        <a:xfrm>
          <a:off x="4151422" y="1425676"/>
          <a:ext cx="1164295" cy="825667"/>
        </a:xfrm>
        <a:custGeom>
          <a:avLst/>
          <a:gdLst/>
          <a:ahLst/>
          <a:cxnLst/>
          <a:rect l="0" t="0" r="0" b="0"/>
          <a:pathLst>
            <a:path>
              <a:moveTo>
                <a:pt x="0" y="0"/>
              </a:moveTo>
              <a:lnTo>
                <a:pt x="0" y="714734"/>
              </a:lnTo>
              <a:lnTo>
                <a:pt x="1164295" y="714734"/>
              </a:lnTo>
              <a:lnTo>
                <a:pt x="1164295" y="8256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BDEA31-63E4-48F8-983C-2EAF3411284F}">
      <dsp:nvSpPr>
        <dsp:cNvPr id="0" name=""/>
        <dsp:cNvSpPr/>
      </dsp:nvSpPr>
      <dsp:spPr>
        <a:xfrm>
          <a:off x="2118744" y="2995469"/>
          <a:ext cx="880638" cy="523637"/>
        </a:xfrm>
        <a:custGeom>
          <a:avLst/>
          <a:gdLst/>
          <a:ahLst/>
          <a:cxnLst/>
          <a:rect l="0" t="0" r="0" b="0"/>
          <a:pathLst>
            <a:path>
              <a:moveTo>
                <a:pt x="0" y="0"/>
              </a:moveTo>
              <a:lnTo>
                <a:pt x="0" y="412704"/>
              </a:lnTo>
              <a:lnTo>
                <a:pt x="880638" y="412704"/>
              </a:lnTo>
              <a:lnTo>
                <a:pt x="880638" y="5236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5266CB-F385-4A8A-B874-928C57B4E3D9}">
      <dsp:nvSpPr>
        <dsp:cNvPr id="0" name=""/>
        <dsp:cNvSpPr/>
      </dsp:nvSpPr>
      <dsp:spPr>
        <a:xfrm>
          <a:off x="1180453" y="2995469"/>
          <a:ext cx="938290" cy="523637"/>
        </a:xfrm>
        <a:custGeom>
          <a:avLst/>
          <a:gdLst/>
          <a:ahLst/>
          <a:cxnLst/>
          <a:rect l="0" t="0" r="0" b="0"/>
          <a:pathLst>
            <a:path>
              <a:moveTo>
                <a:pt x="938290" y="0"/>
              </a:moveTo>
              <a:lnTo>
                <a:pt x="938290" y="412704"/>
              </a:lnTo>
              <a:lnTo>
                <a:pt x="0" y="412704"/>
              </a:lnTo>
              <a:lnTo>
                <a:pt x="0" y="5236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F01D42-EDB7-420E-A737-36CD00E34126}">
      <dsp:nvSpPr>
        <dsp:cNvPr id="0" name=""/>
        <dsp:cNvSpPr/>
      </dsp:nvSpPr>
      <dsp:spPr>
        <a:xfrm>
          <a:off x="2118744" y="1425676"/>
          <a:ext cx="2032678" cy="809394"/>
        </a:xfrm>
        <a:custGeom>
          <a:avLst/>
          <a:gdLst/>
          <a:ahLst/>
          <a:cxnLst/>
          <a:rect l="0" t="0" r="0" b="0"/>
          <a:pathLst>
            <a:path>
              <a:moveTo>
                <a:pt x="2032678" y="0"/>
              </a:moveTo>
              <a:lnTo>
                <a:pt x="2032678" y="698461"/>
              </a:lnTo>
              <a:lnTo>
                <a:pt x="0" y="698461"/>
              </a:lnTo>
              <a:lnTo>
                <a:pt x="0" y="8093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EED674-0DB1-474A-A0FA-3710B5188190}">
      <dsp:nvSpPr>
        <dsp:cNvPr id="0" name=""/>
        <dsp:cNvSpPr/>
      </dsp:nvSpPr>
      <dsp:spPr>
        <a:xfrm>
          <a:off x="611967" y="1425676"/>
          <a:ext cx="3539455" cy="809394"/>
        </a:xfrm>
        <a:custGeom>
          <a:avLst/>
          <a:gdLst/>
          <a:ahLst/>
          <a:cxnLst/>
          <a:rect l="0" t="0" r="0" b="0"/>
          <a:pathLst>
            <a:path>
              <a:moveTo>
                <a:pt x="3539455" y="0"/>
              </a:moveTo>
              <a:lnTo>
                <a:pt x="3539455" y="698461"/>
              </a:lnTo>
              <a:lnTo>
                <a:pt x="0" y="698461"/>
              </a:lnTo>
              <a:lnTo>
                <a:pt x="0" y="8093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08618F-ED52-45F5-AE8E-0C911E211DB5}">
      <dsp:nvSpPr>
        <dsp:cNvPr id="0" name=""/>
        <dsp:cNvSpPr/>
      </dsp:nvSpPr>
      <dsp:spPr>
        <a:xfrm>
          <a:off x="2937252" y="310704"/>
          <a:ext cx="2428340" cy="11149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238A3D-7A06-46EB-AB8D-C8D7E25032D2}">
      <dsp:nvSpPr>
        <dsp:cNvPr id="0" name=""/>
        <dsp:cNvSpPr/>
      </dsp:nvSpPr>
      <dsp:spPr>
        <a:xfrm>
          <a:off x="3070305" y="437104"/>
          <a:ext cx="2428340" cy="11149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ts val="2000"/>
            </a:lnSpc>
            <a:spcBef>
              <a:spcPct val="0"/>
            </a:spcBef>
            <a:spcAft>
              <a:spcPct val="35000"/>
            </a:spcAft>
            <a:buNone/>
          </a:pPr>
          <a:r>
            <a:rPr lang="zh-TW" altLang="en-US" sz="3000" b="1" kern="1200" dirty="0">
              <a:latin typeface="微軟正黑體" pitchFamily="34" charset="-120"/>
              <a:ea typeface="微軟正黑體" pitchFamily="34" charset="-120"/>
            </a:rPr>
            <a:t>科技校院</a:t>
          </a:r>
          <a:endParaRPr lang="en-US" altLang="zh-TW" sz="3000" b="1" kern="1200" dirty="0">
            <a:latin typeface="微軟正黑體" pitchFamily="34" charset="-120"/>
            <a:ea typeface="微軟正黑體" pitchFamily="34" charset="-120"/>
          </a:endParaRPr>
        </a:p>
        <a:p>
          <a:pPr marL="0" lvl="0" indent="0" algn="ctr" defTabSz="1333500">
            <a:lnSpc>
              <a:spcPts val="2000"/>
            </a:lnSpc>
            <a:spcBef>
              <a:spcPct val="0"/>
            </a:spcBef>
            <a:spcAft>
              <a:spcPct val="35000"/>
            </a:spcAft>
            <a:buNone/>
          </a:pPr>
          <a:r>
            <a:rPr lang="zh-TW" altLang="en-US" sz="3000" b="1" kern="1200" dirty="0">
              <a:latin typeface="微軟正黑體" pitchFamily="34" charset="-120"/>
              <a:ea typeface="微軟正黑體" pitchFamily="34" charset="-120"/>
            </a:rPr>
            <a:t>入學管道</a:t>
          </a:r>
        </a:p>
      </dsp:txBody>
      <dsp:txXfrm>
        <a:off x="3102961" y="469760"/>
        <a:ext cx="2363028" cy="1049659"/>
      </dsp:txXfrm>
    </dsp:sp>
    <dsp:sp modelId="{0F6231D1-59C2-4A79-A3C5-E8E8133D712A}">
      <dsp:nvSpPr>
        <dsp:cNvPr id="0" name=""/>
        <dsp:cNvSpPr/>
      </dsp:nvSpPr>
      <dsp:spPr>
        <a:xfrm>
          <a:off x="3397" y="2235070"/>
          <a:ext cx="1217140"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5A3C79-EBA3-45C2-BB9F-A5E9FAA3F30F}">
      <dsp:nvSpPr>
        <dsp:cNvPr id="0" name=""/>
        <dsp:cNvSpPr/>
      </dsp:nvSpPr>
      <dsp:spPr>
        <a:xfrm>
          <a:off x="136450" y="2361471"/>
          <a:ext cx="1217140" cy="760398"/>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altLang="zh-TW" sz="1600" b="1" kern="1200" dirty="0">
              <a:solidFill>
                <a:srgbClr val="002060"/>
              </a:solidFill>
              <a:latin typeface="微軟正黑體" pitchFamily="34" charset="-120"/>
              <a:ea typeface="微軟正黑體" pitchFamily="34" charset="-120"/>
            </a:rPr>
            <a:t>A.</a:t>
          </a:r>
          <a:r>
            <a:rPr lang="zh-TW" altLang="en-US" sz="1600" b="1" kern="1200" dirty="0">
              <a:solidFill>
                <a:srgbClr val="002060"/>
              </a:solidFill>
              <a:latin typeface="微軟正黑體" pitchFamily="34" charset="-120"/>
              <a:ea typeface="微軟正黑體" pitchFamily="34" charset="-120"/>
            </a:rPr>
            <a:t>四技二專</a:t>
          </a:r>
          <a:br>
            <a:rPr lang="en-US" altLang="zh-TW" sz="1600" b="1" kern="1200" dirty="0">
              <a:solidFill>
                <a:srgbClr val="002060"/>
              </a:solidFill>
              <a:latin typeface="微軟正黑體" pitchFamily="34" charset="-120"/>
              <a:ea typeface="微軟正黑體" pitchFamily="34" charset="-120"/>
            </a:rPr>
          </a:br>
          <a:r>
            <a:rPr lang="zh-TW" altLang="en-US" sz="1600" b="1" kern="1200" dirty="0">
              <a:solidFill>
                <a:srgbClr val="002060"/>
              </a:solidFill>
              <a:latin typeface="微軟正黑體" pitchFamily="34" charset="-120"/>
              <a:ea typeface="微軟正黑體" pitchFamily="34" charset="-120"/>
            </a:rPr>
            <a:t>特殊選才</a:t>
          </a:r>
        </a:p>
      </dsp:txBody>
      <dsp:txXfrm>
        <a:off x="158721" y="2383742"/>
        <a:ext cx="1172598" cy="715856"/>
      </dsp:txXfrm>
    </dsp:sp>
    <dsp:sp modelId="{70DC0F70-36DE-4002-9641-5F6C4F595808}">
      <dsp:nvSpPr>
        <dsp:cNvPr id="0" name=""/>
        <dsp:cNvSpPr/>
      </dsp:nvSpPr>
      <dsp:spPr>
        <a:xfrm>
          <a:off x="1501432" y="2235070"/>
          <a:ext cx="1234623"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0E59DF-37E0-4912-AC22-50502151F344}">
      <dsp:nvSpPr>
        <dsp:cNvPr id="0" name=""/>
        <dsp:cNvSpPr/>
      </dsp:nvSpPr>
      <dsp:spPr>
        <a:xfrm>
          <a:off x="1634485" y="2361471"/>
          <a:ext cx="1234623" cy="760398"/>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altLang="zh-TW" sz="1600" b="1" kern="1200" dirty="0">
              <a:solidFill>
                <a:srgbClr val="002060"/>
              </a:solidFill>
              <a:latin typeface="微軟正黑體" pitchFamily="34" charset="-120"/>
              <a:ea typeface="微軟正黑體" pitchFamily="34" charset="-120"/>
            </a:rPr>
            <a:t>B.</a:t>
          </a:r>
          <a:r>
            <a:rPr lang="zh-TW" altLang="en-US" sz="1600" b="1" kern="1200" dirty="0">
              <a:solidFill>
                <a:srgbClr val="002060"/>
              </a:solidFill>
              <a:latin typeface="微軟正黑體" pitchFamily="34" charset="-120"/>
              <a:ea typeface="微軟正黑體" pitchFamily="34" charset="-120"/>
            </a:rPr>
            <a:t>技優入學</a:t>
          </a:r>
        </a:p>
      </dsp:txBody>
      <dsp:txXfrm>
        <a:off x="1656756" y="2383742"/>
        <a:ext cx="1190081" cy="715856"/>
      </dsp:txXfrm>
    </dsp:sp>
    <dsp:sp modelId="{24CF1128-C784-44CB-BBEC-618AB982BCFE}">
      <dsp:nvSpPr>
        <dsp:cNvPr id="0" name=""/>
        <dsp:cNvSpPr/>
      </dsp:nvSpPr>
      <dsp:spPr>
        <a:xfrm>
          <a:off x="431406" y="3519106"/>
          <a:ext cx="1498092"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C5A2D7-CB3A-4834-B080-1357FB952F0C}">
      <dsp:nvSpPr>
        <dsp:cNvPr id="0" name=""/>
        <dsp:cNvSpPr/>
      </dsp:nvSpPr>
      <dsp:spPr>
        <a:xfrm>
          <a:off x="564460" y="3645506"/>
          <a:ext cx="1498092"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altLang="zh-TW" sz="1600" b="1" kern="1200" dirty="0">
              <a:solidFill>
                <a:srgbClr val="7030A0"/>
              </a:solidFill>
              <a:latin typeface="微軟正黑體" pitchFamily="34" charset="-120"/>
              <a:ea typeface="微軟正黑體" pitchFamily="34" charset="-120"/>
            </a:rPr>
            <a:t>B-1</a:t>
          </a:r>
          <a:r>
            <a:rPr lang="zh-TW" altLang="en-US" sz="1600" b="1" kern="1200" dirty="0">
              <a:solidFill>
                <a:srgbClr val="7030A0"/>
              </a:solidFill>
              <a:latin typeface="微軟正黑體" pitchFamily="34" charset="-120"/>
              <a:ea typeface="微軟正黑體" pitchFamily="34" charset="-120"/>
            </a:rPr>
            <a:t>技優保送</a:t>
          </a:r>
        </a:p>
      </dsp:txBody>
      <dsp:txXfrm>
        <a:off x="586731" y="3667777"/>
        <a:ext cx="1453550" cy="715856"/>
      </dsp:txXfrm>
    </dsp:sp>
    <dsp:sp modelId="{238BB7AC-BE4F-4EFB-80AB-D101DEC17020}">
      <dsp:nvSpPr>
        <dsp:cNvPr id="0" name=""/>
        <dsp:cNvSpPr/>
      </dsp:nvSpPr>
      <dsp:spPr>
        <a:xfrm>
          <a:off x="2286110" y="3519106"/>
          <a:ext cx="1426543"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0BC8B3-9DCB-4B5A-8180-7BB8F296218C}">
      <dsp:nvSpPr>
        <dsp:cNvPr id="0" name=""/>
        <dsp:cNvSpPr/>
      </dsp:nvSpPr>
      <dsp:spPr>
        <a:xfrm>
          <a:off x="2419163" y="3645506"/>
          <a:ext cx="1426543"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altLang="zh-TW" sz="1600" b="1" kern="1200" dirty="0">
              <a:solidFill>
                <a:srgbClr val="7030A0"/>
              </a:solidFill>
              <a:latin typeface="微軟正黑體" pitchFamily="34" charset="-120"/>
              <a:ea typeface="微軟正黑體" pitchFamily="34" charset="-120"/>
            </a:rPr>
            <a:t>B-2</a:t>
          </a:r>
          <a:r>
            <a:rPr lang="zh-TW" altLang="en-US" sz="1600" b="1" kern="1200" dirty="0">
              <a:solidFill>
                <a:srgbClr val="7030A0"/>
              </a:solidFill>
              <a:latin typeface="微軟正黑體" pitchFamily="34" charset="-120"/>
              <a:ea typeface="微軟正黑體" pitchFamily="34" charset="-120"/>
            </a:rPr>
            <a:t>技優甄審</a:t>
          </a:r>
        </a:p>
      </dsp:txBody>
      <dsp:txXfrm>
        <a:off x="2441434" y="3667777"/>
        <a:ext cx="1382001" cy="715856"/>
      </dsp:txXfrm>
    </dsp:sp>
    <dsp:sp modelId="{9B6BA0AE-F36F-4B96-99A5-9D97FDA230EC}">
      <dsp:nvSpPr>
        <dsp:cNvPr id="0" name=""/>
        <dsp:cNvSpPr/>
      </dsp:nvSpPr>
      <dsp:spPr>
        <a:xfrm>
          <a:off x="4613056" y="2251343"/>
          <a:ext cx="1405323" cy="9320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8F6A1A-0509-4A1A-8CFB-E24B10968D5C}">
      <dsp:nvSpPr>
        <dsp:cNvPr id="0" name=""/>
        <dsp:cNvSpPr/>
      </dsp:nvSpPr>
      <dsp:spPr>
        <a:xfrm>
          <a:off x="4746109" y="2377743"/>
          <a:ext cx="1405323" cy="932004"/>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altLang="zh-TW" sz="1600" b="1" kern="1200" dirty="0">
              <a:solidFill>
                <a:srgbClr val="002060"/>
              </a:solidFill>
              <a:latin typeface="微軟正黑體" pitchFamily="34" charset="-120"/>
              <a:ea typeface="微軟正黑體" pitchFamily="34" charset="-120"/>
            </a:rPr>
            <a:t>D.</a:t>
          </a:r>
          <a:r>
            <a:rPr lang="zh-TW" altLang="en-US" sz="1600" b="1" kern="1200" dirty="0">
              <a:solidFill>
                <a:srgbClr val="002060"/>
              </a:solidFill>
              <a:latin typeface="微軟正黑體" pitchFamily="34" charset="-120"/>
              <a:ea typeface="微軟正黑體" pitchFamily="34" charset="-120"/>
            </a:rPr>
            <a:t>四技申請</a:t>
          </a:r>
          <a:br>
            <a:rPr lang="en-US" altLang="zh-TW" sz="1600" b="1" kern="1200" dirty="0">
              <a:solidFill>
                <a:srgbClr val="002060"/>
              </a:solidFill>
              <a:latin typeface="微軟正黑體" pitchFamily="34" charset="-120"/>
              <a:ea typeface="微軟正黑體" pitchFamily="34" charset="-120"/>
            </a:rPr>
          </a:br>
          <a:r>
            <a:rPr lang="en-US" altLang="zh-TW" sz="1100" b="1" kern="1200" dirty="0">
              <a:solidFill>
                <a:srgbClr val="002060"/>
              </a:solidFill>
              <a:latin typeface="微軟正黑體" pitchFamily="34" charset="-120"/>
              <a:ea typeface="微軟正黑體" pitchFamily="34" charset="-120"/>
            </a:rPr>
            <a:t>(</a:t>
          </a:r>
          <a:r>
            <a:rPr lang="zh-TW" altLang="en-US" sz="1100" b="1" kern="1200" dirty="0">
              <a:solidFill>
                <a:srgbClr val="002060"/>
              </a:solidFill>
              <a:latin typeface="微軟正黑體" pitchFamily="34" charset="-120"/>
              <a:ea typeface="微軟正黑體" pitchFamily="34" charset="-120"/>
            </a:rPr>
            <a:t>限綜高學生，且採計大學學測成績</a:t>
          </a:r>
          <a:r>
            <a:rPr lang="en-US" altLang="zh-TW" sz="1100" kern="1200" dirty="0">
              <a:solidFill>
                <a:srgbClr val="002060"/>
              </a:solidFill>
              <a:latin typeface="微軟正黑體" pitchFamily="34" charset="-120"/>
              <a:ea typeface="微軟正黑體" pitchFamily="34" charset="-120"/>
            </a:rPr>
            <a:t>)</a:t>
          </a:r>
          <a:endParaRPr lang="zh-TW" altLang="en-US" sz="1100" kern="1200" dirty="0">
            <a:solidFill>
              <a:srgbClr val="002060"/>
            </a:solidFill>
            <a:latin typeface="微軟正黑體" pitchFamily="34" charset="-120"/>
            <a:ea typeface="微軟正黑體" pitchFamily="34" charset="-120"/>
          </a:endParaRPr>
        </a:p>
      </dsp:txBody>
      <dsp:txXfrm>
        <a:off x="4773406" y="2405040"/>
        <a:ext cx="1350729" cy="877410"/>
      </dsp:txXfrm>
    </dsp:sp>
    <dsp:sp modelId="{F9798E07-CCD7-49C3-96E7-F8E7DF27329B}">
      <dsp:nvSpPr>
        <dsp:cNvPr id="0" name=""/>
        <dsp:cNvSpPr/>
      </dsp:nvSpPr>
      <dsp:spPr>
        <a:xfrm>
          <a:off x="3009085" y="2251343"/>
          <a:ext cx="1323655"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8AFDD3-811A-4347-9C0D-FF1DBBDF4782}">
      <dsp:nvSpPr>
        <dsp:cNvPr id="0" name=""/>
        <dsp:cNvSpPr/>
      </dsp:nvSpPr>
      <dsp:spPr>
        <a:xfrm>
          <a:off x="3142138" y="2377743"/>
          <a:ext cx="1323655" cy="760398"/>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altLang="zh-TW" sz="1600" b="1" kern="1200" dirty="0">
              <a:solidFill>
                <a:srgbClr val="002060"/>
              </a:solidFill>
              <a:latin typeface="微軟正黑體" pitchFamily="34" charset="-120"/>
              <a:ea typeface="微軟正黑體" pitchFamily="34" charset="-120"/>
            </a:rPr>
            <a:t>C.</a:t>
          </a:r>
          <a:r>
            <a:rPr lang="zh-TW" altLang="en-US" sz="1600" b="1" kern="1200" dirty="0">
              <a:solidFill>
                <a:srgbClr val="002060"/>
              </a:solidFill>
              <a:latin typeface="微軟正黑體" pitchFamily="34" charset="-120"/>
              <a:ea typeface="微軟正黑體" pitchFamily="34" charset="-120"/>
            </a:rPr>
            <a:t>科技繁星</a:t>
          </a:r>
        </a:p>
      </dsp:txBody>
      <dsp:txXfrm>
        <a:off x="3164409" y="2400014"/>
        <a:ext cx="1279113" cy="715856"/>
      </dsp:txXfrm>
    </dsp:sp>
    <dsp:sp modelId="{AB0FF90B-5CA1-4EE9-8048-4665E2EA47B2}">
      <dsp:nvSpPr>
        <dsp:cNvPr id="0" name=""/>
        <dsp:cNvSpPr/>
      </dsp:nvSpPr>
      <dsp:spPr>
        <a:xfrm>
          <a:off x="6239655" y="1960840"/>
          <a:ext cx="1652291" cy="9280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0894A2-77CA-4CE0-BD2F-AEA0C760DDB0}">
      <dsp:nvSpPr>
        <dsp:cNvPr id="0" name=""/>
        <dsp:cNvSpPr/>
      </dsp:nvSpPr>
      <dsp:spPr>
        <a:xfrm>
          <a:off x="6372708" y="2087241"/>
          <a:ext cx="1652291" cy="928081"/>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ts val="1000"/>
            </a:lnSpc>
            <a:spcBef>
              <a:spcPct val="0"/>
            </a:spcBef>
            <a:spcAft>
              <a:spcPct val="35000"/>
            </a:spcAft>
            <a:buNone/>
          </a:pPr>
          <a:r>
            <a:rPr lang="zh-TW" altLang="en-US" sz="1600" b="1" kern="1200" dirty="0">
              <a:solidFill>
                <a:srgbClr val="002060"/>
              </a:solidFill>
              <a:latin typeface="微軟正黑體" pitchFamily="34" charset="-120"/>
              <a:ea typeface="微軟正黑體" pitchFamily="34" charset="-120"/>
            </a:rPr>
            <a:t>統一入學測驗</a:t>
          </a:r>
          <a:endParaRPr lang="en-US" altLang="zh-TW" sz="1600" b="1" kern="1200" dirty="0">
            <a:solidFill>
              <a:srgbClr val="002060"/>
            </a:solidFill>
            <a:latin typeface="微軟正黑體" pitchFamily="34" charset="-120"/>
            <a:ea typeface="微軟正黑體" pitchFamily="34" charset="-120"/>
          </a:endParaRPr>
        </a:p>
        <a:p>
          <a:pPr marL="0" lvl="0" indent="0" algn="ctr" defTabSz="711200">
            <a:lnSpc>
              <a:spcPts val="1000"/>
            </a:lnSpc>
            <a:spcBef>
              <a:spcPct val="0"/>
            </a:spcBef>
            <a:spcAft>
              <a:spcPct val="35000"/>
            </a:spcAft>
            <a:buNone/>
          </a:pPr>
          <a:endParaRPr lang="en-US" altLang="zh-TW" sz="1500" kern="1200" dirty="0">
            <a:solidFill>
              <a:srgbClr val="002060"/>
            </a:solidFill>
            <a:latin typeface="微軟正黑體" pitchFamily="34" charset="-120"/>
            <a:ea typeface="微軟正黑體" pitchFamily="34" charset="-120"/>
          </a:endParaRPr>
        </a:p>
      </dsp:txBody>
      <dsp:txXfrm>
        <a:off x="6399891" y="2114424"/>
        <a:ext cx="1597925" cy="873715"/>
      </dsp:txXfrm>
    </dsp:sp>
    <dsp:sp modelId="{14EA502B-7796-436A-8AD9-1F02E5AFE746}">
      <dsp:nvSpPr>
        <dsp:cNvPr id="0" name=""/>
        <dsp:cNvSpPr/>
      </dsp:nvSpPr>
      <dsp:spPr>
        <a:xfrm>
          <a:off x="5719469" y="3460973"/>
          <a:ext cx="1248597"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7E2C51-50F4-4DDB-B776-359BE34F215B}">
      <dsp:nvSpPr>
        <dsp:cNvPr id="0" name=""/>
        <dsp:cNvSpPr/>
      </dsp:nvSpPr>
      <dsp:spPr>
        <a:xfrm>
          <a:off x="5852522" y="3587374"/>
          <a:ext cx="1248597"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altLang="zh-TW" sz="1600" b="1" kern="1200" dirty="0">
              <a:solidFill>
                <a:srgbClr val="7030A0"/>
              </a:solidFill>
              <a:latin typeface="微軟正黑體" pitchFamily="34" charset="-120"/>
              <a:ea typeface="微軟正黑體" pitchFamily="34" charset="-120"/>
            </a:rPr>
            <a:t>E.</a:t>
          </a:r>
          <a:r>
            <a:rPr lang="zh-TW" altLang="en-US" sz="1600" b="1" kern="1200" dirty="0">
              <a:solidFill>
                <a:srgbClr val="7030A0"/>
              </a:solidFill>
              <a:latin typeface="微軟正黑體" pitchFamily="34" charset="-120"/>
              <a:ea typeface="微軟正黑體" pitchFamily="34" charset="-120"/>
            </a:rPr>
            <a:t>甄選入學</a:t>
          </a:r>
        </a:p>
      </dsp:txBody>
      <dsp:txXfrm>
        <a:off x="5874793" y="3609645"/>
        <a:ext cx="1204055" cy="715856"/>
      </dsp:txXfrm>
    </dsp:sp>
    <dsp:sp modelId="{6303E53D-5CF4-4C8B-93DA-3753F6DFE366}">
      <dsp:nvSpPr>
        <dsp:cNvPr id="0" name=""/>
        <dsp:cNvSpPr/>
      </dsp:nvSpPr>
      <dsp:spPr>
        <a:xfrm>
          <a:off x="7234173" y="3460973"/>
          <a:ext cx="1197477"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060FFE-DA23-46FB-8A1F-0D4C6EEB6E01}">
      <dsp:nvSpPr>
        <dsp:cNvPr id="0" name=""/>
        <dsp:cNvSpPr/>
      </dsp:nvSpPr>
      <dsp:spPr>
        <a:xfrm>
          <a:off x="7367226" y="3587374"/>
          <a:ext cx="1197477"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altLang="zh-TW" sz="1600" b="1" kern="1200" dirty="0">
              <a:solidFill>
                <a:srgbClr val="7030A0"/>
              </a:solidFill>
              <a:latin typeface="微軟正黑體" pitchFamily="34" charset="-120"/>
              <a:ea typeface="微軟正黑體" pitchFamily="34" charset="-120"/>
            </a:rPr>
            <a:t>F.</a:t>
          </a:r>
          <a:r>
            <a:rPr lang="zh-TW" altLang="en-US" sz="1600" b="1" kern="1200" dirty="0">
              <a:solidFill>
                <a:srgbClr val="7030A0"/>
              </a:solidFill>
              <a:latin typeface="微軟正黑體" pitchFamily="34" charset="-120"/>
              <a:ea typeface="微軟正黑體" pitchFamily="34" charset="-120"/>
            </a:rPr>
            <a:t>登記分發</a:t>
          </a:r>
        </a:p>
      </dsp:txBody>
      <dsp:txXfrm>
        <a:off x="7389497" y="3609645"/>
        <a:ext cx="1152935" cy="7158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3" y="4"/>
            <a:ext cx="4303312" cy="338791"/>
          </a:xfrm>
          <a:prstGeom prst="rect">
            <a:avLst/>
          </a:prstGeom>
        </p:spPr>
        <p:txBody>
          <a:bodyPr vert="horz" lIns="88047" tIns="44024" rIns="88047" bIns="44024" rtlCol="0"/>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4" name="頁尾版面配置區 3"/>
          <p:cNvSpPr>
            <a:spLocks noGrp="1"/>
          </p:cNvSpPr>
          <p:nvPr>
            <p:ph type="ftr" sz="quarter" idx="2"/>
          </p:nvPr>
        </p:nvSpPr>
        <p:spPr>
          <a:xfrm>
            <a:off x="3" y="6457796"/>
            <a:ext cx="4303312" cy="338791"/>
          </a:xfrm>
          <a:prstGeom prst="rect">
            <a:avLst/>
          </a:prstGeom>
        </p:spPr>
        <p:txBody>
          <a:bodyPr vert="horz" lIns="88047" tIns="44024" rIns="88047" bIns="44024" rtlCol="0" anchor="b"/>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Tree>
    <p:extLst>
      <p:ext uri="{BB962C8B-B14F-4D97-AF65-F5344CB8AC3E}">
        <p14:creationId xmlns:p14="http://schemas.microsoft.com/office/powerpoint/2010/main" val="3865463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3" y="4"/>
            <a:ext cx="4303312" cy="338791"/>
          </a:xfrm>
          <a:prstGeom prst="rect">
            <a:avLst/>
          </a:prstGeom>
        </p:spPr>
        <p:txBody>
          <a:bodyPr vert="horz" lIns="88047" tIns="44024" rIns="88047" bIns="44024"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5622599" y="4"/>
            <a:ext cx="4303312" cy="338791"/>
          </a:xfrm>
          <a:prstGeom prst="rect">
            <a:avLst/>
          </a:prstGeom>
        </p:spPr>
        <p:txBody>
          <a:bodyPr vert="horz" lIns="88047" tIns="44024" rIns="88047" bIns="44024" rtlCol="0"/>
          <a:lstStyle>
            <a:lvl1pPr algn="r" eaLnBrk="1" hangingPunct="1">
              <a:defRPr sz="1200">
                <a:latin typeface="Arial" charset="0"/>
                <a:ea typeface="新細明體" charset="-120"/>
              </a:defRPr>
            </a:lvl1pPr>
          </a:lstStyle>
          <a:p>
            <a:pPr>
              <a:defRPr/>
            </a:pPr>
            <a:fld id="{6A5CF5BD-35BC-4A1B-8261-045C2CE0ECF5}" type="datetime1">
              <a:rPr lang="zh-TW" altLang="en-US" smtClean="0"/>
              <a:t>2025/9/25</a:t>
            </a:fld>
            <a:endParaRPr lang="zh-TW" altLang="en-US"/>
          </a:p>
        </p:txBody>
      </p:sp>
      <p:sp>
        <p:nvSpPr>
          <p:cNvPr id="4" name="投影片圖像版面配置區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88047" tIns="44024" rIns="88047" bIns="44024" rtlCol="0" anchor="ctr"/>
          <a:lstStyle/>
          <a:p>
            <a:pPr lvl="0"/>
            <a:endParaRPr lang="zh-TW" altLang="en-US" noProof="0"/>
          </a:p>
        </p:txBody>
      </p:sp>
      <p:sp>
        <p:nvSpPr>
          <p:cNvPr id="5" name="備忘稿版面配置區 4"/>
          <p:cNvSpPr>
            <a:spLocks noGrp="1"/>
          </p:cNvSpPr>
          <p:nvPr>
            <p:ph type="body" sz="quarter" idx="3"/>
          </p:nvPr>
        </p:nvSpPr>
        <p:spPr>
          <a:xfrm>
            <a:off x="992364" y="3229444"/>
            <a:ext cx="7943508" cy="3058954"/>
          </a:xfrm>
          <a:prstGeom prst="rect">
            <a:avLst/>
          </a:prstGeom>
        </p:spPr>
        <p:txBody>
          <a:bodyPr vert="horz" lIns="88047" tIns="44024" rIns="88047" bIns="44024"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3" y="6457796"/>
            <a:ext cx="4303312" cy="338791"/>
          </a:xfrm>
          <a:prstGeom prst="rect">
            <a:avLst/>
          </a:prstGeom>
        </p:spPr>
        <p:txBody>
          <a:bodyPr vert="horz" lIns="88047" tIns="44024" rIns="88047" bIns="44024"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5622599" y="6457796"/>
            <a:ext cx="4303312" cy="338791"/>
          </a:xfrm>
          <a:prstGeom prst="rect">
            <a:avLst/>
          </a:prstGeom>
        </p:spPr>
        <p:txBody>
          <a:bodyPr vert="horz" wrap="square" lIns="88047" tIns="44024" rIns="88047" bIns="44024" numCol="1" anchor="b" anchorCtr="0" compatLnSpc="1">
            <a:prstTxWarp prst="textNoShape">
              <a:avLst/>
            </a:prstTxWarp>
          </a:bodyPr>
          <a:lstStyle>
            <a:lvl1pPr algn="r" eaLnBrk="1" hangingPunct="1">
              <a:defRPr sz="1200" smtClean="0"/>
            </a:lvl1pPr>
          </a:lstStyle>
          <a:p>
            <a:pPr>
              <a:defRPr/>
            </a:pPr>
            <a:fld id="{24CA59E9-2DB5-4706-89FD-85D43B30D97F}" type="slidenum">
              <a:rPr lang="zh-TW" altLang="en-US"/>
              <a:pPr>
                <a:defRPr/>
              </a:pPr>
              <a:t>‹#›</a:t>
            </a:fld>
            <a:endParaRPr lang="zh-TW" altLang="en-US"/>
          </a:p>
        </p:txBody>
      </p:sp>
    </p:spTree>
    <p:extLst>
      <p:ext uri="{BB962C8B-B14F-4D97-AF65-F5344CB8AC3E}">
        <p14:creationId xmlns:p14="http://schemas.microsoft.com/office/powerpoint/2010/main" val="2279349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1</a:t>
            </a:fld>
            <a:endParaRPr lang="zh-TW" altLang="en-US"/>
          </a:p>
        </p:txBody>
      </p:sp>
    </p:spTree>
    <p:extLst>
      <p:ext uri="{BB962C8B-B14F-4D97-AF65-F5344CB8AC3E}">
        <p14:creationId xmlns:p14="http://schemas.microsoft.com/office/powerpoint/2010/main" val="12631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4131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44</a:t>
            </a:fld>
            <a:endParaRPr lang="zh-TW" altLang="en-US"/>
          </a:p>
        </p:txBody>
      </p:sp>
    </p:spTree>
    <p:extLst>
      <p:ext uri="{BB962C8B-B14F-4D97-AF65-F5344CB8AC3E}">
        <p14:creationId xmlns:p14="http://schemas.microsoft.com/office/powerpoint/2010/main" val="1590385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54</a:t>
            </a:fld>
            <a:endParaRPr lang="zh-TW" altLang="en-US"/>
          </a:p>
        </p:txBody>
      </p:sp>
    </p:spTree>
    <p:extLst>
      <p:ext uri="{BB962C8B-B14F-4D97-AF65-F5344CB8AC3E}">
        <p14:creationId xmlns:p14="http://schemas.microsoft.com/office/powerpoint/2010/main" val="17001810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57</a:t>
            </a:fld>
            <a:endParaRPr lang="zh-TW" altLang="en-US"/>
          </a:p>
        </p:txBody>
      </p:sp>
    </p:spTree>
    <p:extLst>
      <p:ext uri="{BB962C8B-B14F-4D97-AF65-F5344CB8AC3E}">
        <p14:creationId xmlns:p14="http://schemas.microsoft.com/office/powerpoint/2010/main" val="464869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61</a:t>
            </a:fld>
            <a:endParaRPr lang="zh-TW" altLang="en-US"/>
          </a:p>
        </p:txBody>
      </p:sp>
    </p:spTree>
    <p:extLst>
      <p:ext uri="{BB962C8B-B14F-4D97-AF65-F5344CB8AC3E}">
        <p14:creationId xmlns:p14="http://schemas.microsoft.com/office/powerpoint/2010/main" val="2382327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2</a:t>
            </a:fld>
            <a:endParaRPr lang="zh-TW" altLang="en-US"/>
          </a:p>
        </p:txBody>
      </p:sp>
    </p:spTree>
    <p:extLst>
      <p:ext uri="{BB962C8B-B14F-4D97-AF65-F5344CB8AC3E}">
        <p14:creationId xmlns:p14="http://schemas.microsoft.com/office/powerpoint/2010/main" val="999358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9</a:t>
            </a:fld>
            <a:endParaRPr lang="zh-TW" altLang="en-US"/>
          </a:p>
        </p:txBody>
      </p:sp>
    </p:spTree>
    <p:extLst>
      <p:ext uri="{BB962C8B-B14F-4D97-AF65-F5344CB8AC3E}">
        <p14:creationId xmlns:p14="http://schemas.microsoft.com/office/powerpoint/2010/main" val="3454670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23</a:t>
            </a:fld>
            <a:endParaRPr lang="zh-TW" altLang="en-US"/>
          </a:p>
        </p:txBody>
      </p:sp>
    </p:spTree>
    <p:extLst>
      <p:ext uri="{BB962C8B-B14F-4D97-AF65-F5344CB8AC3E}">
        <p14:creationId xmlns:p14="http://schemas.microsoft.com/office/powerpoint/2010/main" val="473190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25</a:t>
            </a:fld>
            <a:endParaRPr lang="zh-TW" altLang="en-US"/>
          </a:p>
        </p:txBody>
      </p:sp>
    </p:spTree>
    <p:extLst>
      <p:ext uri="{BB962C8B-B14F-4D97-AF65-F5344CB8AC3E}">
        <p14:creationId xmlns:p14="http://schemas.microsoft.com/office/powerpoint/2010/main" val="3042381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26</a:t>
            </a:fld>
            <a:endParaRPr lang="zh-TW" altLang="en-US"/>
          </a:p>
        </p:txBody>
      </p:sp>
    </p:spTree>
    <p:extLst>
      <p:ext uri="{BB962C8B-B14F-4D97-AF65-F5344CB8AC3E}">
        <p14:creationId xmlns:p14="http://schemas.microsoft.com/office/powerpoint/2010/main" val="1857851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27</a:t>
            </a:fld>
            <a:endParaRPr lang="zh-TW" altLang="en-US"/>
          </a:p>
        </p:txBody>
      </p:sp>
    </p:spTree>
    <p:extLst>
      <p:ext uri="{BB962C8B-B14F-4D97-AF65-F5344CB8AC3E}">
        <p14:creationId xmlns:p14="http://schemas.microsoft.com/office/powerpoint/2010/main" val="2969325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3107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dirty="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40</a:t>
            </a:fld>
            <a:endParaRPr lang="zh-TW" altLang="en-US"/>
          </a:p>
        </p:txBody>
      </p:sp>
    </p:spTree>
    <p:extLst>
      <p:ext uri="{BB962C8B-B14F-4D97-AF65-F5344CB8AC3E}">
        <p14:creationId xmlns:p14="http://schemas.microsoft.com/office/powerpoint/2010/main" val="1548107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4131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43</a:t>
            </a:fld>
            <a:endParaRPr lang="zh-TW" altLang="en-US"/>
          </a:p>
        </p:txBody>
      </p:sp>
    </p:spTree>
    <p:extLst>
      <p:ext uri="{BB962C8B-B14F-4D97-AF65-F5344CB8AC3E}">
        <p14:creationId xmlns:p14="http://schemas.microsoft.com/office/powerpoint/2010/main" val="4241136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0675AA2C-EED1-4B70-9BB7-CEF8CD466415}" type="datetime1">
              <a:rPr lang="zh-TW" altLang="en-US" smtClean="0"/>
              <a:t>2025/9/25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43CC735-DC2D-4532-8ACD-DF655D2377C0}" type="slidenum">
              <a:rPr lang="zh-TW" altLang="en-US"/>
              <a:pPr>
                <a:defRPr/>
              </a:pPr>
              <a:t>‹#›</a:t>
            </a:fld>
            <a:endParaRPr lang="zh-TW" altLang="en-US"/>
          </a:p>
        </p:txBody>
      </p:sp>
    </p:spTree>
    <p:extLst>
      <p:ext uri="{BB962C8B-B14F-4D97-AF65-F5344CB8AC3E}">
        <p14:creationId xmlns:p14="http://schemas.microsoft.com/office/powerpoint/2010/main" val="402879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ED99F9D2-9FF9-4C32-A189-920E278A115C}" type="datetime1">
              <a:rPr lang="zh-TW" altLang="en-US" smtClean="0"/>
              <a:t>2025/9/25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A4B26580-2F42-4F18-B9C9-22E4259AAF70}" type="slidenum">
              <a:rPr lang="zh-TW" altLang="en-US"/>
              <a:pPr>
                <a:defRPr/>
              </a:pPr>
              <a:t>‹#›</a:t>
            </a:fld>
            <a:endParaRPr lang="zh-TW" altLang="en-US"/>
          </a:p>
        </p:txBody>
      </p:sp>
    </p:spTree>
    <p:extLst>
      <p:ext uri="{BB962C8B-B14F-4D97-AF65-F5344CB8AC3E}">
        <p14:creationId xmlns:p14="http://schemas.microsoft.com/office/powerpoint/2010/main" val="3441025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0D5029A9-21F9-41A9-B99B-10306290F695}" type="datetime1">
              <a:rPr lang="zh-TW" altLang="en-US" smtClean="0"/>
              <a:t>2025/9/25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7D43BA31-5A04-4F09-8E16-B6A239F4F804}" type="slidenum">
              <a:rPr lang="zh-TW" altLang="en-US"/>
              <a:pPr>
                <a:defRPr/>
              </a:pPr>
              <a:t>‹#›</a:t>
            </a:fld>
            <a:endParaRPr lang="zh-TW" altLang="en-US"/>
          </a:p>
        </p:txBody>
      </p:sp>
    </p:spTree>
    <p:extLst>
      <p:ext uri="{BB962C8B-B14F-4D97-AF65-F5344CB8AC3E}">
        <p14:creationId xmlns:p14="http://schemas.microsoft.com/office/powerpoint/2010/main" val="2282119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只有標題">
    <p:spTree>
      <p:nvGrpSpPr>
        <p:cNvPr id="1" name=""/>
        <p:cNvGrpSpPr/>
        <p:nvPr/>
      </p:nvGrpSpPr>
      <p:grpSpPr>
        <a:xfrm>
          <a:off x="0" y="0"/>
          <a:ext cx="0" cy="0"/>
          <a:chOff x="0" y="0"/>
          <a:chExt cx="0" cy="0"/>
        </a:xfrm>
      </p:grpSpPr>
      <p:pic>
        <p:nvPicPr>
          <p:cNvPr id="3" name="圖片 26" descr="圖片9.jpg"/>
          <p:cNvPicPr>
            <a:picLocks noChangeAspect="1"/>
          </p:cNvPicPr>
          <p:nvPr userDrawn="1"/>
        </p:nvPicPr>
        <p:blipFill>
          <a:blip r:embed="rId2" cstate="screen"/>
          <a:srcRect/>
          <a:stretch>
            <a:fillRect/>
          </a:stretch>
        </p:blipFill>
        <p:spPr bwMode="auto">
          <a:xfrm>
            <a:off x="0" y="1651909"/>
            <a:ext cx="540000" cy="5206091"/>
          </a:xfrm>
          <a:prstGeom prst="rect">
            <a:avLst/>
          </a:prstGeom>
          <a:noFill/>
          <a:ln w="9525">
            <a:noFill/>
            <a:miter lim="800000"/>
            <a:headEnd/>
            <a:tailEnd/>
          </a:ln>
        </p:spPr>
      </p:pic>
      <p:pic>
        <p:nvPicPr>
          <p:cNvPr id="4" name="圖片 7" descr="saihs_myself_text_logo.png"/>
          <p:cNvPicPr>
            <a:picLocks noChangeAspect="1"/>
          </p:cNvPicPr>
          <p:nvPr userDrawn="1"/>
        </p:nvPicPr>
        <p:blipFill>
          <a:blip r:embed="rId3" cstate="screen">
            <a:clrChange>
              <a:clrFrom>
                <a:srgbClr val="FFFFFF"/>
              </a:clrFrom>
              <a:clrTo>
                <a:srgbClr val="FFFFFF">
                  <a:alpha val="0"/>
                </a:srgbClr>
              </a:clrTo>
            </a:clrChange>
          </a:blip>
          <a:stretch>
            <a:fillRect/>
          </a:stretch>
        </p:blipFill>
        <p:spPr bwMode="auto">
          <a:xfrm>
            <a:off x="107504" y="908720"/>
            <a:ext cx="360040" cy="1440160"/>
          </a:xfrm>
          <a:prstGeom prst="rect">
            <a:avLst/>
          </a:prstGeom>
          <a:effectLst>
            <a:reflection blurRad="6350" stA="50000" endA="295" endPos="92000" dist="101600" dir="5400000" sy="-100000" algn="bl" rotWithShape="0"/>
          </a:effectLst>
        </p:spPr>
      </p:pic>
      <p:sp>
        <p:nvSpPr>
          <p:cNvPr id="2" name="標題 1"/>
          <p:cNvSpPr>
            <a:spLocks noGrp="1"/>
          </p:cNvSpPr>
          <p:nvPr>
            <p:ph type="title"/>
          </p:nvPr>
        </p:nvSpPr>
        <p:spPr>
          <a:xfrm>
            <a:off x="0" y="288000"/>
            <a:ext cx="9144000" cy="936000"/>
          </a:xfrm>
        </p:spPr>
        <p:txBody>
          <a:bodyPr/>
          <a:lstStyle>
            <a:lvl1pPr algn="ctr" rtl="0" eaLnBrk="1" fontAlgn="auto" hangingPunct="1">
              <a:spcBef>
                <a:spcPct val="0"/>
              </a:spcBef>
              <a:spcAft>
                <a:spcPts val="0"/>
              </a:spcAft>
              <a:defRPr lang="en-US" altLang="en-US" sz="4800" b="1" kern="1200" dirty="0">
                <a:solidFill>
                  <a:srgbClr val="0000CC"/>
                </a:solidFill>
                <a:effectLst/>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endParaRPr lang="en-US" dirty="0"/>
          </a:p>
        </p:txBody>
      </p:sp>
      <p:sp>
        <p:nvSpPr>
          <p:cNvPr id="10" name="投影片編號版面配置區 4"/>
          <p:cNvSpPr>
            <a:spLocks noGrp="1"/>
          </p:cNvSpPr>
          <p:nvPr>
            <p:ph type="sldNum" sz="quarter" idx="12"/>
          </p:nvPr>
        </p:nvSpPr>
        <p:spPr>
          <a:xfrm>
            <a:off x="0" y="1271588"/>
            <a:ext cx="533400" cy="244475"/>
          </a:xfrm>
          <a:prstGeom prst="rect">
            <a:avLst/>
          </a:prstGeom>
        </p:spPr>
        <p:txBody>
          <a:bodyPr/>
          <a:lstStyle>
            <a:lvl1pPr>
              <a:defRPr>
                <a:solidFill>
                  <a:srgbClr val="FFFFFF"/>
                </a:solidFill>
              </a:defRPr>
            </a:lvl1pPr>
          </a:lstStyle>
          <a:p>
            <a:pPr>
              <a:defRPr/>
            </a:pPr>
            <a:endParaRPr lang="zh-TW" altLang="en-US" dirty="0"/>
          </a:p>
        </p:txBody>
      </p:sp>
      <p:pic>
        <p:nvPicPr>
          <p:cNvPr id="1026" name="Picture 2" descr="G:\原始工農校徽.jpg"/>
          <p:cNvPicPr>
            <a:picLocks noChangeAspect="1" noChangeArrowheads="1"/>
          </p:cNvPicPr>
          <p:nvPr userDrawn="1"/>
        </p:nvPicPr>
        <p:blipFill>
          <a:blip r:embed="rId4" cstate="print"/>
          <a:srcRect/>
          <a:stretch>
            <a:fillRect/>
          </a:stretch>
        </p:blipFill>
        <p:spPr bwMode="auto">
          <a:xfrm>
            <a:off x="0" y="0"/>
            <a:ext cx="539552" cy="568441"/>
          </a:xfrm>
          <a:prstGeom prst="rect">
            <a:avLst/>
          </a:prstGeom>
          <a:noFill/>
        </p:spPr>
      </p:pic>
      <p:sp>
        <p:nvSpPr>
          <p:cNvPr id="12" name="投影片編號版面配置區 4"/>
          <p:cNvSpPr txBox="1">
            <a:spLocks/>
          </p:cNvSpPr>
          <p:nvPr userDrawn="1"/>
        </p:nvSpPr>
        <p:spPr>
          <a:xfrm>
            <a:off x="0" y="6570000"/>
            <a:ext cx="540000" cy="2880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vert="horz" anchor="ctr" anchorCtr="0">
            <a:normAutofit fontScale="92500" lnSpcReduction="10000"/>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E268994-C435-432C-A0ED-B83A254FB936}" type="slidenum">
              <a:rPr kumimoji="0" lang="zh-TW" altLang="en-US" sz="1400" b="1" i="0" u="none" strike="noStrike" kern="1200" cap="none" spc="0" normalizeH="0" baseline="0" noProof="0" smtClean="0">
                <a:ln>
                  <a:noFill/>
                </a:ln>
                <a:solidFill>
                  <a:srgbClr val="FFFFFF"/>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zh-TW" altLang="en-US" sz="1400" b="1" i="0" u="none" strike="noStrike" kern="1200" cap="none" spc="0" normalizeH="0" baseline="0" noProof="0" dirty="0">
              <a:ln>
                <a:noFill/>
              </a:ln>
              <a:solidFill>
                <a:srgbClr val="FFFFFF"/>
              </a:solidFill>
              <a:effectLst/>
              <a:uLnTx/>
              <a:uFillTx/>
              <a:latin typeface="+mn-lt"/>
              <a:ea typeface="+mn-ea"/>
              <a:cs typeface="+mn-cs"/>
            </a:endParaRPr>
          </a:p>
        </p:txBody>
      </p:sp>
      <p:sp>
        <p:nvSpPr>
          <p:cNvPr id="13" name="文字方塊 12"/>
          <p:cNvSpPr txBox="1"/>
          <p:nvPr userDrawn="1"/>
        </p:nvSpPr>
        <p:spPr>
          <a:xfrm>
            <a:off x="539552" y="0"/>
            <a:ext cx="3057247" cy="338554"/>
          </a:xfrm>
          <a:prstGeom prst="rect">
            <a:avLst/>
          </a:prstGeom>
          <a:noFill/>
        </p:spPr>
        <p:txBody>
          <a:bodyPr wrap="square" rtlCol="0">
            <a:spAutoFit/>
          </a:bodyPr>
          <a:lstStyle/>
          <a:p>
            <a:r>
              <a:rPr lang="zh-TW" altLang="en-US" sz="1600" b="1" u="sng" dirty="0">
                <a:solidFill>
                  <a:schemeClr val="accent2">
                    <a:lumMod val="50000"/>
                  </a:schemeClr>
                </a:solidFill>
                <a:latin typeface="微軟正黑體" pitchFamily="34" charset="-120"/>
                <a:ea typeface="微軟正黑體" pitchFamily="34" charset="-120"/>
              </a:rPr>
              <a:t>臺北市立松山高級工農職業學校</a:t>
            </a:r>
          </a:p>
        </p:txBody>
      </p:sp>
      <p:sp>
        <p:nvSpPr>
          <p:cNvPr id="14" name="內容版面配置區 8"/>
          <p:cNvSpPr>
            <a:spLocks noGrp="1"/>
          </p:cNvSpPr>
          <p:nvPr>
            <p:ph sz="quarter" idx="1"/>
          </p:nvPr>
        </p:nvSpPr>
        <p:spPr>
          <a:xfrm>
            <a:off x="540000" y="1620000"/>
            <a:ext cx="8280000" cy="4419600"/>
          </a:xfrm>
        </p:spPr>
        <p:txBody>
          <a:bodyPr/>
          <a:lstStyle>
            <a:lvl1pPr algn="just">
              <a:lnSpc>
                <a:spcPts val="4200"/>
              </a:lnSpc>
              <a:spcBef>
                <a:spcPts val="0"/>
              </a:spcBef>
              <a:spcAft>
                <a:spcPts val="600"/>
              </a:spcAft>
              <a:defRPr sz="3600">
                <a:solidFill>
                  <a:srgbClr val="0033CC"/>
                </a:solidFill>
              </a:defRPr>
            </a:lvl1pPr>
            <a:lvl2pPr algn="just">
              <a:lnSpc>
                <a:spcPts val="4200"/>
              </a:lnSpc>
              <a:spcBef>
                <a:spcPts val="0"/>
              </a:spcBef>
              <a:spcAft>
                <a:spcPts val="600"/>
              </a:spcAft>
              <a:defRPr sz="3200"/>
            </a:lvl2pPr>
            <a:lvl3pPr algn="just">
              <a:lnSpc>
                <a:spcPts val="4200"/>
              </a:lnSpc>
              <a:spcAft>
                <a:spcPts val="600"/>
              </a:spcAft>
              <a:defRPr sz="2800">
                <a:solidFill>
                  <a:schemeClr val="tx1"/>
                </a:solidFill>
              </a:defRPr>
            </a:lvl3pPr>
            <a:lvl4pPr algn="just">
              <a:lnSpc>
                <a:spcPts val="4200"/>
              </a:lnSpc>
              <a:spcAft>
                <a:spcPts val="600"/>
              </a:spcAft>
              <a:defRPr sz="2800"/>
            </a:lvl4pPr>
            <a:lvl5pPr algn="just">
              <a:lnSpc>
                <a:spcPts val="4200"/>
              </a:lnSpc>
              <a:spcAft>
                <a:spcPts val="600"/>
              </a:spcAft>
              <a:defRPr sz="2800"/>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矩形 14"/>
          <p:cNvSpPr/>
          <p:nvPr userDrawn="1"/>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Tree>
    <p:extLst>
      <p:ext uri="{BB962C8B-B14F-4D97-AF65-F5344CB8AC3E}">
        <p14:creationId xmlns:p14="http://schemas.microsoft.com/office/powerpoint/2010/main" val="3944925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FE0AEDC5-9A80-4B1E-9A06-BE394FEC4949}" type="datetime1">
              <a:rPr lang="zh-TW" altLang="en-US" smtClean="0"/>
              <a:t>2025/9/25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E4ACAB6-88DF-4B5B-8E93-ACB40C53D33C}" type="slidenum">
              <a:rPr lang="zh-TW" altLang="en-US"/>
              <a:pPr>
                <a:defRPr/>
              </a:pPr>
              <a:t>‹#›</a:t>
            </a:fld>
            <a:endParaRPr lang="zh-TW" altLang="en-US"/>
          </a:p>
        </p:txBody>
      </p:sp>
    </p:spTree>
    <p:extLst>
      <p:ext uri="{BB962C8B-B14F-4D97-AF65-F5344CB8AC3E}">
        <p14:creationId xmlns:p14="http://schemas.microsoft.com/office/powerpoint/2010/main" val="59557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C81D2540-A454-47D8-B8DF-2BE6329111A0}" type="datetime1">
              <a:rPr lang="zh-TW" altLang="en-US" smtClean="0"/>
              <a:t>2025/9/25</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D5D40313-0835-413F-86E1-69AC74E685EA}" type="slidenum">
              <a:rPr lang="zh-TW" altLang="en-US"/>
              <a:pPr>
                <a:defRPr/>
              </a:pPr>
              <a:t>‹#›</a:t>
            </a:fld>
            <a:endParaRPr lang="zh-TW" altLang="en-US"/>
          </a:p>
        </p:txBody>
      </p:sp>
    </p:spTree>
    <p:extLst>
      <p:ext uri="{BB962C8B-B14F-4D97-AF65-F5344CB8AC3E}">
        <p14:creationId xmlns:p14="http://schemas.microsoft.com/office/powerpoint/2010/main" val="173442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62B5B946-F2C6-43A4-A712-ABE74538B8F1}" type="datetime1">
              <a:rPr lang="zh-TW" altLang="en-US" smtClean="0"/>
              <a:t>2025/9/25</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D48F7FF-8E04-48EF-8051-A4F32D7139A2}" type="slidenum">
              <a:rPr lang="zh-TW" altLang="en-US"/>
              <a:pPr>
                <a:defRPr/>
              </a:pPr>
              <a:t>‹#›</a:t>
            </a:fld>
            <a:endParaRPr lang="zh-TW" altLang="en-US"/>
          </a:p>
        </p:txBody>
      </p:sp>
    </p:spTree>
    <p:extLst>
      <p:ext uri="{BB962C8B-B14F-4D97-AF65-F5344CB8AC3E}">
        <p14:creationId xmlns:p14="http://schemas.microsoft.com/office/powerpoint/2010/main" val="40449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9B9EFC0B-C109-4161-BAB7-C6DDC35476AB}" type="datetime1">
              <a:rPr lang="zh-TW" altLang="en-US" smtClean="0"/>
              <a:t>2025/9/25</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328EBEAD-1394-4460-9B7C-AB82BFB80086}" type="slidenum">
              <a:rPr lang="zh-TW" altLang="en-US"/>
              <a:pPr>
                <a:defRPr/>
              </a:pPr>
              <a:t>‹#›</a:t>
            </a:fld>
            <a:endParaRPr lang="zh-TW" altLang="en-US"/>
          </a:p>
        </p:txBody>
      </p:sp>
    </p:spTree>
    <p:extLst>
      <p:ext uri="{BB962C8B-B14F-4D97-AF65-F5344CB8AC3E}">
        <p14:creationId xmlns:p14="http://schemas.microsoft.com/office/powerpoint/2010/main" val="253322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53C43651-4AEF-4734-AB80-85620A7DC9F6}" type="datetime1">
              <a:rPr lang="zh-TW" altLang="en-US" smtClean="0"/>
              <a:t>2025/9/25</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113ECA86-843D-4909-A619-26AD32713F6C}" type="slidenum">
              <a:rPr lang="zh-TW" altLang="en-US"/>
              <a:pPr>
                <a:defRPr/>
              </a:pPr>
              <a:t>‹#›</a:t>
            </a:fld>
            <a:endParaRPr lang="zh-TW" altLang="en-US"/>
          </a:p>
        </p:txBody>
      </p:sp>
    </p:spTree>
    <p:extLst>
      <p:ext uri="{BB962C8B-B14F-4D97-AF65-F5344CB8AC3E}">
        <p14:creationId xmlns:p14="http://schemas.microsoft.com/office/powerpoint/2010/main" val="294068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728AE1C7-B57A-440C-830F-BB628B198BD6}" type="datetime1">
              <a:rPr lang="zh-TW" altLang="en-US" smtClean="0"/>
              <a:t>2025/9/25</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C2DE5DC2-C91B-48E8-9499-5087F3772F7E}" type="slidenum">
              <a:rPr lang="zh-TW" altLang="en-US"/>
              <a:pPr>
                <a:defRPr/>
              </a:pPr>
              <a:t>‹#›</a:t>
            </a:fld>
            <a:endParaRPr lang="zh-TW" altLang="en-US"/>
          </a:p>
        </p:txBody>
      </p:sp>
    </p:spTree>
    <p:extLst>
      <p:ext uri="{BB962C8B-B14F-4D97-AF65-F5344CB8AC3E}">
        <p14:creationId xmlns:p14="http://schemas.microsoft.com/office/powerpoint/2010/main" val="411946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839A3165-A56A-41AD-90EA-8D10BEB7363A}" type="datetime1">
              <a:rPr lang="zh-TW" altLang="en-US" smtClean="0"/>
              <a:t>2025/9/25</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AB17F14C-CC10-4585-9B2E-6EC2D4BD8FE0}" type="slidenum">
              <a:rPr lang="zh-TW" altLang="en-US"/>
              <a:pPr>
                <a:defRPr/>
              </a:pPr>
              <a:t>‹#›</a:t>
            </a:fld>
            <a:endParaRPr lang="zh-TW" altLang="en-US"/>
          </a:p>
        </p:txBody>
      </p:sp>
    </p:spTree>
    <p:extLst>
      <p:ext uri="{BB962C8B-B14F-4D97-AF65-F5344CB8AC3E}">
        <p14:creationId xmlns:p14="http://schemas.microsoft.com/office/powerpoint/2010/main" val="333932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A37C038-A79D-4E48-964E-365CAFDE55A5}" type="datetime1">
              <a:rPr lang="zh-TW" altLang="en-US" smtClean="0"/>
              <a:t>2025/9/25</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222C93E-AE0F-4B69-A83F-2670DEA335AC}" type="slidenum">
              <a:rPr lang="zh-TW" altLang="en-US"/>
              <a:pPr>
                <a:defRPr/>
              </a:pPr>
              <a:t>‹#›</a:t>
            </a:fld>
            <a:endParaRPr lang="zh-TW" altLang="en-US"/>
          </a:p>
        </p:txBody>
      </p:sp>
    </p:spTree>
    <p:extLst>
      <p:ext uri="{BB962C8B-B14F-4D97-AF65-F5344CB8AC3E}">
        <p14:creationId xmlns:p14="http://schemas.microsoft.com/office/powerpoint/2010/main" val="400442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schemeClr val="tx1">
                    <a:tint val="75000"/>
                  </a:schemeClr>
                </a:solidFill>
                <a:latin typeface="+mn-lt"/>
                <a:ea typeface="+mn-ea"/>
              </a:defRPr>
            </a:lvl1pPr>
          </a:lstStyle>
          <a:p>
            <a:pPr>
              <a:defRPr/>
            </a:pPr>
            <a:fld id="{CB299465-D126-49A9-AB70-C6D5A1BF41E4}" type="datetime1">
              <a:rPr lang="zh-TW" altLang="en-US" smtClean="0"/>
              <a:t>2025/9/25</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smtClean="0">
                <a:solidFill>
                  <a:srgbClr val="898989"/>
                </a:solidFill>
                <a:latin typeface="Calibri" pitchFamily="34" charset="0"/>
              </a:defRPr>
            </a:lvl1pPr>
          </a:lstStyle>
          <a:p>
            <a:pPr>
              <a:defRPr/>
            </a:pPr>
            <a:fld id="{8B800FC7-82C2-43D9-9362-4FC99D9F5C56}" type="slidenum">
              <a:rPr lang="zh-TW" altLang="en-US"/>
              <a:pPr>
                <a:defRPr/>
              </a:pPr>
              <a:t>‹#›</a:t>
            </a:fld>
            <a:endParaRPr lang="zh-TW" altLang="en-US"/>
          </a:p>
        </p:txBody>
      </p:sp>
      <p:pic>
        <p:nvPicPr>
          <p:cNvPr id="1031" name="圖片 7" descr="種子教師ppt底圖.jpg"/>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ttms.etraining.gov.tw/eYVTR/Main/Index6"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www.jctv.ntut.edu.tw/"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techadmi.edu.tw/"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techexpo.moe.edu.tw/searc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tcte.edu.tw/"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www.saihs.edu.tw/nss/p/00213"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94620" y="3789040"/>
            <a:ext cx="3721596" cy="2481064"/>
          </a:xfrm>
          <a:prstGeom prst="rect">
            <a:avLst/>
          </a:prstGeom>
        </p:spPr>
      </p:pic>
      <p:sp>
        <p:nvSpPr>
          <p:cNvPr id="2050" name="標題 1"/>
          <p:cNvSpPr>
            <a:spLocks noGrp="1"/>
          </p:cNvSpPr>
          <p:nvPr>
            <p:ph type="ctrTitle"/>
          </p:nvPr>
        </p:nvSpPr>
        <p:spPr>
          <a:xfrm>
            <a:off x="442987" y="1916832"/>
            <a:ext cx="8424862" cy="2160240"/>
          </a:xfrm>
        </p:spPr>
        <p:txBody>
          <a:bodyPr>
            <a:scene3d>
              <a:camera prst="orthographicFront"/>
              <a:lightRig rig="soft" dir="t">
                <a:rot lat="0" lon="0" rev="15600000"/>
              </a:lightRig>
            </a:scene3d>
            <a:sp3d extrusionH="57150" prstMaterial="softEdge">
              <a:bevelT w="25400" h="38100"/>
            </a:sp3d>
          </a:bodyPr>
          <a:lstStyle/>
          <a:p>
            <a:pPr eaLnBrk="1" hangingPunct="1">
              <a:spcBef>
                <a:spcPts val="0"/>
              </a:spcBef>
            </a:pPr>
            <a:r>
              <a:rPr lang="en-US" altLang="zh-TW" sz="5400" b="1" dirty="0">
                <a:ln/>
                <a:solidFill>
                  <a:schemeClr val="accent4"/>
                </a:solidFill>
                <a:latin typeface="微軟正黑體" panose="020B0604030504040204" pitchFamily="34" charset="-120"/>
                <a:ea typeface="微軟正黑體" panose="020B0604030504040204" pitchFamily="34" charset="-120"/>
                <a:cs typeface="Arial Unicode MS" pitchFamily="34" charset="-120"/>
              </a:rPr>
              <a:t>114</a:t>
            </a:r>
            <a:r>
              <a:rPr lang="zh-TW" altLang="en-US" sz="5400" b="1" dirty="0">
                <a:ln/>
                <a:solidFill>
                  <a:schemeClr val="accent4"/>
                </a:solidFill>
                <a:latin typeface="微軟正黑體" panose="020B0604030504040204" pitchFamily="34" charset="-120"/>
                <a:ea typeface="微軟正黑體" panose="020B0604030504040204" pitchFamily="34" charset="-120"/>
                <a:cs typeface="Arial Unicode MS" pitchFamily="34" charset="-120"/>
              </a:rPr>
              <a:t>學年度四技二專</a:t>
            </a:r>
            <a:br>
              <a:rPr lang="en-US" altLang="zh-TW" sz="5400" b="1" dirty="0">
                <a:ln/>
                <a:solidFill>
                  <a:schemeClr val="accent4"/>
                </a:solidFill>
                <a:latin typeface="微軟正黑體" panose="020B0604030504040204" pitchFamily="34" charset="-120"/>
                <a:ea typeface="微軟正黑體" panose="020B0604030504040204" pitchFamily="34" charset="-120"/>
                <a:cs typeface="Arial Unicode MS" pitchFamily="34" charset="-120"/>
              </a:rPr>
            </a:br>
            <a:r>
              <a:rPr lang="zh-TW" altLang="en-US" sz="5400" b="1" dirty="0">
                <a:ln/>
                <a:solidFill>
                  <a:schemeClr val="accent3">
                    <a:lumMod val="75000"/>
                  </a:schemeClr>
                </a:solidFill>
                <a:effectLst>
                  <a:outerShdw blurRad="60007" dist="310007" dir="7680000" sy="30000" kx="1300200" algn="ctr" rotWithShape="0">
                    <a:prstClr val="black">
                      <a:alpha val="32000"/>
                    </a:prstClr>
                  </a:outerShdw>
                </a:effectLst>
                <a:latin typeface="微軟正黑體" panose="020B0604030504040204" pitchFamily="34" charset="-120"/>
                <a:ea typeface="微軟正黑體" panose="020B0604030504040204" pitchFamily="34" charset="-120"/>
                <a:cs typeface="Arial Unicode MS" pitchFamily="34" charset="-120"/>
              </a:rPr>
              <a:t>多元升學管道簡介</a:t>
            </a:r>
            <a:endParaRPr lang="zh-TW" altLang="en-US" sz="5400" b="1" dirty="0">
              <a:ln/>
              <a:solidFill>
                <a:schemeClr val="accent3">
                  <a:lumMod val="75000"/>
                </a:schemeClr>
              </a:solidFill>
              <a:effectLst>
                <a:outerShdw blurRad="60007" dist="310007" dir="7680000" sy="30000" kx="1300200" algn="ctr" rotWithShape="0">
                  <a:prstClr val="black">
                    <a:alpha val="32000"/>
                  </a:prstClr>
                </a:outerShdw>
              </a:effectLst>
              <a:latin typeface="微軟正黑體" panose="020B0604030504040204" pitchFamily="34" charset="-120"/>
              <a:ea typeface="微軟正黑體" panose="020B0604030504040204" pitchFamily="34" charset="-120"/>
            </a:endParaRPr>
          </a:p>
        </p:txBody>
      </p:sp>
      <p:sp>
        <p:nvSpPr>
          <p:cNvPr id="2051" name="副標題 2"/>
          <p:cNvSpPr>
            <a:spLocks noGrp="1"/>
          </p:cNvSpPr>
          <p:nvPr>
            <p:ph type="subTitle" idx="1"/>
          </p:nvPr>
        </p:nvSpPr>
        <p:spPr>
          <a:xfrm>
            <a:off x="6434696" y="5945629"/>
            <a:ext cx="2520950" cy="576262"/>
          </a:xfrm>
        </p:spPr>
        <p:txBody>
          <a:bodyPr/>
          <a:lstStyle/>
          <a:p>
            <a:pPr eaLnBrk="1" hangingPunct="1"/>
            <a:r>
              <a:rPr lang="en-US" altLang="zh-TW" sz="2400" dirty="0">
                <a:solidFill>
                  <a:srgbClr val="002060"/>
                </a:solidFill>
                <a:latin typeface="Arial Unicode MS" pitchFamily="34" charset="-120"/>
                <a:ea typeface="Arial Unicode MS" pitchFamily="34" charset="-120"/>
                <a:cs typeface="Arial Unicode MS" pitchFamily="34" charset="-120"/>
              </a:rPr>
              <a:t>113.09.21</a:t>
            </a:r>
            <a:endParaRPr lang="zh-TW" altLang="en-US" sz="2400" dirty="0">
              <a:solidFill>
                <a:srgbClr val="002060"/>
              </a:solidFill>
              <a:latin typeface="Arial Unicode MS" pitchFamily="34" charset="-120"/>
              <a:ea typeface="Arial Unicode MS" pitchFamily="34" charset="-120"/>
              <a:cs typeface="Arial Unicode MS" pitchFamily="34" charset="-120"/>
            </a:endParaRPr>
          </a:p>
        </p:txBody>
      </p:sp>
      <p:sp>
        <p:nvSpPr>
          <p:cNvPr id="4" name="矩形 3"/>
          <p:cNvSpPr/>
          <p:nvPr/>
        </p:nvSpPr>
        <p:spPr>
          <a:xfrm>
            <a:off x="449263" y="980728"/>
            <a:ext cx="8084264" cy="769441"/>
          </a:xfrm>
          <a:prstGeom prst="rect">
            <a:avLst/>
          </a:prstGeom>
          <a:noFill/>
        </p:spPr>
        <p:txBody>
          <a:bodyPr wrap="none" lIns="91440" tIns="45720" rIns="91440" bIns="45720">
            <a:spAutoFit/>
          </a:bodyPr>
          <a:lstStyle/>
          <a:p>
            <a:pPr algn="ctr"/>
            <a:r>
              <a:rPr lang="zh-TW" altLang="en-US" sz="4400" b="1" dirty="0">
                <a:ln w="0"/>
                <a:solidFill>
                  <a:srgbClr val="2748ED"/>
                </a:solidFill>
                <a:effectLst>
                  <a:reflection blurRad="6350" stA="53000" endA="300" endPos="35500" dir="5400000" sy="-90000" algn="bl" rotWithShape="0"/>
                </a:effectLst>
                <a:latin typeface="微軟正黑體" pitchFamily="34" charset="-120"/>
                <a:ea typeface="微軟正黑體" pitchFamily="34" charset="-120"/>
              </a:rPr>
              <a:t>臺北市立松山高級工農職業學校</a:t>
            </a:r>
            <a:endParaRPr lang="zh-TW" altLang="en-US" sz="4400" b="1" dirty="0">
              <a:ln w="0"/>
              <a:solidFill>
                <a:srgbClr val="2748ED"/>
              </a:solidFill>
              <a:effectLst>
                <a:reflection blurRad="6350" stA="53000" endA="300" endPos="35500" dir="5400000" sy="-9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p:txBody>
          <a:body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技高畢業生主要升學進路圖</a:t>
            </a:r>
          </a:p>
        </p:txBody>
      </p:sp>
      <p:sp>
        <p:nvSpPr>
          <p:cNvPr id="7171" name="Rectangle 3"/>
          <p:cNvSpPr>
            <a:spLocks noChangeArrowheads="1"/>
          </p:cNvSpPr>
          <p:nvPr/>
        </p:nvSpPr>
        <p:spPr bwMode="auto">
          <a:xfrm>
            <a:off x="395536" y="1774477"/>
            <a:ext cx="8376453" cy="50323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技高畢業生</a:t>
            </a:r>
            <a:r>
              <a:rPr lang="en-US" altLang="zh-TW"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綜高專門學程畢業生</a:t>
            </a:r>
          </a:p>
        </p:txBody>
      </p:sp>
      <p:sp>
        <p:nvSpPr>
          <p:cNvPr id="7172" name="Line 4"/>
          <p:cNvSpPr>
            <a:spLocks noChangeShapeType="1"/>
          </p:cNvSpPr>
          <p:nvPr/>
        </p:nvSpPr>
        <p:spPr bwMode="auto">
          <a:xfrm>
            <a:off x="2151065" y="2287237"/>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73" name="Rectangle 5"/>
          <p:cNvSpPr>
            <a:spLocks noChangeArrowheads="1"/>
          </p:cNvSpPr>
          <p:nvPr/>
        </p:nvSpPr>
        <p:spPr bwMode="auto">
          <a:xfrm>
            <a:off x="395537" y="2711102"/>
            <a:ext cx="3768007" cy="57467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參加四技二專</a:t>
            </a:r>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統一入學測驗</a:t>
            </a:r>
          </a:p>
        </p:txBody>
      </p:sp>
      <p:sp>
        <p:nvSpPr>
          <p:cNvPr id="7174" name="Line 6"/>
          <p:cNvSpPr>
            <a:spLocks noChangeShapeType="1"/>
          </p:cNvSpPr>
          <p:nvPr/>
        </p:nvSpPr>
        <p:spPr bwMode="auto">
          <a:xfrm>
            <a:off x="6449019" y="2287236"/>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103" name="Rectangle 7"/>
          <p:cNvSpPr>
            <a:spLocks noChangeArrowheads="1"/>
          </p:cNvSpPr>
          <p:nvPr/>
        </p:nvSpPr>
        <p:spPr bwMode="auto">
          <a:xfrm>
            <a:off x="5687148" y="2714105"/>
            <a:ext cx="1578917" cy="750826"/>
          </a:xfrm>
          <a:prstGeom prst="rect">
            <a:avLst/>
          </a:prstGeom>
          <a:solidFill>
            <a:schemeClr val="accent2">
              <a:lumMod val="60000"/>
              <a:lumOff val="40000"/>
            </a:schemeClr>
          </a:solidFill>
          <a:ln w="9525">
            <a:solidFill>
              <a:schemeClr val="tx1"/>
            </a:solidFill>
            <a:miter lim="800000"/>
            <a:headEnd/>
            <a:tailEnd/>
          </a:ln>
        </p:spPr>
        <p:txBody>
          <a:bodyPr wrap="none" anchor="ctr"/>
          <a:lstStyle/>
          <a:p>
            <a:pPr algn="ctr" eaLnBrk="1" hangingPunct="1">
              <a:defRPr/>
            </a:pPr>
            <a:r>
              <a:rPr lang="zh-TW" altLang="en-US" sz="1500" b="1" dirty="0">
                <a:latin typeface="微軟正黑體" panose="020B0604030504040204" pitchFamily="34" charset="-120"/>
                <a:ea typeface="微軟正黑體" panose="020B0604030504040204" pitchFamily="34" charset="-120"/>
                <a:cs typeface="Arial Unicode MS" pitchFamily="34" charset="-120"/>
              </a:rPr>
              <a:t>技藝能競賽得獎</a:t>
            </a:r>
            <a:br>
              <a:rPr lang="en-US" altLang="zh-TW" sz="1500" b="1" dirty="0">
                <a:latin typeface="微軟正黑體" panose="020B0604030504040204" pitchFamily="34" charset="-120"/>
                <a:ea typeface="微軟正黑體" panose="020B0604030504040204" pitchFamily="34" charset="-120"/>
                <a:cs typeface="Arial Unicode MS" pitchFamily="34" charset="-120"/>
              </a:rPr>
            </a:br>
            <a:r>
              <a:rPr lang="zh-TW" altLang="en-US" sz="1500" b="1" dirty="0">
                <a:latin typeface="微軟正黑體" panose="020B0604030504040204" pitchFamily="34" charset="-120"/>
                <a:ea typeface="微軟正黑體" panose="020B0604030504040204" pitchFamily="34" charset="-120"/>
                <a:cs typeface="Arial Unicode MS" pitchFamily="34" charset="-120"/>
              </a:rPr>
              <a:t>或</a:t>
            </a:r>
          </a:p>
          <a:p>
            <a:pPr algn="ctr" eaLnBrk="1" hangingPunct="1">
              <a:defRPr/>
            </a:pPr>
            <a:r>
              <a:rPr lang="zh-TW" altLang="en-US" sz="1500" b="1" dirty="0">
                <a:latin typeface="微軟正黑體" panose="020B0604030504040204" pitchFamily="34" charset="-120"/>
                <a:ea typeface="微軟正黑體" panose="020B0604030504040204" pitchFamily="34" charset="-120"/>
                <a:cs typeface="Arial Unicode MS" pitchFamily="34" charset="-120"/>
              </a:rPr>
              <a:t>取得乙級技術士證</a:t>
            </a:r>
          </a:p>
        </p:txBody>
      </p:sp>
      <p:sp>
        <p:nvSpPr>
          <p:cNvPr id="7176" name="Rectangle 8"/>
          <p:cNvSpPr>
            <a:spLocks noChangeArrowheads="1"/>
          </p:cNvSpPr>
          <p:nvPr/>
        </p:nvSpPr>
        <p:spPr bwMode="auto">
          <a:xfrm>
            <a:off x="395536" y="3646140"/>
            <a:ext cx="1011370" cy="93662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甄選入學</a:t>
            </a:r>
            <a:endParaRPr lang="en-US" altLang="zh-TW" sz="1600" b="1" dirty="0">
              <a:latin typeface="微軟正黑體" panose="020B0604030504040204" pitchFamily="34" charset="-120"/>
              <a:ea typeface="微軟正黑體" panose="020B0604030504040204" pitchFamily="34" charset="-120"/>
              <a:cs typeface="Arial Unicode MS" pitchFamily="34" charset="-120"/>
            </a:endParaRPr>
          </a:p>
        </p:txBody>
      </p:sp>
      <p:sp>
        <p:nvSpPr>
          <p:cNvPr id="4105" name="Rectangle 9"/>
          <p:cNvSpPr>
            <a:spLocks noChangeArrowheads="1"/>
          </p:cNvSpPr>
          <p:nvPr/>
        </p:nvSpPr>
        <p:spPr bwMode="auto">
          <a:xfrm>
            <a:off x="5687148" y="3676042"/>
            <a:ext cx="1530368" cy="905086"/>
          </a:xfrm>
          <a:prstGeom prst="rect">
            <a:avLst/>
          </a:prstGeom>
          <a:solidFill>
            <a:schemeClr val="accent2">
              <a:lumMod val="60000"/>
              <a:lumOff val="40000"/>
            </a:schemeClr>
          </a:solidFill>
          <a:ln w="9525">
            <a:solidFill>
              <a:schemeClr val="tx1"/>
            </a:solidFill>
            <a:miter lim="800000"/>
            <a:headEnd/>
            <a:tailEnd/>
          </a:ln>
        </p:spPr>
        <p:txBody>
          <a:bodyPr wrap="none" anchor="ctr"/>
          <a:lstStyle/>
          <a:p>
            <a:pPr algn="ctr" eaLnBrk="1" hangingPunct="1">
              <a:defRPr/>
            </a:pPr>
            <a:r>
              <a:rPr lang="zh-TW" altLang="en-US"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defRPr/>
            </a:pPr>
            <a:r>
              <a:rPr lang="zh-TW" altLang="en-US" b="1" dirty="0">
                <a:latin typeface="微軟正黑體" panose="020B0604030504040204" pitchFamily="34" charset="-120"/>
                <a:ea typeface="微軟正黑體" panose="020B0604030504040204" pitchFamily="34" charset="-120"/>
                <a:cs typeface="Arial Unicode MS" pitchFamily="34" charset="-120"/>
              </a:rPr>
              <a:t>技優入學</a:t>
            </a:r>
            <a:br>
              <a:rPr lang="en-US" altLang="zh-TW" b="1" dirty="0">
                <a:latin typeface="微軟正黑體" panose="020B0604030504040204" pitchFamily="34" charset="-120"/>
                <a:ea typeface="微軟正黑體" panose="020B0604030504040204" pitchFamily="34" charset="-120"/>
                <a:cs typeface="Arial Unicode MS" pitchFamily="34" charset="-120"/>
              </a:rPr>
            </a:br>
            <a:r>
              <a:rPr lang="en-US" altLang="zh-TW" b="1" dirty="0">
                <a:latin typeface="微軟正黑體" panose="020B0604030504040204" pitchFamily="34" charset="-120"/>
                <a:ea typeface="微軟正黑體" panose="020B0604030504040204" pitchFamily="34" charset="-120"/>
                <a:cs typeface="Arial Unicode MS" pitchFamily="34" charset="-120"/>
              </a:rPr>
              <a:t>(</a:t>
            </a:r>
            <a:r>
              <a:rPr lang="zh-TW" altLang="en-US" b="1" dirty="0">
                <a:latin typeface="微軟正黑體" panose="020B0604030504040204" pitchFamily="34" charset="-120"/>
                <a:ea typeface="微軟正黑體" panose="020B0604030504040204" pitchFamily="34" charset="-120"/>
                <a:cs typeface="Arial Unicode MS" pitchFamily="34" charset="-120"/>
              </a:rPr>
              <a:t>保送、甄審</a:t>
            </a:r>
            <a:r>
              <a:rPr lang="en-US" altLang="zh-TW" b="1" dirty="0">
                <a:latin typeface="微軟正黑體" panose="020B0604030504040204" pitchFamily="34" charset="-120"/>
                <a:ea typeface="微軟正黑體" panose="020B0604030504040204" pitchFamily="34" charset="-120"/>
                <a:cs typeface="Arial Unicode MS" pitchFamily="34" charset="-120"/>
              </a:rPr>
              <a:t>)</a:t>
            </a:r>
          </a:p>
        </p:txBody>
      </p:sp>
      <p:sp>
        <p:nvSpPr>
          <p:cNvPr id="7178" name="Rectangle 10"/>
          <p:cNvSpPr>
            <a:spLocks noChangeArrowheads="1"/>
          </p:cNvSpPr>
          <p:nvPr/>
        </p:nvSpPr>
        <p:spPr bwMode="auto">
          <a:xfrm>
            <a:off x="395535" y="5086002"/>
            <a:ext cx="8376453" cy="50323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快樂的四技生</a:t>
            </a:r>
            <a:r>
              <a:rPr lang="en-US" altLang="zh-TW"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大學生</a:t>
            </a:r>
            <a:r>
              <a:rPr lang="en-US" altLang="zh-TW"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二專生</a:t>
            </a:r>
          </a:p>
        </p:txBody>
      </p:sp>
      <p:sp>
        <p:nvSpPr>
          <p:cNvPr id="7183" name="Rectangle 15"/>
          <p:cNvSpPr>
            <a:spLocks noChangeArrowheads="1"/>
          </p:cNvSpPr>
          <p:nvPr/>
        </p:nvSpPr>
        <p:spPr bwMode="auto">
          <a:xfrm>
            <a:off x="1496055" y="3650031"/>
            <a:ext cx="1320407" cy="93662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日間部</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聯合登記分發</a:t>
            </a:r>
          </a:p>
        </p:txBody>
      </p:sp>
      <p:sp>
        <p:nvSpPr>
          <p:cNvPr id="7184" name="Rectangle 16"/>
          <p:cNvSpPr>
            <a:spLocks noChangeArrowheads="1"/>
          </p:cNvSpPr>
          <p:nvPr/>
        </p:nvSpPr>
        <p:spPr bwMode="auto">
          <a:xfrm>
            <a:off x="2891965" y="3655663"/>
            <a:ext cx="1271579" cy="93662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四技進修部</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二專夜間部</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單獨招生</a:t>
            </a:r>
            <a:endParaRPr lang="en-US" altLang="zh-TW" sz="1600" b="1" dirty="0">
              <a:latin typeface="微軟正黑體" panose="020B0604030504040204" pitchFamily="34" charset="-120"/>
              <a:ea typeface="微軟正黑體" panose="020B0604030504040204" pitchFamily="34" charset="-120"/>
              <a:cs typeface="Arial Unicode MS" pitchFamily="34" charset="-120"/>
            </a:endParaRPr>
          </a:p>
        </p:txBody>
      </p:sp>
      <p:sp>
        <p:nvSpPr>
          <p:cNvPr id="7185" name="Line 17"/>
          <p:cNvSpPr>
            <a:spLocks noChangeShapeType="1"/>
          </p:cNvSpPr>
          <p:nvPr/>
        </p:nvSpPr>
        <p:spPr bwMode="auto">
          <a:xfrm>
            <a:off x="899592" y="32953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6" name="Line 18"/>
          <p:cNvSpPr>
            <a:spLocks noChangeShapeType="1"/>
          </p:cNvSpPr>
          <p:nvPr/>
        </p:nvSpPr>
        <p:spPr bwMode="auto">
          <a:xfrm>
            <a:off x="2151065" y="32953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7" name="Line 19"/>
          <p:cNvSpPr>
            <a:spLocks noChangeShapeType="1"/>
          </p:cNvSpPr>
          <p:nvPr/>
        </p:nvSpPr>
        <p:spPr bwMode="auto">
          <a:xfrm>
            <a:off x="3491880" y="3285777"/>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8" name="Line 20"/>
          <p:cNvSpPr>
            <a:spLocks noChangeShapeType="1"/>
          </p:cNvSpPr>
          <p:nvPr/>
        </p:nvSpPr>
        <p:spPr bwMode="auto">
          <a:xfrm flipH="1">
            <a:off x="6434908" y="3469357"/>
            <a:ext cx="1370" cy="2198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9" name="Line 21"/>
          <p:cNvSpPr>
            <a:spLocks noChangeShapeType="1"/>
          </p:cNvSpPr>
          <p:nvPr/>
        </p:nvSpPr>
        <p:spPr bwMode="auto">
          <a:xfrm>
            <a:off x="971600" y="4582789"/>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0" name="Line 22"/>
          <p:cNvSpPr>
            <a:spLocks noChangeShapeType="1"/>
          </p:cNvSpPr>
          <p:nvPr/>
        </p:nvSpPr>
        <p:spPr bwMode="auto">
          <a:xfrm>
            <a:off x="2154580" y="458058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1" name="Line 23"/>
          <p:cNvSpPr>
            <a:spLocks noChangeShapeType="1"/>
          </p:cNvSpPr>
          <p:nvPr/>
        </p:nvSpPr>
        <p:spPr bwMode="auto">
          <a:xfrm>
            <a:off x="4925346" y="4586656"/>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2" name="Line 24"/>
          <p:cNvSpPr>
            <a:spLocks noChangeShapeType="1"/>
          </p:cNvSpPr>
          <p:nvPr/>
        </p:nvSpPr>
        <p:spPr bwMode="auto">
          <a:xfrm>
            <a:off x="6476606" y="4580151"/>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3" name="Line 25"/>
          <p:cNvSpPr>
            <a:spLocks noChangeShapeType="1"/>
          </p:cNvSpPr>
          <p:nvPr/>
        </p:nvSpPr>
        <p:spPr bwMode="auto">
          <a:xfrm flipV="1">
            <a:off x="971600" y="4798813"/>
            <a:ext cx="712879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4" name="Line 26"/>
          <p:cNvSpPr>
            <a:spLocks noChangeShapeType="1"/>
          </p:cNvSpPr>
          <p:nvPr/>
        </p:nvSpPr>
        <p:spPr bwMode="auto">
          <a:xfrm>
            <a:off x="4499992" y="4798664"/>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7" name="Line 4"/>
          <p:cNvSpPr>
            <a:spLocks noChangeShapeType="1"/>
          </p:cNvSpPr>
          <p:nvPr/>
        </p:nvSpPr>
        <p:spPr bwMode="auto">
          <a:xfrm>
            <a:off x="4925346" y="2275101"/>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8" name="Rectangle 16"/>
          <p:cNvSpPr>
            <a:spLocks noChangeArrowheads="1"/>
          </p:cNvSpPr>
          <p:nvPr/>
        </p:nvSpPr>
        <p:spPr bwMode="auto">
          <a:xfrm>
            <a:off x="4295263" y="2708488"/>
            <a:ext cx="1260166" cy="1871663"/>
          </a:xfrm>
          <a:prstGeom prst="rect">
            <a:avLst/>
          </a:prstGeom>
          <a:solidFill>
            <a:srgbClr val="92D05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四技進修部</a:t>
            </a:r>
          </a:p>
          <a:p>
            <a:pPr algn="ct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二專夜間部</a:t>
            </a:r>
          </a:p>
          <a:p>
            <a:pPr algn="ct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單獨招生</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p:txBody>
      </p:sp>
      <p:sp>
        <p:nvSpPr>
          <p:cNvPr id="39" name="Line 23"/>
          <p:cNvSpPr>
            <a:spLocks noChangeShapeType="1"/>
          </p:cNvSpPr>
          <p:nvPr/>
        </p:nvSpPr>
        <p:spPr bwMode="auto">
          <a:xfrm>
            <a:off x="3491880" y="458112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27" name="Rectangle 7"/>
          <p:cNvSpPr>
            <a:spLocks noChangeArrowheads="1"/>
          </p:cNvSpPr>
          <p:nvPr/>
        </p:nvSpPr>
        <p:spPr bwMode="auto">
          <a:xfrm>
            <a:off x="7397784" y="2706157"/>
            <a:ext cx="1374205" cy="750826"/>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eaLnBrk="1" hangingPunct="1">
              <a:defRPr/>
            </a:pPr>
            <a:r>
              <a:rPr lang="zh-TW" altLang="en-US" sz="1600" b="1" dirty="0">
                <a:latin typeface="微軟正黑體" panose="020B0604030504040204" pitchFamily="34" charset="-120"/>
                <a:ea typeface="微軟正黑體" panose="020B0604030504040204" pitchFamily="34" charset="-120"/>
                <a:cs typeface="Arial Unicode MS" pitchFamily="34" charset="-120"/>
              </a:rPr>
              <a:t>專業領域之</a:t>
            </a:r>
            <a:br>
              <a:rPr lang="en-US" altLang="zh-TW" sz="1600" b="1" dirty="0">
                <a:latin typeface="微軟正黑體" panose="020B0604030504040204" pitchFamily="34" charset="-120"/>
                <a:ea typeface="微軟正黑體" panose="020B0604030504040204" pitchFamily="34" charset="-120"/>
                <a:cs typeface="Arial Unicode MS" pitchFamily="34" charset="-120"/>
              </a:rPr>
            </a:br>
            <a:r>
              <a:rPr lang="zh-TW" altLang="en-US" sz="1600" b="1" dirty="0">
                <a:latin typeface="微軟正黑體" panose="020B0604030504040204" pitchFamily="34" charset="-120"/>
                <a:ea typeface="微軟正黑體" panose="020B0604030504040204" pitchFamily="34" charset="-120"/>
                <a:cs typeface="Arial Unicode MS" pitchFamily="34" charset="-120"/>
              </a:rPr>
              <a:t>特殊技能</a:t>
            </a:r>
            <a:r>
              <a:rPr lang="en-US" altLang="zh-TW" sz="1600" b="1" dirty="0">
                <a:latin typeface="微軟正黑體" panose="020B0604030504040204" pitchFamily="34" charset="-120"/>
                <a:ea typeface="微軟正黑體" panose="020B0604030504040204" pitchFamily="34" charset="-120"/>
                <a:cs typeface="Arial Unicode MS" pitchFamily="34" charset="-120"/>
              </a:rPr>
              <a:t>(</a:t>
            </a:r>
            <a:r>
              <a:rPr lang="zh-TW" altLang="en-US" sz="1600" b="1" dirty="0">
                <a:latin typeface="微軟正黑體" panose="020B0604030504040204" pitchFamily="34" charset="-120"/>
                <a:ea typeface="微軟正黑體" panose="020B0604030504040204" pitchFamily="34" charset="-120"/>
                <a:cs typeface="Arial Unicode MS" pitchFamily="34" charset="-120"/>
              </a:rPr>
              <a:t>經歷</a:t>
            </a:r>
            <a:br>
              <a:rPr lang="en-US" altLang="zh-TW" sz="1600" b="1" dirty="0">
                <a:latin typeface="微軟正黑體" panose="020B0604030504040204" pitchFamily="34" charset="-120"/>
                <a:ea typeface="微軟正黑體" panose="020B0604030504040204" pitchFamily="34" charset="-120"/>
                <a:cs typeface="Arial Unicode MS" pitchFamily="34" charset="-120"/>
              </a:rPr>
            </a:br>
            <a:r>
              <a:rPr lang="zh-TW" altLang="en-US" sz="1600" b="1" dirty="0">
                <a:latin typeface="微軟正黑體" panose="020B0604030504040204" pitchFamily="34" charset="-120"/>
                <a:ea typeface="微軟正黑體" panose="020B0604030504040204" pitchFamily="34" charset="-120"/>
                <a:cs typeface="Arial Unicode MS" pitchFamily="34" charset="-120"/>
              </a:rPr>
              <a:t>、專長或成就</a:t>
            </a:r>
            <a:r>
              <a:rPr lang="en-US" altLang="zh-TW" sz="1600" b="1" dirty="0">
                <a:latin typeface="微軟正黑體" panose="020B0604030504040204" pitchFamily="34" charset="-120"/>
                <a:ea typeface="微軟正黑體" panose="020B0604030504040204" pitchFamily="34" charset="-120"/>
                <a:cs typeface="Arial Unicode MS" pitchFamily="34" charset="-120"/>
              </a:rPr>
              <a:t>)</a:t>
            </a:r>
            <a:endParaRPr lang="zh-TW" altLang="en-US" sz="1600" b="1" dirty="0">
              <a:latin typeface="微軟正黑體" panose="020B0604030504040204" pitchFamily="34" charset="-120"/>
              <a:ea typeface="微軟正黑體" panose="020B0604030504040204" pitchFamily="34" charset="-120"/>
              <a:cs typeface="Arial Unicode MS" pitchFamily="34" charset="-120"/>
            </a:endParaRPr>
          </a:p>
        </p:txBody>
      </p:sp>
      <p:sp>
        <p:nvSpPr>
          <p:cNvPr id="28" name="Line 6"/>
          <p:cNvSpPr>
            <a:spLocks noChangeShapeType="1"/>
          </p:cNvSpPr>
          <p:nvPr/>
        </p:nvSpPr>
        <p:spPr bwMode="auto">
          <a:xfrm>
            <a:off x="8100392" y="2280718"/>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9" name="Line 24"/>
          <p:cNvSpPr>
            <a:spLocks noChangeShapeType="1"/>
          </p:cNvSpPr>
          <p:nvPr/>
        </p:nvSpPr>
        <p:spPr bwMode="auto">
          <a:xfrm>
            <a:off x="8100392" y="4581252"/>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30" name="Rectangle 9"/>
          <p:cNvSpPr>
            <a:spLocks noChangeArrowheads="1"/>
          </p:cNvSpPr>
          <p:nvPr/>
        </p:nvSpPr>
        <p:spPr bwMode="auto">
          <a:xfrm>
            <a:off x="7380312" y="3676042"/>
            <a:ext cx="1374205" cy="905086"/>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eaLnBrk="1" hangingPunct="1">
              <a:defRPr/>
            </a:pPr>
            <a:r>
              <a:rPr lang="zh-TW" altLang="en-US"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defRPr/>
            </a:pPr>
            <a:r>
              <a:rPr lang="zh-TW" altLang="en-US" b="1" dirty="0">
                <a:latin typeface="微軟正黑體" panose="020B0604030504040204" pitchFamily="34" charset="-120"/>
                <a:ea typeface="微軟正黑體" panose="020B0604030504040204" pitchFamily="34" charset="-120"/>
                <a:cs typeface="Arial Unicode MS" pitchFamily="34" charset="-120"/>
              </a:rPr>
              <a:t>特殊選才</a:t>
            </a:r>
            <a:br>
              <a:rPr lang="en-US" altLang="zh-TW" b="1" dirty="0">
                <a:latin typeface="微軟正黑體" panose="020B0604030504040204" pitchFamily="34" charset="-120"/>
                <a:ea typeface="微軟正黑體" panose="020B0604030504040204" pitchFamily="34" charset="-120"/>
                <a:cs typeface="Arial Unicode MS" pitchFamily="34" charset="-120"/>
              </a:rPr>
            </a:br>
            <a:r>
              <a:rPr lang="zh-TW" altLang="en-US" b="1" dirty="0">
                <a:latin typeface="微軟正黑體" panose="020B0604030504040204" pitchFamily="34" charset="-120"/>
                <a:ea typeface="微軟正黑體" panose="020B0604030504040204" pitchFamily="34" charset="-120"/>
                <a:cs typeface="Arial Unicode MS" pitchFamily="34" charset="-120"/>
              </a:rPr>
              <a:t>聯合招生</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p:txBody>
      </p:sp>
      <p:sp>
        <p:nvSpPr>
          <p:cNvPr id="31" name="Line 20"/>
          <p:cNvSpPr>
            <a:spLocks noChangeShapeType="1"/>
          </p:cNvSpPr>
          <p:nvPr/>
        </p:nvSpPr>
        <p:spPr bwMode="auto">
          <a:xfrm flipH="1">
            <a:off x="8100391" y="3464931"/>
            <a:ext cx="0" cy="2092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標題 1"/>
          <p:cNvSpPr>
            <a:spLocks noGrp="1"/>
          </p:cNvSpPr>
          <p:nvPr>
            <p:ph type="title"/>
          </p:nvPr>
        </p:nvSpPr>
        <p:spPr>
          <a:xfrm>
            <a:off x="179388" y="274638"/>
            <a:ext cx="8785225" cy="1143000"/>
          </a:xfrm>
        </p:spPr>
        <p:txBody>
          <a:body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四技二專統一入學測驗升學流程圖</a:t>
            </a:r>
          </a:p>
        </p:txBody>
      </p:sp>
      <p:grpSp>
        <p:nvGrpSpPr>
          <p:cNvPr id="4" name="群組 3"/>
          <p:cNvGrpSpPr/>
          <p:nvPr/>
        </p:nvGrpSpPr>
        <p:grpSpPr>
          <a:xfrm>
            <a:off x="827584" y="1913384"/>
            <a:ext cx="7434859" cy="3675856"/>
            <a:chOff x="755650" y="1700213"/>
            <a:chExt cx="7434859" cy="3675856"/>
          </a:xfrm>
        </p:grpSpPr>
        <p:grpSp>
          <p:nvGrpSpPr>
            <p:cNvPr id="3" name="群組 2"/>
            <p:cNvGrpSpPr/>
            <p:nvPr/>
          </p:nvGrpSpPr>
          <p:grpSpPr>
            <a:xfrm>
              <a:off x="755650" y="1700213"/>
              <a:ext cx="7434859" cy="3675856"/>
              <a:chOff x="755650" y="1700213"/>
              <a:chExt cx="7434859" cy="3675856"/>
            </a:xfrm>
          </p:grpSpPr>
          <p:sp>
            <p:nvSpPr>
              <p:cNvPr id="8195" name="Rectangle 3"/>
              <p:cNvSpPr>
                <a:spLocks noChangeArrowheads="1"/>
              </p:cNvSpPr>
              <p:nvPr/>
            </p:nvSpPr>
            <p:spPr bwMode="auto">
              <a:xfrm>
                <a:off x="755650" y="1700213"/>
                <a:ext cx="4176713" cy="57467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四技二專統一入學測驗</a:t>
                </a:r>
              </a:p>
            </p:txBody>
          </p:sp>
          <p:sp>
            <p:nvSpPr>
              <p:cNvPr id="8196" name="Line 4"/>
              <p:cNvSpPr>
                <a:spLocks noChangeShapeType="1"/>
              </p:cNvSpPr>
              <p:nvPr/>
            </p:nvSpPr>
            <p:spPr bwMode="auto">
              <a:xfrm>
                <a:off x="2843213" y="227488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197" name="Rectangle 5"/>
              <p:cNvSpPr>
                <a:spLocks noChangeArrowheads="1"/>
              </p:cNvSpPr>
              <p:nvPr/>
            </p:nvSpPr>
            <p:spPr bwMode="auto">
              <a:xfrm>
                <a:off x="755650" y="2635250"/>
                <a:ext cx="4176713" cy="574675"/>
              </a:xfrm>
              <a:prstGeom prst="rect">
                <a:avLst/>
              </a:prstGeom>
              <a:solidFill>
                <a:srgbClr val="FFC00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四技二專</a:t>
                </a:r>
                <a:r>
                  <a:rPr lang="zh-TW" altLang="en-US" sz="2000" b="1" dirty="0">
                    <a:solidFill>
                      <a:srgbClr val="FF0000"/>
                    </a:solidFill>
                    <a:latin typeface="微軟正黑體" panose="020B0604030504040204" pitchFamily="34" charset="-120"/>
                    <a:ea typeface="微軟正黑體" panose="020B0604030504040204" pitchFamily="34" charset="-120"/>
                    <a:cs typeface="Arial Unicode MS" pitchFamily="34" charset="-120"/>
                  </a:rPr>
                  <a:t>甄選入學</a:t>
                </a:r>
              </a:p>
            </p:txBody>
          </p:sp>
          <p:sp>
            <p:nvSpPr>
              <p:cNvPr id="8198" name="Line 6"/>
              <p:cNvSpPr>
                <a:spLocks noChangeShapeType="1"/>
              </p:cNvSpPr>
              <p:nvPr/>
            </p:nvSpPr>
            <p:spPr bwMode="auto">
              <a:xfrm>
                <a:off x="2843213" y="321151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199" name="Rectangle 7"/>
              <p:cNvSpPr>
                <a:spLocks noChangeArrowheads="1"/>
              </p:cNvSpPr>
              <p:nvPr/>
            </p:nvSpPr>
            <p:spPr bwMode="auto">
              <a:xfrm>
                <a:off x="755650" y="3571875"/>
                <a:ext cx="4176713" cy="574675"/>
              </a:xfrm>
              <a:prstGeom prst="rect">
                <a:avLst/>
              </a:prstGeom>
              <a:solidFill>
                <a:srgbClr val="FFC00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四技二專日間部</a:t>
                </a:r>
                <a:r>
                  <a:rPr lang="zh-TW" altLang="en-US" sz="2000" b="1" dirty="0">
                    <a:solidFill>
                      <a:srgbClr val="FF0000"/>
                    </a:solidFill>
                    <a:latin typeface="微軟正黑體" panose="020B0604030504040204" pitchFamily="34" charset="-120"/>
                    <a:ea typeface="微軟正黑體" panose="020B0604030504040204" pitchFamily="34" charset="-120"/>
                    <a:cs typeface="Arial Unicode MS" pitchFamily="34" charset="-120"/>
                  </a:rPr>
                  <a:t>聯合登記分發</a:t>
                </a:r>
              </a:p>
            </p:txBody>
          </p:sp>
          <p:sp>
            <p:nvSpPr>
              <p:cNvPr id="8200" name="Line 8"/>
              <p:cNvSpPr>
                <a:spLocks noChangeShapeType="1"/>
              </p:cNvSpPr>
              <p:nvPr/>
            </p:nvSpPr>
            <p:spPr bwMode="auto">
              <a:xfrm>
                <a:off x="2843213" y="41481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01" name="Rectangle 9"/>
              <p:cNvSpPr>
                <a:spLocks noChangeArrowheads="1"/>
              </p:cNvSpPr>
              <p:nvPr/>
            </p:nvSpPr>
            <p:spPr bwMode="auto">
              <a:xfrm>
                <a:off x="755650" y="4508500"/>
                <a:ext cx="4176713" cy="574675"/>
              </a:xfrm>
              <a:prstGeom prst="rect">
                <a:avLst/>
              </a:prstGeom>
              <a:solidFill>
                <a:srgbClr val="FFC00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四技進修部二專夜間部單獨招生</a:t>
                </a:r>
              </a:p>
            </p:txBody>
          </p:sp>
          <p:sp>
            <p:nvSpPr>
              <p:cNvPr id="8204" name="Text Box 12"/>
              <p:cNvSpPr txBox="1">
                <a:spLocks noChangeArrowheads="1"/>
              </p:cNvSpPr>
              <p:nvPr/>
            </p:nvSpPr>
            <p:spPr bwMode="auto">
              <a:xfrm>
                <a:off x="2824163" y="2270125"/>
                <a:ext cx="1784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取得統測成績單</a:t>
                </a:r>
              </a:p>
            </p:txBody>
          </p:sp>
          <p:sp>
            <p:nvSpPr>
              <p:cNvPr id="8205" name="Text Box 13"/>
              <p:cNvSpPr txBox="1">
                <a:spLocks noChangeArrowheads="1"/>
              </p:cNvSpPr>
              <p:nvPr/>
            </p:nvSpPr>
            <p:spPr bwMode="auto">
              <a:xfrm>
                <a:off x="2824163" y="3206750"/>
                <a:ext cx="2324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篩選未通過或未錄取</a:t>
                </a:r>
              </a:p>
            </p:txBody>
          </p:sp>
          <p:sp>
            <p:nvSpPr>
              <p:cNvPr id="8206" name="Text Box 14"/>
              <p:cNvSpPr txBox="1">
                <a:spLocks noChangeArrowheads="1"/>
              </p:cNvSpPr>
              <p:nvPr/>
            </p:nvSpPr>
            <p:spPr bwMode="auto">
              <a:xfrm>
                <a:off x="2843213" y="4141788"/>
                <a:ext cx="20161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放榜結果不理想</a:t>
                </a:r>
              </a:p>
            </p:txBody>
          </p:sp>
          <p:sp>
            <p:nvSpPr>
              <p:cNvPr id="8208" name="Rectangle 16"/>
              <p:cNvSpPr>
                <a:spLocks noChangeArrowheads="1"/>
              </p:cNvSpPr>
              <p:nvPr/>
            </p:nvSpPr>
            <p:spPr bwMode="auto">
              <a:xfrm>
                <a:off x="6390284" y="2135709"/>
                <a:ext cx="1800225" cy="3240360"/>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快樂的</a:t>
                </a:r>
              </a:p>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四技生</a:t>
                </a:r>
              </a:p>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或大學生</a:t>
                </a:r>
              </a:p>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或二專生</a:t>
                </a:r>
              </a:p>
            </p:txBody>
          </p:sp>
        </p:grpSp>
        <p:sp>
          <p:nvSpPr>
            <p:cNvPr id="8209" name="Line 17"/>
            <p:cNvSpPr>
              <a:spLocks noChangeShapeType="1"/>
            </p:cNvSpPr>
            <p:nvPr/>
          </p:nvSpPr>
          <p:spPr bwMode="auto">
            <a:xfrm>
              <a:off x="4932363" y="2995613"/>
              <a:ext cx="1439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10" name="Line 18"/>
            <p:cNvSpPr>
              <a:spLocks noChangeShapeType="1"/>
            </p:cNvSpPr>
            <p:nvPr/>
          </p:nvSpPr>
          <p:spPr bwMode="auto">
            <a:xfrm>
              <a:off x="4932363" y="3859213"/>
              <a:ext cx="1439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11" name="Line 19"/>
            <p:cNvSpPr>
              <a:spLocks noChangeShapeType="1"/>
            </p:cNvSpPr>
            <p:nvPr/>
          </p:nvSpPr>
          <p:spPr bwMode="auto">
            <a:xfrm>
              <a:off x="4932363" y="4795838"/>
              <a:ext cx="1439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13" name="Text Box 21"/>
            <p:cNvSpPr txBox="1">
              <a:spLocks noChangeArrowheads="1"/>
            </p:cNvSpPr>
            <p:nvPr/>
          </p:nvSpPr>
          <p:spPr bwMode="auto">
            <a:xfrm>
              <a:off x="5226050" y="25860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a:latin typeface="Arial Unicode MS" pitchFamily="34" charset="-120"/>
                  <a:ea typeface="Arial Unicode MS" pitchFamily="34" charset="-120"/>
                  <a:cs typeface="Arial Unicode MS" pitchFamily="34" charset="-120"/>
                </a:rPr>
                <a:t>錄取</a:t>
              </a:r>
            </a:p>
          </p:txBody>
        </p:sp>
        <p:sp>
          <p:nvSpPr>
            <p:cNvPr id="8214" name="Text Box 22"/>
            <p:cNvSpPr txBox="1">
              <a:spLocks noChangeArrowheads="1"/>
            </p:cNvSpPr>
            <p:nvPr/>
          </p:nvSpPr>
          <p:spPr bwMode="auto">
            <a:xfrm>
              <a:off x="5226050" y="35004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錄取</a:t>
              </a:r>
            </a:p>
          </p:txBody>
        </p:sp>
        <p:sp>
          <p:nvSpPr>
            <p:cNvPr id="8215" name="Text Box 23"/>
            <p:cNvSpPr txBox="1">
              <a:spLocks noChangeArrowheads="1"/>
            </p:cNvSpPr>
            <p:nvPr/>
          </p:nvSpPr>
          <p:spPr bwMode="auto">
            <a:xfrm>
              <a:off x="5226050" y="4435475"/>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錄取</a:t>
              </a:r>
            </a:p>
          </p:txBody>
        </p:sp>
      </p:gr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11</a:t>
            </a:fld>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4213" y="2708275"/>
            <a:ext cx="7772400" cy="1081088"/>
          </a:xfrm>
        </p:spPr>
        <p:txBody>
          <a:bodyPr/>
          <a:lstStyle/>
          <a:p>
            <a:pPr algn="ctr" eaLnBrk="1" hangingPunct="1">
              <a:defRPr/>
            </a:pPr>
            <a:r>
              <a:rPr lang="zh-TW" altLang="en-US" sz="5400" dirty="0">
                <a:latin typeface="微軟正黑體" panose="020B0604030504040204" pitchFamily="34" charset="-120"/>
                <a:ea typeface="微軟正黑體" panose="020B0604030504040204" pitchFamily="34" charset="-120"/>
                <a:cs typeface="Arial Unicode MS" pitchFamily="34" charset="-120"/>
              </a:rPr>
              <a:t>貳、</a:t>
            </a:r>
            <a:r>
              <a:rPr lang="zh-TW" altLang="en-US" sz="5800" dirty="0">
                <a:latin typeface="微軟正黑體" panose="020B0604030504040204" pitchFamily="34" charset="-120"/>
                <a:ea typeface="微軟正黑體" panose="020B0604030504040204" pitchFamily="34" charset="-120"/>
                <a:cs typeface="Arial Unicode MS" pitchFamily="34" charset="-120"/>
              </a:rPr>
              <a:t>四技二專特殊選才</a:t>
            </a:r>
            <a:br>
              <a:rPr lang="en-US" altLang="zh-TW" sz="6000" dirty="0">
                <a:latin typeface="微軟正黑體" panose="020B0604030504040204" pitchFamily="34" charset="-120"/>
                <a:ea typeface="微軟正黑體" panose="020B0604030504040204" pitchFamily="34" charset="-120"/>
                <a:cs typeface="Arial Unicode MS" pitchFamily="34" charset="-120"/>
              </a:rPr>
            </a:br>
            <a:endParaRPr lang="zh-TW" altLang="en-US" sz="36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12</a:t>
            </a:fld>
            <a:endParaRPr lang="zh-TW" altLang="en-US"/>
          </a:p>
        </p:txBody>
      </p:sp>
    </p:spTree>
    <p:extLst>
      <p:ext uri="{BB962C8B-B14F-4D97-AF65-F5344CB8AC3E}">
        <p14:creationId xmlns:p14="http://schemas.microsoft.com/office/powerpoint/2010/main" val="30778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標題 1"/>
          <p:cNvSpPr>
            <a:spLocks noGrp="1"/>
          </p:cNvSpPr>
          <p:nvPr>
            <p:ph type="title"/>
          </p:nvPr>
        </p:nvSpPr>
        <p:spPr>
          <a:xfrm>
            <a:off x="524530" y="208865"/>
            <a:ext cx="8229600" cy="1143000"/>
          </a:xfrm>
        </p:spPr>
        <p:txBody>
          <a:bodyPr/>
          <a:lstStyle/>
          <a:p>
            <a:pPr eaLnBrk="1" hangingPunct="1"/>
            <a:r>
              <a:rPr lang="zh-TW" altLang="en-US" sz="4000" b="1" dirty="0">
                <a:latin typeface="微軟正黑體" panose="020B0604030504040204" pitchFamily="34" charset="-120"/>
                <a:ea typeface="微軟正黑體" panose="020B0604030504040204" pitchFamily="34" charset="-120"/>
                <a:cs typeface="Arial Unicode MS" pitchFamily="34" charset="-120"/>
              </a:rPr>
              <a:t>四技二專特殊選才作業流程圖</a:t>
            </a:r>
          </a:p>
        </p:txBody>
      </p:sp>
      <p:sp>
        <p:nvSpPr>
          <p:cNvPr id="22" name="文字方塊 21"/>
          <p:cNvSpPr txBox="1"/>
          <p:nvPr/>
        </p:nvSpPr>
        <p:spPr>
          <a:xfrm>
            <a:off x="1920695"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defPPr>
              <a:defRPr lang="zh-TW"/>
            </a:defPPr>
            <a:lvl1pPr algn="ctr">
              <a:defRPr>
                <a:solidFill>
                  <a:srgbClr val="FF0000"/>
                </a:solidFill>
                <a:latin typeface="微軟正黑體" panose="020B0604030504040204" pitchFamily="34" charset="-120"/>
                <a:ea typeface="微軟正黑體" panose="020B0604030504040204" pitchFamily="34" charset="-120"/>
              </a:defRPr>
            </a:lvl1pPr>
          </a:lstStyle>
          <a:p>
            <a:r>
              <a:rPr lang="zh-TW" altLang="en-US" b="1" dirty="0">
                <a:solidFill>
                  <a:schemeClr val="tx1"/>
                </a:solidFill>
              </a:rPr>
              <a:t>網路上傳備審資料及繳交第二階段甄審費用</a:t>
            </a:r>
          </a:p>
        </p:txBody>
      </p:sp>
      <p:sp>
        <p:nvSpPr>
          <p:cNvPr id="23" name="文字方塊 22"/>
          <p:cNvSpPr txBox="1"/>
          <p:nvPr/>
        </p:nvSpPr>
        <p:spPr>
          <a:xfrm>
            <a:off x="2915816"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各招生委員學校進行第二階段指定項目甄審</a:t>
            </a:r>
          </a:p>
        </p:txBody>
      </p:sp>
      <p:sp>
        <p:nvSpPr>
          <p:cNvPr id="24" name="文字方塊 23"/>
          <p:cNvSpPr txBox="1"/>
          <p:nvPr/>
        </p:nvSpPr>
        <p:spPr>
          <a:xfrm>
            <a:off x="3910937"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甄審總成績公告</a:t>
            </a:r>
          </a:p>
        </p:txBody>
      </p:sp>
      <p:sp>
        <p:nvSpPr>
          <p:cNvPr id="25" name="文字方塊 24"/>
          <p:cNvSpPr txBox="1"/>
          <p:nvPr/>
        </p:nvSpPr>
        <p:spPr>
          <a:xfrm>
            <a:off x="4906058"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甄審結果公告</a:t>
            </a:r>
          </a:p>
        </p:txBody>
      </p:sp>
      <p:sp>
        <p:nvSpPr>
          <p:cNvPr id="26" name="文字方塊 25"/>
          <p:cNvSpPr txBox="1"/>
          <p:nvPr/>
        </p:nvSpPr>
        <p:spPr>
          <a:xfrm>
            <a:off x="5901179"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登記就讀志願序</a:t>
            </a:r>
          </a:p>
        </p:txBody>
      </p:sp>
      <p:sp>
        <p:nvSpPr>
          <p:cNvPr id="27" name="文字方塊 26"/>
          <p:cNvSpPr txBox="1"/>
          <p:nvPr/>
        </p:nvSpPr>
        <p:spPr>
          <a:xfrm>
            <a:off x="6896300"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就讀志願序統一分發</a:t>
            </a:r>
          </a:p>
        </p:txBody>
      </p:sp>
      <p:sp>
        <p:nvSpPr>
          <p:cNvPr id="28" name="文字方塊 27"/>
          <p:cNvSpPr txBox="1"/>
          <p:nvPr/>
        </p:nvSpPr>
        <p:spPr>
          <a:xfrm>
            <a:off x="7891424" y="150257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分發錄取生報到</a:t>
            </a:r>
          </a:p>
        </p:txBody>
      </p:sp>
      <p:sp>
        <p:nvSpPr>
          <p:cNvPr id="29" name="文字方塊 28"/>
          <p:cNvSpPr txBox="1"/>
          <p:nvPr/>
        </p:nvSpPr>
        <p:spPr>
          <a:xfrm>
            <a:off x="925574"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defPPr>
              <a:defRPr lang="zh-TW"/>
            </a:defPPr>
            <a:lvl1pPr algn="ctr">
              <a:defRPr>
                <a:solidFill>
                  <a:srgbClr val="FF0000"/>
                </a:solidFill>
                <a:latin typeface="微軟正黑體" panose="020B0604030504040204" pitchFamily="34" charset="-120"/>
                <a:ea typeface="微軟正黑體" panose="020B0604030504040204" pitchFamily="34" charset="-120"/>
              </a:defRPr>
            </a:lvl1pPr>
          </a:lstStyle>
          <a:p>
            <a:pPr marL="85725" indent="-116205">
              <a:lnSpc>
                <a:spcPct val="100000"/>
              </a:lnSpc>
              <a:spcAft>
                <a:spcPts val="0"/>
              </a:spcAft>
            </a:pPr>
            <a:r>
              <a:rPr lang="zh-TW" altLang="zh-TW" b="1" kern="100" dirty="0">
                <a:solidFill>
                  <a:schemeClr val="tx1"/>
                </a:solidFill>
              </a:rPr>
              <a:t>報名及資格審查作業</a:t>
            </a:r>
          </a:p>
        </p:txBody>
      </p:sp>
      <p:cxnSp>
        <p:nvCxnSpPr>
          <p:cNvPr id="30" name="直線單箭頭接點 29"/>
          <p:cNvCxnSpPr>
            <a:stCxn id="29" idx="3"/>
            <a:endCxn id="22" idx="1"/>
          </p:cNvCxnSpPr>
          <p:nvPr/>
        </p:nvCxnSpPr>
        <p:spPr>
          <a:xfrm>
            <a:off x="1387239"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直線單箭頭接點 30"/>
          <p:cNvCxnSpPr>
            <a:stCxn id="22" idx="3"/>
            <a:endCxn id="23" idx="1"/>
          </p:cNvCxnSpPr>
          <p:nvPr/>
        </p:nvCxnSpPr>
        <p:spPr>
          <a:xfrm>
            <a:off x="2382360"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直線單箭頭接點 31"/>
          <p:cNvCxnSpPr>
            <a:stCxn id="23" idx="3"/>
            <a:endCxn id="24" idx="1"/>
          </p:cNvCxnSpPr>
          <p:nvPr/>
        </p:nvCxnSpPr>
        <p:spPr>
          <a:xfrm>
            <a:off x="3377481"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單箭頭接點 32"/>
          <p:cNvCxnSpPr>
            <a:stCxn id="24" idx="3"/>
            <a:endCxn id="25" idx="1"/>
          </p:cNvCxnSpPr>
          <p:nvPr/>
        </p:nvCxnSpPr>
        <p:spPr>
          <a:xfrm>
            <a:off x="4372602"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線單箭頭接點 33"/>
          <p:cNvCxnSpPr>
            <a:stCxn id="25" idx="3"/>
            <a:endCxn id="26" idx="1"/>
          </p:cNvCxnSpPr>
          <p:nvPr/>
        </p:nvCxnSpPr>
        <p:spPr>
          <a:xfrm>
            <a:off x="5367723"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線單箭頭接點 34"/>
          <p:cNvCxnSpPr>
            <a:stCxn id="26" idx="3"/>
            <a:endCxn id="27" idx="1"/>
          </p:cNvCxnSpPr>
          <p:nvPr/>
        </p:nvCxnSpPr>
        <p:spPr>
          <a:xfrm>
            <a:off x="6362844"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a:stCxn id="27" idx="3"/>
            <a:endCxn id="28" idx="1"/>
          </p:cNvCxnSpPr>
          <p:nvPr/>
        </p:nvCxnSpPr>
        <p:spPr>
          <a:xfrm flipV="1">
            <a:off x="7357965" y="3771113"/>
            <a:ext cx="533459" cy="7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13</a:t>
            </a:fld>
            <a:endParaRPr lang="zh-TW" altLang="en-US"/>
          </a:p>
        </p:txBody>
      </p:sp>
    </p:spTree>
    <p:extLst>
      <p:ext uri="{BB962C8B-B14F-4D97-AF65-F5344CB8AC3E}">
        <p14:creationId xmlns:p14="http://schemas.microsoft.com/office/powerpoint/2010/main" val="3069671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b="1" dirty="0">
                <a:latin typeface="微軟正黑體" panose="020B0604030504040204" pitchFamily="34" charset="-120"/>
                <a:ea typeface="微軟正黑體" panose="020B0604030504040204" pitchFamily="34" charset="-120"/>
                <a:cs typeface="Arial Unicode MS" pitchFamily="34" charset="-120"/>
              </a:rPr>
              <a:t>四技二專特殊選才</a:t>
            </a:r>
            <a:r>
              <a:rPr lang="en-US" altLang="zh-TW" sz="4000" b="1" dirty="0">
                <a:latin typeface="微軟正黑體" panose="020B0604030504040204" pitchFamily="34" charset="-120"/>
                <a:ea typeface="微軟正黑體" panose="020B0604030504040204" pitchFamily="34" charset="-120"/>
                <a:cs typeface="Arial Unicode MS" pitchFamily="34" charset="-120"/>
              </a:rPr>
              <a:t>-</a:t>
            </a:r>
            <a:r>
              <a:rPr lang="zh-TW" altLang="en-US" sz="4000" b="1" dirty="0">
                <a:latin typeface="微軟正黑體" panose="020B0604030504040204" pitchFamily="34" charset="-120"/>
                <a:ea typeface="微軟正黑體" panose="020B0604030504040204" pitchFamily="34" charset="-120"/>
                <a:cs typeface="Arial Unicode MS" pitchFamily="34" charset="-120"/>
              </a:rPr>
              <a:t>資格條件</a:t>
            </a:r>
            <a:endParaRPr lang="zh-TW" altLang="en-US" sz="4000" dirty="0"/>
          </a:p>
        </p:txBody>
      </p:sp>
      <p:sp>
        <p:nvSpPr>
          <p:cNvPr id="3" name="內容版面配置區 2"/>
          <p:cNvSpPr>
            <a:spLocks noGrp="1"/>
          </p:cNvSpPr>
          <p:nvPr>
            <p:ph idx="1"/>
          </p:nvPr>
        </p:nvSpPr>
        <p:spPr>
          <a:xfrm>
            <a:off x="457200" y="1332061"/>
            <a:ext cx="8229600" cy="5121275"/>
          </a:xfrm>
        </p:spPr>
        <p:txBody>
          <a:bodyPr/>
          <a:lstStyle/>
          <a:p>
            <a:r>
              <a:rPr lang="zh-TW" altLang="en-US" sz="2800" dirty="0">
                <a:latin typeface="微軟正黑體" panose="020B0604030504040204" pitchFamily="34" charset="-120"/>
                <a:ea typeface="微軟正黑體" panose="020B0604030504040204" pitchFamily="34" charset="-120"/>
              </a:rPr>
              <a:t>設有「</a:t>
            </a:r>
            <a:r>
              <a:rPr lang="zh-TW" altLang="en-US" sz="2800" dirty="0">
                <a:solidFill>
                  <a:srgbClr val="FF0000"/>
                </a:solidFill>
                <a:latin typeface="微軟正黑體" panose="020B0604030504040204" pitchFamily="34" charset="-120"/>
                <a:ea typeface="微軟正黑體" panose="020B0604030504040204" pitchFamily="34" charset="-120"/>
              </a:rPr>
              <a:t>技職特才及實驗教育組</a:t>
            </a:r>
            <a:r>
              <a:rPr lang="zh-TW" altLang="en-US" sz="2800" dirty="0">
                <a:latin typeface="微軟正黑體" panose="020B0604030504040204" pitchFamily="34" charset="-120"/>
                <a:ea typeface="微軟正黑體" panose="020B0604030504040204" pitchFamily="34" charset="-120"/>
              </a:rPr>
              <a:t>」、</a:t>
            </a:r>
            <a:r>
              <a:rPr lang="zh-TW" altLang="en-US" sz="2800" dirty="0">
                <a:solidFill>
                  <a:srgbClr val="FF0000"/>
                </a:solidFill>
                <a:latin typeface="微軟正黑體" panose="020B0604030504040204" pitchFamily="34" charset="-120"/>
                <a:ea typeface="微軟正黑體" panose="020B0604030504040204" pitchFamily="34" charset="-120"/>
              </a:rPr>
              <a:t>「青年儲蓄帳戶組」</a:t>
            </a:r>
            <a:r>
              <a:rPr lang="zh-TW" altLang="en-US" sz="2800" dirty="0">
                <a:latin typeface="微軟正黑體" panose="020B0604030504040204" pitchFamily="34" charset="-120"/>
                <a:ea typeface="微軟正黑體" panose="020B0604030504040204" pitchFamily="34" charset="-120"/>
              </a:rPr>
              <a:t>兩組，採分組聯合招生。</a:t>
            </a:r>
            <a:endParaRPr lang="en-US" altLang="zh-TW" sz="2800" dirty="0">
              <a:latin typeface="微軟正黑體" panose="020B0604030504040204" pitchFamily="34" charset="-120"/>
              <a:ea typeface="微軟正黑體" panose="020B0604030504040204" pitchFamily="34" charset="-120"/>
            </a:endParaRPr>
          </a:p>
          <a:p>
            <a:r>
              <a:rPr lang="zh-TW" altLang="en-US" sz="2800" dirty="0">
                <a:solidFill>
                  <a:srgbClr val="FF0000"/>
                </a:solidFill>
                <a:latin typeface="微軟正黑體" panose="020B0604030504040204" pitchFamily="34" charset="-120"/>
                <a:ea typeface="微軟正黑體" panose="020B0604030504040204" pitchFamily="34" charset="-120"/>
              </a:rPr>
              <a:t>不採計</a:t>
            </a:r>
            <a:r>
              <a:rPr lang="zh-TW" altLang="en-US" sz="2800" dirty="0">
                <a:latin typeface="微軟正黑體" panose="020B0604030504040204" pitchFamily="34" charset="-120"/>
                <a:ea typeface="微軟正黑體" panose="020B0604030504040204" pitchFamily="34" charset="-120"/>
              </a:rPr>
              <a:t>四技二專統一入學測驗及大學學科能力測驗成績</a:t>
            </a:r>
          </a:p>
          <a:p>
            <a:r>
              <a:rPr lang="zh-TW" altLang="en-US" sz="2800" dirty="0">
                <a:latin typeface="微軟正黑體" panose="020B0604030504040204" pitchFamily="34" charset="-120"/>
                <a:ea typeface="微軟正黑體" panose="020B0604030504040204" pitchFamily="34" charset="-120"/>
              </a:rPr>
              <a:t>符合招生校系科</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組</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、學程所訂定之</a:t>
            </a:r>
            <a:r>
              <a:rPr lang="zh-TW" altLang="en-US" sz="2800" dirty="0">
                <a:solidFill>
                  <a:srgbClr val="0000CC"/>
                </a:solidFill>
                <a:latin typeface="微軟正黑體" panose="020B0604030504040204" pitchFamily="34" charset="-120"/>
                <a:ea typeface="微軟正黑體" panose="020B0604030504040204" pitchFamily="34" charset="-120"/>
              </a:rPr>
              <a:t>專業領域、特殊技能、經歷、專長或成就</a:t>
            </a:r>
            <a:r>
              <a:rPr lang="zh-TW" altLang="en-US" sz="2800" dirty="0">
                <a:latin typeface="微軟正黑體" panose="020B0604030504040204" pitchFamily="34" charset="-120"/>
                <a:ea typeface="微軟正黑體" panose="020B0604030504040204" pitchFamily="34" charset="-120"/>
              </a:rPr>
              <a:t>之報名資格條件者，至多選擇</a:t>
            </a:r>
            <a:r>
              <a:rPr lang="en-US" altLang="zh-TW" sz="2800" dirty="0">
                <a:solidFill>
                  <a:srgbClr val="FF0000"/>
                </a:solidFill>
                <a:latin typeface="微軟正黑體" panose="020B0604030504040204" pitchFamily="34" charset="-120"/>
                <a:ea typeface="微軟正黑體" panose="020B0604030504040204" pitchFamily="34" charset="-120"/>
              </a:rPr>
              <a:t>5</a:t>
            </a:r>
            <a:r>
              <a:rPr lang="zh-TW" altLang="en-US" sz="2800" dirty="0">
                <a:solidFill>
                  <a:srgbClr val="FF0000"/>
                </a:solidFill>
                <a:latin typeface="微軟正黑體" panose="020B0604030504040204" pitchFamily="34" charset="-120"/>
                <a:ea typeface="微軟正黑體" panose="020B0604030504040204" pitchFamily="34" charset="-120"/>
              </a:rPr>
              <a:t>個</a:t>
            </a:r>
            <a:r>
              <a:rPr lang="zh-TW" altLang="en-US" sz="2800" dirty="0">
                <a:latin typeface="微軟正黑體" panose="020B0604030504040204" pitchFamily="34" charset="-120"/>
                <a:ea typeface="微軟正黑體" panose="020B0604030504040204" pitchFamily="34" charset="-120"/>
              </a:rPr>
              <a:t>校系科</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組</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、學程報名。</a:t>
            </a:r>
          </a:p>
          <a:p>
            <a:r>
              <a:rPr lang="zh-TW" altLang="en-US" sz="2800" dirty="0">
                <a:latin typeface="微軟正黑體" panose="020B0604030504040204" pitchFamily="34" charset="-120"/>
                <a:ea typeface="微軟正黑體" panose="020B0604030504040204" pitchFamily="34" charset="-120"/>
              </a:rPr>
              <a:t>「報名及資格審查資料」及「備審資料」皆採</a:t>
            </a:r>
            <a:r>
              <a:rPr lang="zh-TW" altLang="en-US" sz="2800" dirty="0">
                <a:solidFill>
                  <a:srgbClr val="FF0000"/>
                </a:solidFill>
                <a:latin typeface="微軟正黑體" panose="020B0604030504040204" pitchFamily="34" charset="-120"/>
                <a:ea typeface="微軟正黑體" panose="020B0604030504040204" pitchFamily="34" charset="-120"/>
              </a:rPr>
              <a:t>網路上傳</a:t>
            </a:r>
            <a:r>
              <a:rPr lang="zh-TW" altLang="en-US" sz="2800" dirty="0">
                <a:latin typeface="微軟正黑體" panose="020B0604030504040204" pitchFamily="34" charset="-120"/>
                <a:ea typeface="微軟正黑體" panose="020B0604030504040204" pitchFamily="34" charset="-120"/>
              </a:rPr>
              <a:t>方式</a:t>
            </a:r>
          </a:p>
          <a:p>
            <a:r>
              <a:rPr lang="zh-TW" altLang="en-US" sz="2800" dirty="0">
                <a:latin typeface="微軟正黑體" panose="020B0604030504040204" pitchFamily="34" charset="-120"/>
                <a:ea typeface="微軟正黑體" panose="020B0604030504040204" pitchFamily="34" charset="-120"/>
              </a:rPr>
              <a:t>資格審查由委員會統一辦理，如遇資格疑義者，得由各甄審學校辦理複審。</a:t>
            </a: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14</a:t>
            </a:fld>
            <a:endParaRPr lang="zh-TW" altLang="en-US"/>
          </a:p>
        </p:txBody>
      </p:sp>
    </p:spTree>
    <p:extLst>
      <p:ext uri="{BB962C8B-B14F-4D97-AF65-F5344CB8AC3E}">
        <p14:creationId xmlns:p14="http://schemas.microsoft.com/office/powerpoint/2010/main" val="176548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565400"/>
            <a:ext cx="7772400" cy="1223963"/>
          </a:xfrm>
        </p:spPr>
        <p:txBody>
          <a:bodyPr/>
          <a:lstStyle/>
          <a:p>
            <a:pPr algn="ctr" eaLnBrk="1" hangingPunct="1">
              <a:defRPr/>
            </a:pPr>
            <a:r>
              <a:rPr lang="zh-TW" altLang="en-US" sz="6000" dirty="0">
                <a:latin typeface="微軟正黑體" panose="020B0604030504040204" pitchFamily="34" charset="-120"/>
                <a:ea typeface="微軟正黑體" panose="020B0604030504040204" pitchFamily="34" charset="-120"/>
                <a:cs typeface="Arial Unicode MS" pitchFamily="34" charset="-120"/>
              </a:rPr>
              <a:t>參、技優保送</a:t>
            </a:r>
            <a:br>
              <a:rPr lang="en-US" altLang="zh-TW" sz="6000" dirty="0">
                <a:latin typeface="微軟正黑體" panose="020B0604030504040204" pitchFamily="34" charset="-120"/>
                <a:ea typeface="微軟正黑體" panose="020B0604030504040204" pitchFamily="34" charset="-120"/>
                <a:cs typeface="Arial Unicode MS" pitchFamily="34" charset="-120"/>
              </a:rPr>
            </a:br>
            <a:endParaRPr lang="zh-TW" altLang="en-US" sz="32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15</a:t>
            </a:fld>
            <a:endParaRPr lang="zh-TW"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技優保送簡介</a:t>
            </a:r>
            <a:r>
              <a:rPr lang="en-US" altLang="zh-TW" sz="4000" b="1" dirty="0">
                <a:latin typeface="微軟正黑體" pitchFamily="34" charset="-120"/>
                <a:ea typeface="微軟正黑體" pitchFamily="34" charset="-120"/>
              </a:rPr>
              <a:t>(1/4)</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p:txBody>
          <a:bodyPr/>
          <a:lstStyle/>
          <a:p>
            <a:r>
              <a:rPr lang="zh-TW" altLang="en-US" sz="2600" dirty="0">
                <a:latin typeface="微軟正黑體" panose="020B0604030504040204" pitchFamily="34" charset="-120"/>
                <a:ea typeface="微軟正黑體" panose="020B0604030504040204" pitchFamily="34" charset="-120"/>
              </a:rPr>
              <a:t>報名資格</a:t>
            </a:r>
            <a:endParaRPr lang="en-US" altLang="zh-TW" sz="2600" dirty="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國際技能競賽、國際科技展覽、國際展能節職業技能競賽獲</a:t>
            </a:r>
            <a:r>
              <a:rPr lang="zh-TW" altLang="en-US" sz="2600" b="1" u="sng" dirty="0">
                <a:solidFill>
                  <a:srgbClr val="FF0000"/>
                </a:solidFill>
                <a:latin typeface="微軟正黑體" panose="020B0604030504040204" pitchFamily="34" charset="-120"/>
                <a:ea typeface="微軟正黑體" panose="020B0604030504040204" pitchFamily="34" charset="-120"/>
              </a:rPr>
              <a:t>前</a:t>
            </a:r>
            <a:r>
              <a:rPr lang="en-US" altLang="zh-TW" sz="2600" b="1" u="sng" dirty="0">
                <a:solidFill>
                  <a:srgbClr val="FF0000"/>
                </a:solidFill>
                <a:latin typeface="微軟正黑體" panose="020B0604030504040204" pitchFamily="34" charset="-120"/>
                <a:ea typeface="微軟正黑體" panose="020B0604030504040204" pitchFamily="34" charset="-120"/>
              </a:rPr>
              <a:t>3</a:t>
            </a:r>
            <a:r>
              <a:rPr lang="zh-TW" altLang="en-US" sz="2600" b="1" u="sng" dirty="0">
                <a:solidFill>
                  <a:srgbClr val="FF0000"/>
                </a:solidFill>
                <a:latin typeface="微軟正黑體" panose="020B0604030504040204" pitchFamily="34" charset="-120"/>
                <a:ea typeface="微軟正黑體" panose="020B0604030504040204" pitchFamily="34" charset="-120"/>
              </a:rPr>
              <a:t>名</a:t>
            </a:r>
            <a:r>
              <a:rPr lang="zh-TW" altLang="en-US" sz="2600" dirty="0">
                <a:latin typeface="微軟正黑體" panose="020B0604030504040204" pitchFamily="34" charset="-120"/>
                <a:ea typeface="微軟正黑體" panose="020B0604030504040204" pitchFamily="34" charset="-120"/>
              </a:rPr>
              <a:t>或</a:t>
            </a:r>
            <a:r>
              <a:rPr lang="zh-TW" altLang="en-US" sz="2600" b="1" u="sng" dirty="0">
                <a:solidFill>
                  <a:srgbClr val="FF0000"/>
                </a:solidFill>
                <a:latin typeface="微軟正黑體" panose="020B0604030504040204" pitchFamily="34" charset="-120"/>
                <a:ea typeface="微軟正黑體" panose="020B0604030504040204" pitchFamily="34" charset="-120"/>
              </a:rPr>
              <a:t>優勝者</a:t>
            </a:r>
            <a:r>
              <a:rPr lang="zh-TW" altLang="en-US" sz="2600" dirty="0">
                <a:latin typeface="微軟正黑體" panose="020B0604030504040204" pitchFamily="34" charset="-120"/>
                <a:ea typeface="微軟正黑體" panose="020B0604030504040204" pitchFamily="34" charset="-120"/>
              </a:rPr>
              <a:t>。</a:t>
            </a:r>
            <a:endParaRPr lang="en-US" altLang="zh-TW" sz="2600" dirty="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國際技能競賽、國際展能節職業技能競賽獲國手資格（正取及備取）。</a:t>
            </a:r>
            <a:endParaRPr lang="en-US" altLang="zh-TW" sz="2600" dirty="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全國技能競賽、全國身心障礙者技能競賽獲</a:t>
            </a:r>
            <a:br>
              <a:rPr lang="en-US" altLang="zh-TW" sz="2600" dirty="0">
                <a:latin typeface="微軟正黑體" panose="020B0604030504040204" pitchFamily="34" charset="-120"/>
                <a:ea typeface="微軟正黑體" panose="020B0604030504040204" pitchFamily="34" charset="-120"/>
              </a:rPr>
            </a:br>
            <a:r>
              <a:rPr lang="zh-TW" altLang="en-US" sz="2600" b="1" u="sng" dirty="0">
                <a:solidFill>
                  <a:srgbClr val="FF0000"/>
                </a:solidFill>
                <a:latin typeface="微軟正黑體" panose="020B0604030504040204" pitchFamily="34" charset="-120"/>
                <a:ea typeface="微軟正黑體" panose="020B0604030504040204" pitchFamily="34" charset="-120"/>
              </a:rPr>
              <a:t>前</a:t>
            </a:r>
            <a:r>
              <a:rPr lang="en-US" altLang="zh-TW" sz="2600" b="1" u="sng" dirty="0">
                <a:solidFill>
                  <a:srgbClr val="FF0000"/>
                </a:solidFill>
                <a:latin typeface="微軟正黑體" panose="020B0604030504040204" pitchFamily="34" charset="-120"/>
                <a:ea typeface="微軟正黑體" panose="020B0604030504040204" pitchFamily="34" charset="-120"/>
              </a:rPr>
              <a:t>3</a:t>
            </a:r>
            <a:r>
              <a:rPr lang="zh-TW" altLang="en-US" sz="2600" b="1" u="sng" dirty="0">
                <a:solidFill>
                  <a:srgbClr val="FF0000"/>
                </a:solidFill>
                <a:latin typeface="微軟正黑體" panose="020B0604030504040204" pitchFamily="34" charset="-120"/>
                <a:ea typeface="微軟正黑體" panose="020B0604030504040204" pitchFamily="34" charset="-120"/>
              </a:rPr>
              <a:t>名</a:t>
            </a:r>
            <a:r>
              <a:rPr lang="zh-TW" altLang="en-US" sz="2600" dirty="0">
                <a:latin typeface="微軟正黑體" panose="020B0604030504040204" pitchFamily="34" charset="-120"/>
                <a:ea typeface="微軟正黑體" panose="020B0604030504040204" pitchFamily="34" charset="-120"/>
              </a:rPr>
              <a:t>。</a:t>
            </a:r>
            <a:endParaRPr lang="en-US" altLang="zh-TW" sz="2600" dirty="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全國高級中等學校技藝競賽獲</a:t>
            </a:r>
            <a:r>
              <a:rPr lang="zh-TW" altLang="en-US" sz="2600" b="1" u="sng" dirty="0">
                <a:solidFill>
                  <a:srgbClr val="FF0000"/>
                </a:solidFill>
                <a:latin typeface="微軟正黑體" panose="020B0604030504040204" pitchFamily="34" charset="-120"/>
                <a:ea typeface="微軟正黑體" panose="020B0604030504040204" pitchFamily="34" charset="-120"/>
              </a:rPr>
              <a:t>前</a:t>
            </a:r>
            <a:r>
              <a:rPr lang="en-US" altLang="zh-TW" sz="2600" b="1" u="sng" dirty="0">
                <a:solidFill>
                  <a:srgbClr val="FF0000"/>
                </a:solidFill>
                <a:latin typeface="微軟正黑體" panose="020B0604030504040204" pitchFamily="34" charset="-120"/>
                <a:ea typeface="微軟正黑體" panose="020B0604030504040204" pitchFamily="34" charset="-120"/>
              </a:rPr>
              <a:t>3</a:t>
            </a:r>
            <a:r>
              <a:rPr lang="zh-TW" altLang="en-US" sz="2600" b="1" u="sng" dirty="0">
                <a:solidFill>
                  <a:srgbClr val="FF0000"/>
                </a:solidFill>
                <a:latin typeface="微軟正黑體" panose="020B0604030504040204" pitchFamily="34" charset="-120"/>
                <a:ea typeface="微軟正黑體" panose="020B0604030504040204" pitchFamily="34" charset="-120"/>
              </a:rPr>
              <a:t>名</a:t>
            </a:r>
            <a:r>
              <a:rPr lang="zh-TW" altLang="en-US" sz="2600" dirty="0">
                <a:latin typeface="微軟正黑體" panose="020B0604030504040204" pitchFamily="34" charset="-120"/>
                <a:ea typeface="微軟正黑體" panose="020B0604030504040204" pitchFamily="34" charset="-120"/>
              </a:rPr>
              <a:t>。</a:t>
            </a:r>
            <a:endParaRPr lang="en-US" altLang="zh-TW" sz="2600" dirty="0">
              <a:latin typeface="微軟正黑體" panose="020B0604030504040204" pitchFamily="34" charset="-120"/>
              <a:ea typeface="微軟正黑體" panose="020B0604030504040204" pitchFamily="34" charset="-120"/>
            </a:endParaRPr>
          </a:p>
          <a:p>
            <a:pPr marL="342900" lvl="1" indent="-342900">
              <a:buFont typeface="Arial" pitchFamily="34" charset="0"/>
              <a:buChar char="•"/>
            </a:pPr>
            <a:r>
              <a:rPr lang="zh-TW" altLang="en-US" sz="2600" dirty="0">
                <a:latin typeface="微軟正黑體" panose="020B0604030504040204" pitchFamily="34" charset="-120"/>
                <a:ea typeface="微軟正黑體" panose="020B0604030504040204" pitchFamily="34" charset="-120"/>
              </a:rPr>
              <a:t>報名方式一律採網路</a:t>
            </a:r>
            <a:r>
              <a:rPr lang="zh-TW" altLang="en-US" sz="2600" b="1" dirty="0">
                <a:latin typeface="微軟正黑體" panose="020B0604030504040204" pitchFamily="34" charset="-120"/>
                <a:ea typeface="微軟正黑體" panose="020B0604030504040204" pitchFamily="34" charset="-120"/>
              </a:rPr>
              <a:t>個別報名</a:t>
            </a:r>
            <a:endParaRPr lang="en-US" altLang="zh-TW" sz="2600" b="1" dirty="0">
              <a:latin typeface="微軟正黑體" panose="020B0604030504040204" pitchFamily="34" charset="-120"/>
              <a:ea typeface="微軟正黑體" panose="020B0604030504040204" pitchFamily="34" charset="-120"/>
            </a:endParaRPr>
          </a:p>
          <a:p>
            <a:pPr marL="342900" lvl="1" indent="-342900">
              <a:buFont typeface="Arial" pitchFamily="34" charset="0"/>
              <a:buChar char="•"/>
            </a:pPr>
            <a:r>
              <a:rPr lang="zh-TW" altLang="en-US" sz="2600" dirty="0">
                <a:latin typeface="微軟正黑體" panose="020B0604030504040204" pitchFamily="34" charset="-120"/>
                <a:ea typeface="微軟正黑體" panose="020B0604030504040204" pitchFamily="34" charset="-120"/>
              </a:rPr>
              <a:t>考生至多選填</a:t>
            </a:r>
            <a:r>
              <a:rPr lang="en-US" altLang="zh-TW" sz="2600" b="1" u="sng" dirty="0">
                <a:solidFill>
                  <a:srgbClr val="FF0000"/>
                </a:solidFill>
                <a:latin typeface="微軟正黑體" panose="020B0604030504040204" pitchFamily="34" charset="-120"/>
                <a:ea typeface="微軟正黑體" panose="020B0604030504040204" pitchFamily="34" charset="-120"/>
              </a:rPr>
              <a:t>50</a:t>
            </a:r>
            <a:r>
              <a:rPr lang="zh-TW" altLang="en-US" sz="2600" b="1" u="sng" dirty="0">
                <a:solidFill>
                  <a:srgbClr val="FF0000"/>
                </a:solidFill>
                <a:latin typeface="微軟正黑體" panose="020B0604030504040204" pitchFamily="34" charset="-120"/>
                <a:ea typeface="微軟正黑體" panose="020B0604030504040204" pitchFamily="34" charset="-120"/>
              </a:rPr>
              <a:t>個</a:t>
            </a:r>
            <a:r>
              <a:rPr lang="zh-TW" altLang="en-US" sz="2600" dirty="0">
                <a:latin typeface="微軟正黑體" panose="020B0604030504040204" pitchFamily="34" charset="-120"/>
                <a:ea typeface="微軟正黑體" panose="020B0604030504040204" pitchFamily="34" charset="-120"/>
              </a:rPr>
              <a:t>志願</a:t>
            </a:r>
            <a:r>
              <a:rPr lang="en-US" altLang="zh-TW" sz="2600" dirty="0">
                <a:latin typeface="微軟正黑體" panose="020B0604030504040204" pitchFamily="34" charset="-120"/>
                <a:ea typeface="微軟正黑體" panose="020B0604030504040204" pitchFamily="34" charset="-120"/>
              </a:rPr>
              <a:t>(</a:t>
            </a:r>
            <a:r>
              <a:rPr lang="zh-TW" altLang="en-US" sz="2600" dirty="0">
                <a:latin typeface="微軟正黑體" panose="020B0604030504040204" pitchFamily="34" charset="-120"/>
                <a:ea typeface="微軟正黑體" panose="020B0604030504040204" pitchFamily="34" charset="-120"/>
              </a:rPr>
              <a:t>含「不限類別」志願</a:t>
            </a:r>
            <a:r>
              <a:rPr lang="en-US" altLang="zh-TW" sz="2600"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16</a:t>
            </a:fld>
            <a:endParaRPr lang="zh-TW" altLang="en-US"/>
          </a:p>
        </p:txBody>
      </p:sp>
    </p:spTree>
    <p:extLst>
      <p:ext uri="{BB962C8B-B14F-4D97-AF65-F5344CB8AC3E}">
        <p14:creationId xmlns:p14="http://schemas.microsoft.com/office/powerpoint/2010/main" val="95385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技優保送簡介</a:t>
            </a:r>
            <a:r>
              <a:rPr lang="en-US" altLang="zh-TW" sz="4000" b="1" dirty="0">
                <a:latin typeface="微軟正黑體" pitchFamily="34" charset="-120"/>
                <a:ea typeface="微軟正黑體" pitchFamily="34" charset="-120"/>
              </a:rPr>
              <a:t>(2/4)</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a:xfrm>
            <a:off x="457200" y="1412776"/>
            <a:ext cx="8229600" cy="4896544"/>
          </a:xfrm>
        </p:spPr>
        <p:txBody>
          <a:bodyPr/>
          <a:lstStyle/>
          <a:p>
            <a:pPr>
              <a:lnSpc>
                <a:spcPts val="4000"/>
              </a:lnSpc>
            </a:pPr>
            <a:r>
              <a:rPr lang="zh-TW" altLang="en-US" sz="2800" dirty="0">
                <a:latin typeface="微軟正黑體" panose="020B0604030504040204" pitchFamily="34" charset="-120"/>
                <a:ea typeface="微軟正黑體" panose="020B0604030504040204" pitchFamily="34" charset="-120"/>
              </a:rPr>
              <a:t>成績採計：</a:t>
            </a:r>
            <a:endParaRPr lang="en-US" altLang="zh-TW" sz="2800" dirty="0">
              <a:latin typeface="微軟正黑體" panose="020B0604030504040204" pitchFamily="34" charset="-120"/>
              <a:ea typeface="微軟正黑體" panose="020B0604030504040204" pitchFamily="34" charset="-120"/>
            </a:endParaRPr>
          </a:p>
          <a:p>
            <a:pPr lvl="1">
              <a:lnSpc>
                <a:spcPts val="4000"/>
              </a:lnSpc>
            </a:pPr>
            <a:r>
              <a:rPr lang="zh-TW" altLang="en-US" sz="2600" b="1" u="sng" dirty="0">
                <a:solidFill>
                  <a:srgbClr val="FF0000"/>
                </a:solidFill>
                <a:latin typeface="微軟正黑體" panose="020B0604030504040204" pitchFamily="34" charset="-120"/>
                <a:ea typeface="微軟正黑體" panose="020B0604030504040204" pitchFamily="34" charset="-120"/>
              </a:rPr>
              <a:t>不採計</a:t>
            </a:r>
            <a:r>
              <a:rPr lang="zh-TW" altLang="en-US" sz="2600" dirty="0">
                <a:latin typeface="微軟正黑體" panose="020B0604030504040204" pitchFamily="34" charset="-120"/>
                <a:ea typeface="微軟正黑體" panose="020B0604030504040204" pitchFamily="34" charset="-120"/>
              </a:rPr>
              <a:t>統一入學測驗成績</a:t>
            </a:r>
            <a:endParaRPr lang="en-US" altLang="zh-TW" sz="2600" dirty="0">
              <a:latin typeface="微軟正黑體" panose="020B0604030504040204" pitchFamily="34" charset="-120"/>
              <a:ea typeface="微軟正黑體" panose="020B0604030504040204" pitchFamily="34" charset="-120"/>
            </a:endParaRPr>
          </a:p>
          <a:p>
            <a:pPr lvl="1">
              <a:lnSpc>
                <a:spcPts val="4000"/>
              </a:lnSpc>
            </a:pPr>
            <a:r>
              <a:rPr lang="zh-TW" altLang="en-US" sz="2600" dirty="0">
                <a:latin typeface="微軟正黑體" panose="020B0604030504040204" pitchFamily="34" charset="-120"/>
                <a:ea typeface="微軟正黑體" panose="020B0604030504040204" pitchFamily="34" charset="-120"/>
              </a:rPr>
              <a:t>成績計算係以獲獎名次轉換為</a:t>
            </a:r>
            <a:r>
              <a:rPr lang="en-US" altLang="zh-TW" sz="2600" b="1" u="sng" dirty="0">
                <a:solidFill>
                  <a:srgbClr val="FF0000"/>
                </a:solidFill>
                <a:latin typeface="微軟正黑體" panose="020B0604030504040204" pitchFamily="34" charset="-120"/>
                <a:ea typeface="微軟正黑體" panose="020B0604030504040204" pitchFamily="34" charset="-120"/>
              </a:rPr>
              <a:t>10</a:t>
            </a:r>
            <a:r>
              <a:rPr lang="zh-TW" altLang="en-US" sz="2600" b="1" u="sng" dirty="0">
                <a:solidFill>
                  <a:srgbClr val="FF0000"/>
                </a:solidFill>
                <a:latin typeface="微軟正黑體" panose="020B0604030504040204" pitchFamily="34" charset="-120"/>
                <a:ea typeface="微軟正黑體" panose="020B0604030504040204" pitchFamily="34" charset="-120"/>
              </a:rPr>
              <a:t>等級比序</a:t>
            </a:r>
            <a:r>
              <a:rPr lang="zh-TW" altLang="en-US" sz="2600" dirty="0">
                <a:latin typeface="微軟正黑體" panose="020B0604030504040204" pitchFamily="34" charset="-120"/>
                <a:ea typeface="微軟正黑體" panose="020B0604030504040204" pitchFamily="34" charset="-120"/>
              </a:rPr>
              <a:t>分發</a:t>
            </a:r>
            <a:endParaRPr lang="en-US" altLang="zh-TW" sz="2600" dirty="0">
              <a:latin typeface="微軟正黑體" panose="020B0604030504040204" pitchFamily="34" charset="-120"/>
              <a:ea typeface="微軟正黑體" panose="020B0604030504040204" pitchFamily="34" charset="-120"/>
            </a:endParaRPr>
          </a:p>
          <a:p>
            <a:pPr>
              <a:lnSpc>
                <a:spcPts val="4000"/>
              </a:lnSpc>
            </a:pPr>
            <a:r>
              <a:rPr lang="zh-TW" altLang="en-US" sz="2800" dirty="0">
                <a:latin typeface="微軟正黑體" panose="020B0604030504040204" pitchFamily="34" charset="-120"/>
                <a:ea typeface="微軟正黑體" panose="020B0604030504040204" pitchFamily="34" charset="-120"/>
              </a:rPr>
              <a:t>考生依照競賽得獎職類擇一對應招生類別報名。</a:t>
            </a:r>
            <a:br>
              <a:rPr lang="en-US" altLang="zh-TW" sz="2600" dirty="0">
                <a:latin typeface="微軟正黑體" panose="020B0604030504040204" pitchFamily="34" charset="-120"/>
                <a:ea typeface="微軟正黑體" panose="020B0604030504040204" pitchFamily="34" charset="-120"/>
              </a:rPr>
            </a:br>
            <a:r>
              <a:rPr lang="zh-TW" altLang="en-US" sz="2800" dirty="0">
                <a:latin typeface="微軟正黑體" panose="020B0604030504040204" pitchFamily="34" charset="-120"/>
                <a:ea typeface="微軟正黑體" panose="020B0604030504040204" pitchFamily="34" charset="-120"/>
              </a:rPr>
              <a:t>符合技優保送資格者，當屆可同時報名技優保送入學及技優甄審入學，但若已</a:t>
            </a:r>
            <a:r>
              <a:rPr lang="zh-TW" altLang="en-US" sz="2800" b="1" u="sng" dirty="0">
                <a:latin typeface="微軟正黑體" panose="020B0604030504040204" pitchFamily="34" charset="-120"/>
                <a:ea typeface="微軟正黑體" panose="020B0604030504040204" pitchFamily="34" charset="-120"/>
              </a:rPr>
              <a:t>完成技優保送報到</a:t>
            </a:r>
            <a:r>
              <a:rPr lang="zh-TW" altLang="en-US" sz="2800" dirty="0">
                <a:latin typeface="微軟正黑體" panose="020B0604030504040204" pitchFamily="34" charset="-120"/>
                <a:ea typeface="微軟正黑體" panose="020B0604030504040204" pitchFamily="34" charset="-120"/>
              </a:rPr>
              <a:t>且</a:t>
            </a:r>
            <a:r>
              <a:rPr lang="zh-TW" altLang="en-US" sz="2800" b="1" u="sng" dirty="0">
                <a:latin typeface="微軟正黑體" panose="020B0604030504040204" pitchFamily="34" charset="-120"/>
                <a:ea typeface="微軟正黑體" panose="020B0604030504040204" pitchFamily="34" charset="-120"/>
              </a:rPr>
              <a:t>未依規定辦理聲明放棄者</a:t>
            </a:r>
            <a:r>
              <a:rPr lang="zh-TW" altLang="en-US" sz="2800" dirty="0">
                <a:latin typeface="微軟正黑體" panose="020B0604030504040204" pitchFamily="34" charset="-120"/>
                <a:ea typeface="微軟正黑體" panose="020B0604030504040204" pitchFamily="34" charset="-120"/>
              </a:rPr>
              <a:t>，則</a:t>
            </a:r>
            <a:r>
              <a:rPr lang="zh-TW" altLang="en-US" sz="2800" b="1" u="sng" dirty="0">
                <a:latin typeface="微軟正黑體" panose="020B0604030504040204" pitchFamily="34" charset="-120"/>
                <a:ea typeface="微軟正黑體" panose="020B0604030504040204" pitchFamily="34" charset="-120"/>
              </a:rPr>
              <a:t>不得參加技優甄審</a:t>
            </a:r>
            <a:r>
              <a:rPr lang="zh-TW" altLang="en-US" sz="2800" dirty="0">
                <a:latin typeface="微軟正黑體" panose="020B0604030504040204" pitchFamily="34" charset="-120"/>
                <a:ea typeface="微軟正黑體" panose="020B0604030504040204" pitchFamily="34" charset="-120"/>
              </a:rPr>
              <a:t>。</a:t>
            </a:r>
            <a:endParaRPr lang="en-US" altLang="zh-TW" sz="28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17</a:t>
            </a:fld>
            <a:endParaRPr lang="zh-TW" altLang="en-US"/>
          </a:p>
        </p:txBody>
      </p:sp>
    </p:spTree>
    <p:extLst>
      <p:ext uri="{BB962C8B-B14F-4D97-AF65-F5344CB8AC3E}">
        <p14:creationId xmlns:p14="http://schemas.microsoft.com/office/powerpoint/2010/main" val="1235414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技優保送簡介</a:t>
            </a:r>
            <a:r>
              <a:rPr lang="en-US" altLang="zh-TW" sz="4000" b="1" dirty="0">
                <a:latin typeface="微軟正黑體" pitchFamily="34" charset="-120"/>
                <a:ea typeface="微軟正黑體" pitchFamily="34" charset="-120"/>
              </a:rPr>
              <a:t>(3/4)</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a:xfrm>
            <a:off x="539552" y="1299310"/>
            <a:ext cx="8229600" cy="460481"/>
          </a:xfrm>
        </p:spPr>
        <p:txBody>
          <a:bodyPr/>
          <a:lstStyle/>
          <a:p>
            <a:r>
              <a:rPr lang="zh-TW" altLang="en-US" sz="2800" b="1" dirty="0">
                <a:latin typeface="微軟正黑體" panose="020B0604030504040204" pitchFamily="34" charset="-120"/>
                <a:ea typeface="微軟正黑體" panose="020B0604030504040204" pitchFamily="34" charset="-120"/>
              </a:rPr>
              <a:t>技優保送競賽獲獎名次與等第對照表</a:t>
            </a:r>
            <a:endParaRPr lang="en-US" altLang="zh-TW" sz="2800" b="1"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3767979276"/>
              </p:ext>
            </p:extLst>
          </p:nvPr>
        </p:nvGraphicFramePr>
        <p:xfrm>
          <a:off x="827584" y="1823184"/>
          <a:ext cx="6912768" cy="4715728"/>
        </p:xfrm>
        <a:graphic>
          <a:graphicData uri="http://schemas.openxmlformats.org/drawingml/2006/table">
            <a:tbl>
              <a:tblPr firstRow="1" bandRow="1">
                <a:tableStyleId>{00A15C55-8517-42AA-B614-E9B94910E393}</a:tableStyleId>
              </a:tblPr>
              <a:tblGrid>
                <a:gridCol w="3624988">
                  <a:extLst>
                    <a:ext uri="{9D8B030D-6E8A-4147-A177-3AD203B41FA5}">
                      <a16:colId xmlns:a16="http://schemas.microsoft.com/office/drawing/2014/main" val="20000"/>
                    </a:ext>
                  </a:extLst>
                </a:gridCol>
                <a:gridCol w="2023249">
                  <a:extLst>
                    <a:ext uri="{9D8B030D-6E8A-4147-A177-3AD203B41FA5}">
                      <a16:colId xmlns:a16="http://schemas.microsoft.com/office/drawing/2014/main" val="20001"/>
                    </a:ext>
                  </a:extLst>
                </a:gridCol>
                <a:gridCol w="1264531">
                  <a:extLst>
                    <a:ext uri="{9D8B030D-6E8A-4147-A177-3AD203B41FA5}">
                      <a16:colId xmlns:a16="http://schemas.microsoft.com/office/drawing/2014/main" val="20002"/>
                    </a:ext>
                  </a:extLst>
                </a:gridCol>
              </a:tblGrid>
              <a:tr h="370840">
                <a:tc>
                  <a:txBody>
                    <a:bodyPr/>
                    <a:lstStyle/>
                    <a:p>
                      <a:pPr algn="ctr"/>
                      <a:r>
                        <a:rPr lang="zh-TW" altLang="en-US" dirty="0">
                          <a:latin typeface="微軟正黑體" panose="020B0604030504040204" pitchFamily="34" charset="-120"/>
                          <a:ea typeface="微軟正黑體" panose="020B0604030504040204" pitchFamily="34" charset="-120"/>
                        </a:rPr>
                        <a:t>競賽名稱</a:t>
                      </a:r>
                    </a:p>
                  </a:txBody>
                  <a:tcPr/>
                </a:tc>
                <a:tc>
                  <a:txBody>
                    <a:bodyPr/>
                    <a:lstStyle/>
                    <a:p>
                      <a:pPr algn="ctr"/>
                      <a:r>
                        <a:rPr lang="zh-TW" altLang="en-US" dirty="0">
                          <a:latin typeface="微軟正黑體" panose="020B0604030504040204" pitchFamily="34" charset="-120"/>
                          <a:ea typeface="微軟正黑體" panose="020B0604030504040204" pitchFamily="34" charset="-120"/>
                        </a:rPr>
                        <a:t>競賽優勝名次</a:t>
                      </a:r>
                    </a:p>
                  </a:txBody>
                  <a:tcPr/>
                </a:tc>
                <a:tc>
                  <a:txBody>
                    <a:bodyPr/>
                    <a:lstStyle/>
                    <a:p>
                      <a:pPr algn="ctr"/>
                      <a:r>
                        <a:rPr lang="zh-TW" altLang="en-US" dirty="0">
                          <a:latin typeface="微軟正黑體" panose="020B0604030504040204" pitchFamily="34" charset="-120"/>
                          <a:ea typeface="微軟正黑體" panose="020B0604030504040204" pitchFamily="34" charset="-120"/>
                        </a:rPr>
                        <a:t>等級</a:t>
                      </a:r>
                    </a:p>
                  </a:txBody>
                  <a:tcPr/>
                </a:tc>
                <a:extLst>
                  <a:ext uri="{0D108BD9-81ED-4DB2-BD59-A6C34878D82A}">
                    <a16:rowId xmlns:a16="http://schemas.microsoft.com/office/drawing/2014/main" val="10000"/>
                  </a:ext>
                </a:extLst>
              </a:tr>
              <a:tr h="370840">
                <a:tc rowSpan="4">
                  <a:txBody>
                    <a:bodyPr/>
                    <a:lstStyle/>
                    <a:p>
                      <a:r>
                        <a:rPr lang="zh-TW" altLang="en-US" b="1" dirty="0">
                          <a:latin typeface="微軟正黑體" panose="020B0604030504040204" pitchFamily="34" charset="-120"/>
                          <a:ea typeface="微軟正黑體" panose="020B0604030504040204" pitchFamily="34" charset="-120"/>
                        </a:rPr>
                        <a:t>國際技能競賽</a:t>
                      </a:r>
                    </a:p>
                    <a:p>
                      <a:r>
                        <a:rPr lang="zh-TW" altLang="en-US" b="1" dirty="0">
                          <a:latin typeface="微軟正黑體" panose="020B0604030504040204" pitchFamily="34" charset="-120"/>
                          <a:ea typeface="微軟正黑體" panose="020B0604030504040204" pitchFamily="34" charset="-120"/>
                        </a:rPr>
                        <a:t>國際展能節職業技能競賽</a:t>
                      </a:r>
                    </a:p>
                    <a:p>
                      <a:r>
                        <a:rPr lang="zh-TW" altLang="en-US" b="1" dirty="0">
                          <a:latin typeface="微軟正黑體" panose="020B0604030504040204" pitchFamily="34" charset="-120"/>
                          <a:ea typeface="微軟正黑體" panose="020B0604030504040204" pitchFamily="34" charset="-120"/>
                        </a:rPr>
                        <a:t>國際科技展覽</a:t>
                      </a:r>
                    </a:p>
                  </a:txBody>
                  <a:tcPr anchor="ctr"/>
                </a:tc>
                <a:tc>
                  <a:txBody>
                    <a:bodyPr/>
                    <a:lstStyle/>
                    <a:p>
                      <a:pPr algn="ctr"/>
                      <a:r>
                        <a:rPr lang="zh-TW" altLang="en-US" b="1" dirty="0">
                          <a:latin typeface="微軟正黑體" panose="020B0604030504040204" pitchFamily="34" charset="-120"/>
                          <a:ea typeface="微軟正黑體" panose="020B0604030504040204" pitchFamily="34" charset="-120"/>
                        </a:rPr>
                        <a:t>第</a:t>
                      </a:r>
                      <a:r>
                        <a:rPr lang="en-US" altLang="zh-TW" b="1" dirty="0">
                          <a:latin typeface="微軟正黑體" panose="020B0604030504040204" pitchFamily="34" charset="-120"/>
                          <a:ea typeface="微軟正黑體" panose="020B0604030504040204" pitchFamily="34" charset="-120"/>
                        </a:rPr>
                        <a:t>1</a:t>
                      </a:r>
                      <a:r>
                        <a:rPr lang="zh-TW" altLang="en-US" b="1" dirty="0">
                          <a:latin typeface="微軟正黑體" panose="020B0604030504040204" pitchFamily="34" charset="-120"/>
                          <a:ea typeface="微軟正黑體" panose="020B0604030504040204" pitchFamily="34" charset="-120"/>
                        </a:rPr>
                        <a:t>名</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金牌</a:t>
                      </a:r>
                      <a:r>
                        <a:rPr lang="en-US" altLang="zh-TW" b="1" dirty="0">
                          <a:latin typeface="微軟正黑體" panose="020B0604030504040204" pitchFamily="34" charset="-120"/>
                          <a:ea typeface="微軟正黑體" panose="020B0604030504040204" pitchFamily="34" charset="-120"/>
                        </a:rPr>
                        <a:t>)</a:t>
                      </a:r>
                      <a:endParaRPr lang="zh-TW" altLang="en-US" b="1" dirty="0">
                        <a:latin typeface="微軟正黑體" panose="020B0604030504040204" pitchFamily="34" charset="-120"/>
                        <a:ea typeface="微軟正黑體" panose="020B0604030504040204" pitchFamily="34" charset="-120"/>
                      </a:endParaRPr>
                    </a:p>
                  </a:txBody>
                  <a:tcPr>
                    <a:solidFill>
                      <a:srgbClr val="EDEAF0"/>
                    </a:solidFill>
                  </a:tcPr>
                </a:tc>
                <a:tc>
                  <a:txBody>
                    <a:bodyPr/>
                    <a:lstStyle/>
                    <a:p>
                      <a:pPr algn="ctr"/>
                      <a:r>
                        <a:rPr lang="en-US" altLang="zh-TW" b="1" dirty="0">
                          <a:latin typeface="微軟正黑體" panose="020B0604030504040204" pitchFamily="34" charset="-120"/>
                          <a:ea typeface="微軟正黑體" panose="020B0604030504040204" pitchFamily="34" charset="-120"/>
                        </a:rPr>
                        <a:t>1</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1"/>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a:latin typeface="微軟正黑體" panose="020B0604030504040204" pitchFamily="34" charset="-120"/>
                          <a:ea typeface="微軟正黑體" panose="020B0604030504040204" pitchFamily="34" charset="-120"/>
                        </a:rPr>
                        <a:t>第</a:t>
                      </a:r>
                      <a:r>
                        <a:rPr lang="en-US" altLang="zh-TW" b="1" dirty="0">
                          <a:latin typeface="微軟正黑體" panose="020B0604030504040204" pitchFamily="34" charset="-120"/>
                          <a:ea typeface="微軟正黑體" panose="020B0604030504040204" pitchFamily="34" charset="-120"/>
                        </a:rPr>
                        <a:t>2</a:t>
                      </a:r>
                      <a:r>
                        <a:rPr lang="zh-TW" altLang="en-US" b="1" dirty="0">
                          <a:latin typeface="微軟正黑體" panose="020B0604030504040204" pitchFamily="34" charset="-120"/>
                          <a:ea typeface="微軟正黑體" panose="020B0604030504040204" pitchFamily="34" charset="-120"/>
                        </a:rPr>
                        <a:t>名</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銀牌</a:t>
                      </a:r>
                      <a:r>
                        <a:rPr lang="en-US" altLang="zh-TW" b="1" dirty="0">
                          <a:latin typeface="微軟正黑體" panose="020B0604030504040204" pitchFamily="34" charset="-120"/>
                          <a:ea typeface="微軟正黑體" panose="020B0604030504040204" pitchFamily="34" charset="-120"/>
                        </a:rPr>
                        <a:t>)</a:t>
                      </a:r>
                      <a:endParaRPr lang="zh-TW" altLang="en-US" b="1" dirty="0">
                        <a:latin typeface="微軟正黑體" panose="020B0604030504040204" pitchFamily="34" charset="-120"/>
                        <a:ea typeface="微軟正黑體" panose="020B0604030504040204" pitchFamily="34" charset="-120"/>
                      </a:endParaRPr>
                    </a:p>
                  </a:txBody>
                  <a:tcPr>
                    <a:solidFill>
                      <a:srgbClr val="D8D3E0"/>
                    </a:solidFill>
                  </a:tcPr>
                </a:tc>
                <a:tc>
                  <a:txBody>
                    <a:bodyPr/>
                    <a:lstStyle/>
                    <a:p>
                      <a:pPr algn="ctr"/>
                      <a:r>
                        <a:rPr lang="en-US" altLang="zh-TW" b="1" dirty="0">
                          <a:latin typeface="微軟正黑體" panose="020B0604030504040204" pitchFamily="34" charset="-120"/>
                          <a:ea typeface="微軟正黑體" panose="020B0604030504040204" pitchFamily="34" charset="-120"/>
                        </a:rPr>
                        <a:t>2</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2"/>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a:latin typeface="微軟正黑體" panose="020B0604030504040204" pitchFamily="34" charset="-120"/>
                          <a:ea typeface="微軟正黑體" panose="020B0604030504040204" pitchFamily="34" charset="-120"/>
                        </a:rPr>
                        <a:t>第</a:t>
                      </a:r>
                      <a:r>
                        <a:rPr lang="en-US" altLang="zh-TW" b="1" dirty="0">
                          <a:latin typeface="微軟正黑體" panose="020B0604030504040204" pitchFamily="34" charset="-120"/>
                          <a:ea typeface="微軟正黑體" panose="020B0604030504040204" pitchFamily="34" charset="-120"/>
                        </a:rPr>
                        <a:t>3</a:t>
                      </a:r>
                      <a:r>
                        <a:rPr lang="zh-TW" altLang="en-US" b="1" dirty="0">
                          <a:latin typeface="微軟正黑體" panose="020B0604030504040204" pitchFamily="34" charset="-120"/>
                          <a:ea typeface="微軟正黑體" panose="020B0604030504040204" pitchFamily="34" charset="-120"/>
                        </a:rPr>
                        <a:t>名</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銅牌</a:t>
                      </a:r>
                      <a:r>
                        <a:rPr lang="en-US" altLang="zh-TW" b="1" dirty="0">
                          <a:latin typeface="微軟正黑體" panose="020B0604030504040204" pitchFamily="34" charset="-120"/>
                          <a:ea typeface="微軟正黑體" panose="020B0604030504040204" pitchFamily="34" charset="-120"/>
                        </a:rPr>
                        <a:t>)</a:t>
                      </a:r>
                      <a:endParaRPr lang="zh-TW" altLang="en-US" b="1" dirty="0">
                        <a:latin typeface="微軟正黑體" panose="020B0604030504040204" pitchFamily="34" charset="-120"/>
                        <a:ea typeface="微軟正黑體" panose="020B0604030504040204" pitchFamily="34" charset="-120"/>
                      </a:endParaRPr>
                    </a:p>
                  </a:txBody>
                  <a:tcPr>
                    <a:solidFill>
                      <a:srgbClr val="EDEAF0"/>
                    </a:solidFill>
                  </a:tcPr>
                </a:tc>
                <a:tc>
                  <a:txBody>
                    <a:bodyPr/>
                    <a:lstStyle/>
                    <a:p>
                      <a:pPr algn="ctr"/>
                      <a:r>
                        <a:rPr lang="en-US" altLang="zh-TW" b="1" dirty="0">
                          <a:latin typeface="微軟正黑體" panose="020B0604030504040204" pitchFamily="34" charset="-120"/>
                          <a:ea typeface="微軟正黑體" panose="020B0604030504040204" pitchFamily="34" charset="-120"/>
                        </a:rPr>
                        <a:t>3</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3"/>
                  </a:ext>
                </a:extLst>
              </a:tr>
              <a:tr h="370840">
                <a:tc vMerge="1">
                  <a:txBody>
                    <a:bodyPr/>
                    <a:lstStyle/>
                    <a:p>
                      <a:endParaRPr lang="zh-TW" altLang="en-US" dirty="0"/>
                    </a:p>
                  </a:txBody>
                  <a:tcPr/>
                </a:tc>
                <a:tc>
                  <a:txBody>
                    <a:bodyPr/>
                    <a:lstStyle/>
                    <a:p>
                      <a:pPr algn="ctr"/>
                      <a:r>
                        <a:rPr lang="zh-TW" altLang="en-US" b="1" dirty="0">
                          <a:latin typeface="微軟正黑體" panose="020B0604030504040204" pitchFamily="34" charset="-120"/>
                          <a:ea typeface="微軟正黑體" panose="020B0604030504040204" pitchFamily="34" charset="-120"/>
                        </a:rPr>
                        <a:t>優勝</a:t>
                      </a:r>
                    </a:p>
                  </a:txBody>
                  <a:tcPr>
                    <a:solidFill>
                      <a:srgbClr val="D8D3E0"/>
                    </a:solidFill>
                  </a:tcPr>
                </a:tc>
                <a:tc>
                  <a:txBody>
                    <a:bodyPr/>
                    <a:lstStyle/>
                    <a:p>
                      <a:pPr algn="ctr"/>
                      <a:r>
                        <a:rPr lang="en-US" altLang="zh-TW" b="1" dirty="0">
                          <a:latin typeface="微軟正黑體" panose="020B0604030504040204" pitchFamily="34" charset="-120"/>
                          <a:ea typeface="微軟正黑體" panose="020B0604030504040204" pitchFamily="34" charset="-120"/>
                        </a:rPr>
                        <a:t>4</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b="1" dirty="0">
                          <a:solidFill>
                            <a:srgbClr val="FF0000"/>
                          </a:solidFill>
                          <a:latin typeface="微軟正黑體" panose="020B0604030504040204" pitchFamily="34" charset="-120"/>
                          <a:ea typeface="微軟正黑體" panose="020B0604030504040204" pitchFamily="34" charset="-120"/>
                        </a:rPr>
                        <a:t>國際技能競賽</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b="1" dirty="0">
                          <a:solidFill>
                            <a:srgbClr val="FF0000"/>
                          </a:solidFill>
                          <a:latin typeface="微軟正黑體" panose="020B0604030504040204" pitchFamily="34" charset="-120"/>
                          <a:ea typeface="微軟正黑體" panose="020B0604030504040204" pitchFamily="34" charset="-120"/>
                        </a:rPr>
                        <a:t>國際展能節職業技能競賽</a:t>
                      </a:r>
                    </a:p>
                  </a:txBody>
                  <a:tcPr>
                    <a:solidFill>
                      <a:srgbClr val="EDEA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a:solidFill>
                            <a:srgbClr val="FF0000"/>
                          </a:solidFill>
                          <a:latin typeface="微軟正黑體" panose="020B0604030504040204" pitchFamily="34" charset="-120"/>
                          <a:ea typeface="微軟正黑體" panose="020B0604030504040204" pitchFamily="34" charset="-120"/>
                        </a:rPr>
                        <a:t>正</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備</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取國手</a:t>
                      </a:r>
                    </a:p>
                  </a:txBody>
                  <a:tcPr anchor="ctr">
                    <a:solidFill>
                      <a:srgbClr val="EDEAF0"/>
                    </a:solidFill>
                  </a:tcPr>
                </a:tc>
                <a:tc>
                  <a:txBody>
                    <a:bodyPr/>
                    <a:lstStyle/>
                    <a:p>
                      <a:pPr algn="ctr"/>
                      <a:r>
                        <a:rPr lang="en-US" altLang="zh-TW" b="1" dirty="0">
                          <a:solidFill>
                            <a:srgbClr val="FF0000"/>
                          </a:solidFill>
                          <a:latin typeface="微軟正黑體" panose="020B0604030504040204" pitchFamily="34" charset="-120"/>
                          <a:ea typeface="微軟正黑體" panose="020B0604030504040204" pitchFamily="34" charset="-120"/>
                        </a:rPr>
                        <a:t>5</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5"/>
                  </a:ext>
                </a:extLst>
              </a:tr>
              <a:tr h="367248">
                <a:tc rowSpan="3">
                  <a:txBody>
                    <a:bodyPr/>
                    <a:lstStyle/>
                    <a:p>
                      <a:r>
                        <a:rPr lang="zh-TW" altLang="en-US" b="1" dirty="0">
                          <a:solidFill>
                            <a:srgbClr val="FF0000"/>
                          </a:solidFill>
                          <a:latin typeface="微軟正黑體" panose="020B0604030504040204" pitchFamily="34" charset="-120"/>
                          <a:ea typeface="微軟正黑體" panose="020B0604030504040204" pitchFamily="34" charset="-120"/>
                        </a:rPr>
                        <a:t>全國技能競賽</a:t>
                      </a:r>
                    </a:p>
                    <a:p>
                      <a:r>
                        <a:rPr lang="zh-TW" altLang="en-US" b="1" dirty="0">
                          <a:solidFill>
                            <a:srgbClr val="FF0000"/>
                          </a:solidFill>
                          <a:latin typeface="微軟正黑體" panose="020B0604030504040204" pitchFamily="34" charset="-120"/>
                          <a:ea typeface="微軟正黑體" panose="020B0604030504040204" pitchFamily="34" charset="-120"/>
                        </a:rPr>
                        <a:t>全國身心障礙者技能競賽</a:t>
                      </a:r>
                    </a:p>
                  </a:txBody>
                  <a:tcPr anchor="ctr">
                    <a:solidFill>
                      <a:srgbClr val="D8D3E0"/>
                    </a:solidFill>
                  </a:tcPr>
                </a:tc>
                <a:tc>
                  <a:txBody>
                    <a:bodyPr/>
                    <a:lstStyle/>
                    <a:p>
                      <a:pPr algn="ctr"/>
                      <a:r>
                        <a:rPr lang="zh-TW" altLang="en-US" b="1" dirty="0">
                          <a:solidFill>
                            <a:srgbClr val="FF0000"/>
                          </a:solidFill>
                          <a:latin typeface="微軟正黑體" panose="020B0604030504040204" pitchFamily="34" charset="-120"/>
                          <a:ea typeface="微軟正黑體" panose="020B0604030504040204" pitchFamily="34" charset="-120"/>
                        </a:rPr>
                        <a:t>第</a:t>
                      </a:r>
                      <a:r>
                        <a:rPr lang="en-US" altLang="zh-TW" b="1" dirty="0">
                          <a:solidFill>
                            <a:srgbClr val="FF0000"/>
                          </a:solidFill>
                          <a:latin typeface="微軟正黑體" panose="020B0604030504040204" pitchFamily="34" charset="-120"/>
                          <a:ea typeface="微軟正黑體" panose="020B0604030504040204" pitchFamily="34" charset="-120"/>
                        </a:rPr>
                        <a:t>1</a:t>
                      </a:r>
                      <a:r>
                        <a:rPr lang="zh-TW" altLang="en-US" b="1" dirty="0">
                          <a:solidFill>
                            <a:srgbClr val="FF0000"/>
                          </a:solidFill>
                          <a:latin typeface="微軟正黑體" panose="020B0604030504040204" pitchFamily="34" charset="-120"/>
                          <a:ea typeface="微軟正黑體" panose="020B0604030504040204" pitchFamily="34" charset="-120"/>
                        </a:rPr>
                        <a:t>名</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金牌</a:t>
                      </a:r>
                      <a:r>
                        <a:rPr lang="en-US" altLang="zh-TW" b="1" dirty="0">
                          <a:solidFill>
                            <a:srgbClr val="FF0000"/>
                          </a:solidFill>
                          <a:latin typeface="微軟正黑體" panose="020B0604030504040204" pitchFamily="34" charset="-120"/>
                          <a:ea typeface="微軟正黑體" panose="020B0604030504040204" pitchFamily="34" charset="-120"/>
                        </a:rPr>
                        <a:t>)</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solidFill>
                      <a:srgbClr val="D8D3E0"/>
                    </a:solidFill>
                  </a:tcPr>
                </a:tc>
                <a:tc>
                  <a:txBody>
                    <a:bodyPr/>
                    <a:lstStyle/>
                    <a:p>
                      <a:pPr algn="ctr"/>
                      <a:r>
                        <a:rPr lang="en-US" altLang="zh-TW" b="1" dirty="0">
                          <a:solidFill>
                            <a:srgbClr val="FF0000"/>
                          </a:solidFill>
                          <a:latin typeface="微軟正黑體" panose="020B0604030504040204" pitchFamily="34" charset="-120"/>
                          <a:ea typeface="微軟正黑體" panose="020B0604030504040204" pitchFamily="34" charset="-120"/>
                        </a:rPr>
                        <a:t>6</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6"/>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a:solidFill>
                            <a:srgbClr val="FF0000"/>
                          </a:solidFill>
                          <a:latin typeface="微軟正黑體" panose="020B0604030504040204" pitchFamily="34" charset="-120"/>
                          <a:ea typeface="微軟正黑體" panose="020B0604030504040204" pitchFamily="34" charset="-120"/>
                        </a:rPr>
                        <a:t>第</a:t>
                      </a:r>
                      <a:r>
                        <a:rPr lang="en-US" altLang="zh-TW" b="1" dirty="0">
                          <a:solidFill>
                            <a:srgbClr val="FF0000"/>
                          </a:solidFill>
                          <a:latin typeface="微軟正黑體" panose="020B0604030504040204" pitchFamily="34" charset="-120"/>
                          <a:ea typeface="微軟正黑體" panose="020B0604030504040204" pitchFamily="34" charset="-120"/>
                        </a:rPr>
                        <a:t>2</a:t>
                      </a:r>
                      <a:r>
                        <a:rPr lang="zh-TW" altLang="en-US" b="1" dirty="0">
                          <a:solidFill>
                            <a:srgbClr val="FF0000"/>
                          </a:solidFill>
                          <a:latin typeface="微軟正黑體" panose="020B0604030504040204" pitchFamily="34" charset="-120"/>
                          <a:ea typeface="微軟正黑體" panose="020B0604030504040204" pitchFamily="34" charset="-120"/>
                        </a:rPr>
                        <a:t>名</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銀牌</a:t>
                      </a:r>
                      <a:r>
                        <a:rPr lang="en-US" altLang="zh-TW" b="1" dirty="0">
                          <a:solidFill>
                            <a:srgbClr val="FF0000"/>
                          </a:solidFill>
                          <a:latin typeface="微軟正黑體" panose="020B0604030504040204" pitchFamily="34" charset="-120"/>
                          <a:ea typeface="微軟正黑體" panose="020B0604030504040204" pitchFamily="34" charset="-120"/>
                        </a:rPr>
                        <a:t>)</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solidFill>
                      <a:srgbClr val="EDEAF0"/>
                    </a:solidFill>
                  </a:tcPr>
                </a:tc>
                <a:tc>
                  <a:txBody>
                    <a:bodyPr/>
                    <a:lstStyle/>
                    <a:p>
                      <a:pPr algn="ctr"/>
                      <a:r>
                        <a:rPr lang="en-US" altLang="zh-TW" b="1" dirty="0">
                          <a:solidFill>
                            <a:srgbClr val="FF0000"/>
                          </a:solidFill>
                          <a:latin typeface="微軟正黑體" panose="020B0604030504040204" pitchFamily="34" charset="-120"/>
                          <a:ea typeface="微軟正黑體" panose="020B0604030504040204" pitchFamily="34" charset="-120"/>
                        </a:rPr>
                        <a:t>7</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7"/>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a:solidFill>
                            <a:srgbClr val="FF0000"/>
                          </a:solidFill>
                          <a:latin typeface="微軟正黑體" panose="020B0604030504040204" pitchFamily="34" charset="-120"/>
                          <a:ea typeface="微軟正黑體" panose="020B0604030504040204" pitchFamily="34" charset="-120"/>
                        </a:rPr>
                        <a:t>第</a:t>
                      </a:r>
                      <a:r>
                        <a:rPr lang="en-US" altLang="zh-TW" b="1" dirty="0">
                          <a:solidFill>
                            <a:srgbClr val="FF0000"/>
                          </a:solidFill>
                          <a:latin typeface="微軟正黑體" panose="020B0604030504040204" pitchFamily="34" charset="-120"/>
                          <a:ea typeface="微軟正黑體" panose="020B0604030504040204" pitchFamily="34" charset="-120"/>
                        </a:rPr>
                        <a:t>3</a:t>
                      </a:r>
                      <a:r>
                        <a:rPr lang="zh-TW" altLang="en-US" b="1" dirty="0">
                          <a:solidFill>
                            <a:srgbClr val="FF0000"/>
                          </a:solidFill>
                          <a:latin typeface="微軟正黑體" panose="020B0604030504040204" pitchFamily="34" charset="-120"/>
                          <a:ea typeface="微軟正黑體" panose="020B0604030504040204" pitchFamily="34" charset="-120"/>
                        </a:rPr>
                        <a:t>名</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銅牌</a:t>
                      </a:r>
                      <a:r>
                        <a:rPr lang="en-US" altLang="zh-TW" b="1" dirty="0">
                          <a:solidFill>
                            <a:srgbClr val="FF0000"/>
                          </a:solidFill>
                          <a:latin typeface="微軟正黑體" panose="020B0604030504040204" pitchFamily="34" charset="-120"/>
                          <a:ea typeface="微軟正黑體" panose="020B0604030504040204" pitchFamily="34" charset="-120"/>
                        </a:rPr>
                        <a:t>)</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solidFill>
                      <a:srgbClr val="D8D3E0"/>
                    </a:solidFill>
                  </a:tcPr>
                </a:tc>
                <a:tc>
                  <a:txBody>
                    <a:bodyPr/>
                    <a:lstStyle/>
                    <a:p>
                      <a:pPr algn="ctr"/>
                      <a:r>
                        <a:rPr lang="en-US" altLang="zh-TW" b="1" dirty="0">
                          <a:solidFill>
                            <a:srgbClr val="FF0000"/>
                          </a:solidFill>
                          <a:latin typeface="微軟正黑體" panose="020B0604030504040204" pitchFamily="34" charset="-120"/>
                          <a:ea typeface="微軟正黑體" panose="020B0604030504040204" pitchFamily="34" charset="-120"/>
                        </a:rPr>
                        <a:t>8</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8"/>
                  </a:ext>
                </a:extLst>
              </a:tr>
              <a:tr h="370840">
                <a:tc rowSpan="3">
                  <a:txBody>
                    <a:bodyPr/>
                    <a:lstStyle/>
                    <a:p>
                      <a:r>
                        <a:rPr lang="zh-TW" altLang="en-US" b="1" dirty="0">
                          <a:solidFill>
                            <a:srgbClr val="FF0000"/>
                          </a:solidFill>
                          <a:latin typeface="微軟正黑體" panose="020B0604030504040204" pitchFamily="34" charset="-120"/>
                          <a:ea typeface="微軟正黑體" panose="020B0604030504040204" pitchFamily="34" charset="-120"/>
                        </a:rPr>
                        <a:t>全國高級中等學校技藝競賽</a:t>
                      </a:r>
                    </a:p>
                  </a:txBody>
                  <a:tcPr anchor="ctr">
                    <a:solidFill>
                      <a:srgbClr val="EDEAF0"/>
                    </a:solidFill>
                  </a:tcPr>
                </a:tc>
                <a:tc>
                  <a:txBody>
                    <a:bodyPr/>
                    <a:lstStyle/>
                    <a:p>
                      <a:pPr algn="ctr"/>
                      <a:r>
                        <a:rPr lang="zh-TW" altLang="en-US" b="1" dirty="0">
                          <a:solidFill>
                            <a:srgbClr val="FF0000"/>
                          </a:solidFill>
                          <a:latin typeface="微軟正黑體" panose="020B0604030504040204" pitchFamily="34" charset="-120"/>
                          <a:ea typeface="微軟正黑體" panose="020B0604030504040204" pitchFamily="34" charset="-120"/>
                        </a:rPr>
                        <a:t>第</a:t>
                      </a:r>
                      <a:r>
                        <a:rPr lang="en-US" altLang="zh-TW" b="1" dirty="0">
                          <a:solidFill>
                            <a:srgbClr val="FF0000"/>
                          </a:solidFill>
                          <a:latin typeface="微軟正黑體" panose="020B0604030504040204" pitchFamily="34" charset="-120"/>
                          <a:ea typeface="微軟正黑體" panose="020B0604030504040204" pitchFamily="34" charset="-120"/>
                        </a:rPr>
                        <a:t>1</a:t>
                      </a:r>
                      <a:r>
                        <a:rPr lang="zh-TW" altLang="en-US" b="1" dirty="0">
                          <a:solidFill>
                            <a:srgbClr val="FF0000"/>
                          </a:solidFill>
                          <a:latin typeface="微軟正黑體" panose="020B0604030504040204" pitchFamily="34" charset="-120"/>
                          <a:ea typeface="微軟正黑體" panose="020B0604030504040204" pitchFamily="34" charset="-120"/>
                        </a:rPr>
                        <a:t>名</a:t>
                      </a:r>
                    </a:p>
                  </a:txBody>
                  <a:tcPr>
                    <a:solidFill>
                      <a:srgbClr val="EDEAF0"/>
                    </a:solidFill>
                  </a:tcPr>
                </a:tc>
                <a:tc>
                  <a:txBody>
                    <a:bodyPr/>
                    <a:lstStyle/>
                    <a:p>
                      <a:pPr algn="ctr"/>
                      <a:r>
                        <a:rPr lang="en-US" altLang="zh-TW" b="1" dirty="0">
                          <a:solidFill>
                            <a:srgbClr val="FF0000"/>
                          </a:solidFill>
                          <a:latin typeface="微軟正黑體" panose="020B0604030504040204" pitchFamily="34" charset="-120"/>
                          <a:ea typeface="微軟正黑體" panose="020B0604030504040204" pitchFamily="34" charset="-120"/>
                        </a:rPr>
                        <a:t>8</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9"/>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a:solidFill>
                            <a:srgbClr val="FF0000"/>
                          </a:solidFill>
                          <a:latin typeface="微軟正黑體" panose="020B0604030504040204" pitchFamily="34" charset="-120"/>
                          <a:ea typeface="微軟正黑體" panose="020B0604030504040204" pitchFamily="34" charset="-120"/>
                        </a:rPr>
                        <a:t>第</a:t>
                      </a:r>
                      <a:r>
                        <a:rPr lang="en-US" altLang="zh-TW" b="1" dirty="0">
                          <a:solidFill>
                            <a:srgbClr val="FF0000"/>
                          </a:solidFill>
                          <a:latin typeface="微軟正黑體" panose="020B0604030504040204" pitchFamily="34" charset="-120"/>
                          <a:ea typeface="微軟正黑體" panose="020B0604030504040204" pitchFamily="34" charset="-120"/>
                        </a:rPr>
                        <a:t>2</a:t>
                      </a:r>
                      <a:r>
                        <a:rPr lang="zh-TW" altLang="en-US" b="1" dirty="0">
                          <a:solidFill>
                            <a:srgbClr val="FF0000"/>
                          </a:solidFill>
                          <a:latin typeface="微軟正黑體" panose="020B0604030504040204" pitchFamily="34" charset="-120"/>
                          <a:ea typeface="微軟正黑體" panose="020B0604030504040204" pitchFamily="34" charset="-120"/>
                        </a:rPr>
                        <a:t>名</a:t>
                      </a:r>
                    </a:p>
                  </a:txBody>
                  <a:tcPr>
                    <a:solidFill>
                      <a:srgbClr val="D8D3E0"/>
                    </a:solidFill>
                  </a:tcPr>
                </a:tc>
                <a:tc>
                  <a:txBody>
                    <a:bodyPr/>
                    <a:lstStyle/>
                    <a:p>
                      <a:pPr algn="ctr"/>
                      <a:r>
                        <a:rPr lang="en-US" altLang="zh-TW" b="1" dirty="0">
                          <a:solidFill>
                            <a:srgbClr val="FF0000"/>
                          </a:solidFill>
                          <a:latin typeface="微軟正黑體" panose="020B0604030504040204" pitchFamily="34" charset="-120"/>
                          <a:ea typeface="微軟正黑體" panose="020B0604030504040204" pitchFamily="34" charset="-120"/>
                        </a:rPr>
                        <a:t>9</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10"/>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a:solidFill>
                            <a:srgbClr val="FF0000"/>
                          </a:solidFill>
                          <a:latin typeface="微軟正黑體" panose="020B0604030504040204" pitchFamily="34" charset="-120"/>
                          <a:ea typeface="微軟正黑體" panose="020B0604030504040204" pitchFamily="34" charset="-120"/>
                        </a:rPr>
                        <a:t>第</a:t>
                      </a:r>
                      <a:r>
                        <a:rPr lang="en-US" altLang="zh-TW" b="1" dirty="0">
                          <a:solidFill>
                            <a:srgbClr val="FF0000"/>
                          </a:solidFill>
                          <a:latin typeface="微軟正黑體" panose="020B0604030504040204" pitchFamily="34" charset="-120"/>
                          <a:ea typeface="微軟正黑體" panose="020B0604030504040204" pitchFamily="34" charset="-120"/>
                        </a:rPr>
                        <a:t>3</a:t>
                      </a:r>
                      <a:r>
                        <a:rPr lang="zh-TW" altLang="en-US" b="1" dirty="0">
                          <a:solidFill>
                            <a:srgbClr val="FF0000"/>
                          </a:solidFill>
                          <a:latin typeface="微軟正黑體" panose="020B0604030504040204" pitchFamily="34" charset="-120"/>
                          <a:ea typeface="微軟正黑體" panose="020B0604030504040204" pitchFamily="34" charset="-120"/>
                        </a:rPr>
                        <a:t>名</a:t>
                      </a:r>
                    </a:p>
                  </a:txBody>
                  <a:tcPr>
                    <a:solidFill>
                      <a:srgbClr val="EDEAF0"/>
                    </a:solidFill>
                  </a:tcPr>
                </a:tc>
                <a:tc>
                  <a:txBody>
                    <a:bodyPr/>
                    <a:lstStyle/>
                    <a:p>
                      <a:pPr algn="ctr"/>
                      <a:r>
                        <a:rPr lang="en-US" altLang="zh-TW" b="1" dirty="0">
                          <a:solidFill>
                            <a:srgbClr val="FF0000"/>
                          </a:solidFill>
                          <a:latin typeface="微軟正黑體" panose="020B0604030504040204" pitchFamily="34" charset="-120"/>
                          <a:ea typeface="微軟正黑體" panose="020B0604030504040204" pitchFamily="34" charset="-120"/>
                        </a:rPr>
                        <a:t>10</a:t>
                      </a:r>
                      <a:endParaRPr lang="zh-TW" altLang="en-US" b="1" dirty="0">
                        <a:solidFill>
                          <a:srgbClr val="FF0000"/>
                        </a:solidFill>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11"/>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18</a:t>
            </a:fld>
            <a:endParaRPr lang="zh-TW" altLang="en-US"/>
          </a:p>
        </p:txBody>
      </p:sp>
    </p:spTree>
    <p:extLst>
      <p:ext uri="{BB962C8B-B14F-4D97-AF65-F5344CB8AC3E}">
        <p14:creationId xmlns:p14="http://schemas.microsoft.com/office/powerpoint/2010/main" val="2938293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00273"/>
            <a:ext cx="8229600" cy="5321202"/>
          </a:xfrm>
        </p:spPr>
        <p:txBody>
          <a:bodyPr/>
          <a:lstStyle/>
          <a:p>
            <a:pPr algn="just">
              <a:spcBef>
                <a:spcPts val="0"/>
              </a:spcBef>
              <a:spcAft>
                <a:spcPts val="1200"/>
              </a:spcAft>
            </a:pPr>
            <a:r>
              <a:rPr lang="zh-TW" altLang="en-US" sz="2800" dirty="0">
                <a:latin typeface="微軟正黑體" panose="020B0604030504040204" pitchFamily="34" charset="-120"/>
                <a:ea typeface="微軟正黑體" panose="020B0604030504040204" pitchFamily="34" charset="-120"/>
              </a:rPr>
              <a:t>分發錄取生完成報到後，</a:t>
            </a:r>
            <a:r>
              <a:rPr lang="zh-TW" altLang="en-US" sz="2800" dirty="0">
                <a:solidFill>
                  <a:srgbClr val="FF0000"/>
                </a:solidFill>
                <a:latin typeface="微軟正黑體" panose="020B0604030504040204" pitchFamily="34" charset="-120"/>
                <a:ea typeface="微軟正黑體" panose="020B0604030504040204" pitchFamily="34" charset="-120"/>
              </a:rPr>
              <a:t>未依規定辦理聲明放棄者，不得再行參加本學年度其他招生管道</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繁星推甄、四技申請、技優甄審、甄選入學、登記分發、各四技二專學校及大學校院</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之招生，違者取消保送錄取及入學資格。</a:t>
            </a:r>
            <a:endParaRPr lang="en-US" altLang="zh-TW" sz="2800" dirty="0">
              <a:latin typeface="微軟正黑體" panose="020B0604030504040204" pitchFamily="34" charset="-120"/>
              <a:ea typeface="微軟正黑體" panose="020B0604030504040204" pitchFamily="34" charset="-120"/>
            </a:endParaRPr>
          </a:p>
          <a:p>
            <a:pPr algn="just">
              <a:spcBef>
                <a:spcPts val="0"/>
              </a:spcBef>
              <a:spcAft>
                <a:spcPts val="1200"/>
              </a:spcAft>
            </a:pPr>
            <a:r>
              <a:rPr lang="zh-TW" altLang="en-US" sz="2800" dirty="0">
                <a:latin typeface="微軟正黑體" panose="020B0604030504040204" pitchFamily="34" charset="-120"/>
                <a:ea typeface="微軟正黑體" panose="020B0604030504040204" pitchFamily="34" charset="-120"/>
              </a:rPr>
              <a:t>分發錄取生無論已否註冊入學，均不得再以同一證件或競賽、展覽獎項參加次一學年度及其以後之四技二專學校及大學院校相關學系技優入學，違者取消其報名及錄取入學資格。</a:t>
            </a:r>
            <a:endParaRPr lang="zh-TW" altLang="en-US" dirty="0"/>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19</a:t>
            </a:fld>
            <a:endParaRPr lang="zh-TW" altLang="en-US"/>
          </a:p>
        </p:txBody>
      </p:sp>
      <p:sp>
        <p:nvSpPr>
          <p:cNvPr id="6"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技優保送簡介</a:t>
            </a:r>
            <a:r>
              <a:rPr lang="en-US" altLang="zh-TW" sz="4000" b="1" dirty="0">
                <a:latin typeface="微軟正黑體" pitchFamily="34" charset="-120"/>
                <a:ea typeface="微軟正黑體" pitchFamily="34" charset="-120"/>
              </a:rPr>
              <a:t>(4/4)</a:t>
            </a:r>
            <a:endParaRPr lang="zh-TW" altLang="en-US" b="1" dirty="0">
              <a:latin typeface="微軟正黑體" pitchFamily="34" charset="-120"/>
              <a:ea typeface="微軟正黑體" pitchFamily="34" charset="-120"/>
            </a:endParaRPr>
          </a:p>
        </p:txBody>
      </p:sp>
    </p:spTree>
    <p:extLst>
      <p:ext uri="{BB962C8B-B14F-4D97-AF65-F5344CB8AC3E}">
        <p14:creationId xmlns:p14="http://schemas.microsoft.com/office/powerpoint/2010/main" val="394735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noGrp="1"/>
          </p:cNvSpPr>
          <p:nvPr>
            <p:ph type="title"/>
          </p:nvPr>
        </p:nvSpPr>
        <p:spPr/>
        <p:txBody>
          <a:bodyPr/>
          <a:lstStyle/>
          <a:p>
            <a:r>
              <a:rPr lang="zh-TW" altLang="en-US" b="1" dirty="0">
                <a:latin typeface="微軟正黑體" panose="020B0604030504040204" pitchFamily="34" charset="-120"/>
                <a:ea typeface="微軟正黑體" panose="020B0604030504040204" pitchFamily="34" charset="-120"/>
              </a:rPr>
              <a:t>簡報大綱</a:t>
            </a:r>
          </a:p>
        </p:txBody>
      </p:sp>
      <p:sp>
        <p:nvSpPr>
          <p:cNvPr id="3075" name="內容版面配置區 2"/>
          <p:cNvSpPr>
            <a:spLocks noGrp="1"/>
          </p:cNvSpPr>
          <p:nvPr>
            <p:ph idx="1"/>
          </p:nvPr>
        </p:nvSpPr>
        <p:spPr>
          <a:xfrm>
            <a:off x="1395864" y="1268760"/>
            <a:ext cx="7293496" cy="4891385"/>
          </a:xfrm>
        </p:spPr>
        <p:txBody>
          <a:bodyPr/>
          <a:lstStyle/>
          <a:p>
            <a:r>
              <a:rPr lang="zh-TW" altLang="en-US" sz="2600" b="1" dirty="0">
                <a:solidFill>
                  <a:srgbClr val="0070C0"/>
                </a:solidFill>
                <a:latin typeface="微軟正黑體" pitchFamily="34" charset="-120"/>
                <a:ea typeface="微軟正黑體" pitchFamily="34" charset="-120"/>
              </a:rPr>
              <a:t>簡介、畢業條件及升學概況</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壹、各類升學進路</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貳、四技二專特殊選才</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參、技優保送</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肆、科技校院繁星計畫</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伍、四技申請</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陸、技優甄審</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柒、甄選入學</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捌、聯合登記分發</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玖、其他招生管道</a:t>
            </a:r>
            <a:endParaRPr lang="en-US" altLang="zh-TW" sz="2600" b="1" dirty="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拾、諮詢管道與網站</a:t>
            </a:r>
            <a:endParaRPr lang="en-US" altLang="zh-TW" sz="2600" b="1" dirty="0">
              <a:solidFill>
                <a:srgbClr val="0070C0"/>
              </a:solidFill>
              <a:latin typeface="微軟正黑體" pitchFamily="34" charset="-120"/>
              <a:ea typeface="微軟正黑體"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2</a:t>
            </a:fld>
            <a:endParaRPr lang="zh-TW" altLang="en-US"/>
          </a:p>
        </p:txBody>
      </p:sp>
    </p:spTree>
    <p:extLst>
      <p:ext uri="{BB962C8B-B14F-4D97-AF65-F5344CB8AC3E}">
        <p14:creationId xmlns:p14="http://schemas.microsoft.com/office/powerpoint/2010/main" val="2801960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4213" y="2708275"/>
            <a:ext cx="7772400" cy="1081088"/>
          </a:xfrm>
        </p:spPr>
        <p:txBody>
          <a:bodyPr/>
          <a:lstStyle/>
          <a:p>
            <a:pPr algn="ctr" eaLnBrk="1" hangingPunct="1">
              <a:defRPr/>
            </a:pPr>
            <a:r>
              <a:rPr lang="zh-TW" altLang="en-US" sz="5800" dirty="0">
                <a:latin typeface="微軟正黑體" panose="020B0604030504040204" pitchFamily="34" charset="-120"/>
                <a:ea typeface="微軟正黑體" panose="020B0604030504040204" pitchFamily="34" charset="-120"/>
                <a:cs typeface="Arial Unicode MS" pitchFamily="34" charset="-120"/>
              </a:rPr>
              <a:t>肆、科技校院繁星計畫</a:t>
            </a:r>
            <a:br>
              <a:rPr lang="en-US" altLang="zh-TW" sz="6000" dirty="0">
                <a:latin typeface="微軟正黑體" panose="020B0604030504040204" pitchFamily="34" charset="-120"/>
                <a:ea typeface="微軟正黑體" panose="020B0604030504040204" pitchFamily="34" charset="-120"/>
                <a:cs typeface="Arial Unicode MS" pitchFamily="34" charset="-120"/>
              </a:rPr>
            </a:br>
            <a:endParaRPr lang="zh-TW" altLang="en-US" sz="36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20</a:t>
            </a:fld>
            <a:endParaRPr lang="zh-TW"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latin typeface="微軟正黑體" panose="020B0604030504040204" pitchFamily="34" charset="-120"/>
                <a:ea typeface="微軟正黑體" panose="020B0604030504040204" pitchFamily="34" charset="-120"/>
              </a:rPr>
              <a:t>科技校院繁星重要事項</a:t>
            </a:r>
          </a:p>
        </p:txBody>
      </p:sp>
      <p:sp>
        <p:nvSpPr>
          <p:cNvPr id="3" name="內容版面配置區 2"/>
          <p:cNvSpPr>
            <a:spLocks noGrp="1"/>
          </p:cNvSpPr>
          <p:nvPr>
            <p:ph idx="1"/>
          </p:nvPr>
        </p:nvSpPr>
        <p:spPr/>
        <p:txBody>
          <a:bodyPr/>
          <a:lstStyle/>
          <a:p>
            <a:pPr marL="474300" indent="-457200">
              <a:lnSpc>
                <a:spcPct val="150000"/>
              </a:lnSpc>
              <a:spcBef>
                <a:spcPts val="1200"/>
              </a:spcBef>
              <a:buFont typeface="Wingdings" panose="05000000000000000000" pitchFamily="2" charset="2"/>
              <a:buChar char="Ø"/>
              <a:defRPr/>
            </a:pP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科技校院繁星計畫聯合推薦甄選入學</a:t>
            </a:r>
            <a:r>
              <a:rPr lang="zh-TW" altLang="zh-TW" b="1" u="sng"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錄取生</a:t>
            </a:r>
            <a:r>
              <a:rPr lang="zh-TW" altLang="zh-TW" b="1"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，無論放棄與否，一概不得參加當學年度四技二專</a:t>
            </a:r>
            <a:r>
              <a:rPr lang="zh-TW" altLang="zh-TW" b="1" u="sng"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甄選入學</a:t>
            </a:r>
            <a:r>
              <a:rPr lang="zh-TW" altLang="zh-TW"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474300" indent="-457200">
              <a:lnSpc>
                <a:spcPct val="150000"/>
              </a:lnSpc>
              <a:spcBef>
                <a:spcPts val="1200"/>
              </a:spcBef>
              <a:buFont typeface="Wingdings" panose="05000000000000000000" pitchFamily="2" charset="2"/>
              <a:buChar char="Ø"/>
              <a:defRPr/>
            </a:pP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各高級職業學校可推薦人數</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至多為</a:t>
            </a:r>
            <a:r>
              <a:rPr lang="en-US" altLang="zh-TW"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15</a:t>
            </a:r>
            <a:r>
              <a:rPr lang="zh-TW" altLang="zh-TW"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人</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21</a:t>
            </a:fld>
            <a:endParaRPr lang="zh-TW" altLang="en-US" dirty="0"/>
          </a:p>
        </p:txBody>
      </p:sp>
    </p:spTree>
    <p:extLst>
      <p:ext uri="{BB962C8B-B14F-4D97-AF65-F5344CB8AC3E}">
        <p14:creationId xmlns:p14="http://schemas.microsoft.com/office/powerpoint/2010/main" val="4209402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title"/>
          </p:nvPr>
        </p:nvSpPr>
        <p:spPr>
          <a:xfrm>
            <a:off x="457200" y="247650"/>
            <a:ext cx="8229600" cy="1143000"/>
          </a:xfrm>
        </p:spPr>
        <p:txBody>
          <a:bodyPr/>
          <a:lstStyle/>
          <a:p>
            <a:pPr eaLnBrk="1" hangingPunct="1"/>
            <a:r>
              <a:rPr lang="zh-TW" altLang="en-US" sz="4000" b="1" dirty="0">
                <a:latin typeface="微軟正黑體" panose="020B0604030504040204" pitchFamily="34" charset="-120"/>
                <a:ea typeface="微軟正黑體" panose="020B0604030504040204" pitchFamily="34" charset="-120"/>
                <a:cs typeface="Arial Unicode MS" pitchFamily="34" charset="-120"/>
              </a:rPr>
              <a:t>科技校院繁星推薦資格</a:t>
            </a:r>
          </a:p>
        </p:txBody>
      </p:sp>
      <p:sp>
        <p:nvSpPr>
          <p:cNvPr id="15363" name="內容版面配置區 2"/>
          <p:cNvSpPr>
            <a:spLocks noGrp="1"/>
          </p:cNvSpPr>
          <p:nvPr>
            <p:ph idx="1"/>
          </p:nvPr>
        </p:nvSpPr>
        <p:spPr/>
        <p:txBody>
          <a:bodyPr/>
          <a:lstStyle/>
          <a:p>
            <a:pPr eaLnBrk="1" hangingPunct="1"/>
            <a:r>
              <a:rPr lang="zh-TW" altLang="en-US">
                <a:latin typeface="Arial Unicode MS" pitchFamily="34" charset="-120"/>
                <a:ea typeface="Arial Unicode MS" pitchFamily="34" charset="-120"/>
                <a:cs typeface="Arial Unicode MS" pitchFamily="34" charset="-120"/>
              </a:rPr>
              <a:t>報名資格：限應屆畢業生（須全程就讀同一所高中職學校；綜合高中生須截至高三上學期止須修畢專門學程</a:t>
            </a:r>
            <a:r>
              <a:rPr lang="en-US" altLang="zh-TW">
                <a:latin typeface="Arial Unicode MS" pitchFamily="34" charset="-120"/>
                <a:ea typeface="Arial Unicode MS" pitchFamily="34" charset="-120"/>
                <a:cs typeface="Arial Unicode MS" pitchFamily="34" charset="-120"/>
              </a:rPr>
              <a:t>25</a:t>
            </a:r>
            <a:r>
              <a:rPr lang="zh-TW" altLang="en-US">
                <a:latin typeface="Arial Unicode MS" pitchFamily="34" charset="-120"/>
                <a:ea typeface="Arial Unicode MS" pitchFamily="34" charset="-120"/>
                <a:cs typeface="Arial Unicode MS" pitchFamily="34" charset="-120"/>
              </a:rPr>
              <a:t>學分以上），在校學業成績排名在全科組或學程前</a:t>
            </a:r>
            <a:r>
              <a:rPr lang="en-US" altLang="zh-TW">
                <a:latin typeface="Arial Unicode MS" pitchFamily="34" charset="-120"/>
                <a:ea typeface="Arial Unicode MS" pitchFamily="34" charset="-120"/>
                <a:cs typeface="Arial Unicode MS" pitchFamily="34" charset="-120"/>
              </a:rPr>
              <a:t>20%</a:t>
            </a:r>
            <a:r>
              <a:rPr lang="zh-TW" altLang="en-US">
                <a:latin typeface="Arial Unicode MS" pitchFamily="34" charset="-120"/>
                <a:ea typeface="Arial Unicode MS" pitchFamily="34" charset="-120"/>
                <a:cs typeface="Arial Unicode MS" pitchFamily="34" charset="-120"/>
              </a:rPr>
              <a:t>以內者。</a:t>
            </a:r>
            <a:endParaRPr lang="en-US" altLang="zh-TW">
              <a:latin typeface="Arial Unicode MS" pitchFamily="34" charset="-120"/>
              <a:ea typeface="Arial Unicode MS" pitchFamily="34" charset="-120"/>
              <a:cs typeface="Arial Unicode MS" pitchFamily="34" charset="-120"/>
            </a:endParaRPr>
          </a:p>
          <a:p>
            <a:pPr eaLnBrk="1" hangingPunct="1"/>
            <a:r>
              <a:rPr lang="zh-TW" altLang="en-US">
                <a:solidFill>
                  <a:srgbClr val="FF0000"/>
                </a:solidFill>
                <a:latin typeface="Arial Unicode MS" pitchFamily="34" charset="-120"/>
                <a:ea typeface="Arial Unicode MS" pitchFamily="34" charset="-120"/>
                <a:cs typeface="Arial Unicode MS" pitchFamily="34" charset="-120"/>
              </a:rPr>
              <a:t>各校可推薦</a:t>
            </a:r>
            <a:r>
              <a:rPr lang="en-US" altLang="zh-TW">
                <a:solidFill>
                  <a:srgbClr val="FF0000"/>
                </a:solidFill>
                <a:latin typeface="Arial Unicode MS" pitchFamily="34" charset="-120"/>
                <a:ea typeface="Arial Unicode MS" pitchFamily="34" charset="-120"/>
                <a:cs typeface="Arial Unicode MS" pitchFamily="34" charset="-120"/>
              </a:rPr>
              <a:t>8</a:t>
            </a:r>
            <a:r>
              <a:rPr lang="zh-TW" altLang="en-US">
                <a:solidFill>
                  <a:srgbClr val="FF0000"/>
                </a:solidFill>
                <a:latin typeface="Arial Unicode MS" pitchFamily="34" charset="-120"/>
                <a:ea typeface="Arial Unicode MS" pitchFamily="34" charset="-120"/>
                <a:cs typeface="Arial Unicode MS" pitchFamily="34" charset="-120"/>
              </a:rPr>
              <a:t>名學生</a:t>
            </a:r>
            <a:endParaRPr lang="en-US" altLang="zh-TW">
              <a:solidFill>
                <a:srgbClr val="FF0000"/>
              </a:solidFill>
              <a:latin typeface="Arial Unicode MS" pitchFamily="34" charset="-120"/>
              <a:ea typeface="Arial Unicode MS" pitchFamily="34" charset="-120"/>
              <a:cs typeface="Arial Unicode MS" pitchFamily="34" charset="-120"/>
            </a:endParaRPr>
          </a:p>
          <a:p>
            <a:pPr eaLnBrk="1" hangingPunct="1">
              <a:buFont typeface="Arial" pitchFamily="34" charset="0"/>
              <a:buNone/>
            </a:pPr>
            <a:endParaRPr lang="zh-TW" altLang="en-US">
              <a:solidFill>
                <a:srgbClr val="FF0000"/>
              </a:solidFill>
              <a:latin typeface="Arial Unicode MS" pitchFamily="34" charset="-120"/>
              <a:ea typeface="Arial Unicode MS" pitchFamily="34" charset="-120"/>
              <a:cs typeface="Arial Unicode MS"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1536076356"/>
              </p:ext>
            </p:extLst>
          </p:nvPr>
        </p:nvGraphicFramePr>
        <p:xfrm>
          <a:off x="250825" y="1406106"/>
          <a:ext cx="8713663" cy="4543174"/>
        </p:xfrm>
        <a:graphic>
          <a:graphicData uri="http://schemas.openxmlformats.org/drawingml/2006/table">
            <a:tbl>
              <a:tblPr firstRow="1" bandRow="1">
                <a:effectLst/>
                <a:tableStyleId>{5C22544A-7EE6-4342-B048-85BDC9FD1C3A}</a:tableStyleId>
              </a:tblPr>
              <a:tblGrid>
                <a:gridCol w="2214127">
                  <a:extLst>
                    <a:ext uri="{9D8B030D-6E8A-4147-A177-3AD203B41FA5}">
                      <a16:colId xmlns:a16="http://schemas.microsoft.com/office/drawing/2014/main" val="20000"/>
                    </a:ext>
                  </a:extLst>
                </a:gridCol>
                <a:gridCol w="6499536">
                  <a:extLst>
                    <a:ext uri="{9D8B030D-6E8A-4147-A177-3AD203B41FA5}">
                      <a16:colId xmlns:a16="http://schemas.microsoft.com/office/drawing/2014/main" val="20001"/>
                    </a:ext>
                  </a:extLst>
                </a:gridCol>
              </a:tblGrid>
              <a:tr h="1611064">
                <a:tc>
                  <a:txBody>
                    <a:bodyPr/>
                    <a:lstStyle/>
                    <a:p>
                      <a:pPr algn="ctr"/>
                      <a:r>
                        <a:rPr lang="zh-TW" altLang="en-US"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應屆</a:t>
                      </a:r>
                      <a:br>
                        <a:rPr lang="en-US" altLang="zh-TW"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畢業生</a:t>
                      </a:r>
                    </a:p>
                  </a:txBody>
                  <a:tcPr marL="91450" marR="91450" marT="45723" marB="45723" anchor="ctr">
                    <a:solidFill>
                      <a:schemeClr val="tx2">
                        <a:lumMod val="40000"/>
                        <a:lumOff val="60000"/>
                      </a:schemeClr>
                    </a:solidFill>
                  </a:tcPr>
                </a:tc>
                <a:tc>
                  <a:txBody>
                    <a:bodyPr/>
                    <a:lstStyle/>
                    <a:p>
                      <a:pPr marL="457200" indent="-457200" algn="l">
                        <a:buFont typeface="Wingdings" pitchFamily="2" charset="2"/>
                        <a:buChar char="Ø"/>
                      </a:pPr>
                      <a:r>
                        <a:rPr lang="zh-TW" altLang="en-US"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各高職學校</a:t>
                      </a:r>
                      <a:r>
                        <a:rPr lang="en-US" altLang="zh-TW"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114</a:t>
                      </a:r>
                      <a:r>
                        <a:rPr lang="zh-TW" altLang="en-US"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學年度應屆畢業生</a:t>
                      </a:r>
                      <a:r>
                        <a:rPr lang="zh-TW" altLang="en-US" sz="3000" b="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l">
                        <a:buFont typeface="Wingdings" pitchFamily="2" charset="2"/>
                        <a:buChar char="Ø"/>
                      </a:pPr>
                      <a:r>
                        <a:rPr lang="zh-TW" altLang="en-US" sz="3000" b="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綜合高中修畢專門學程科目</a:t>
                      </a:r>
                      <a:r>
                        <a:rPr lang="en-US" altLang="zh-TW" sz="3000" b="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en-US" sz="3000" b="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學分以上</a:t>
                      </a:r>
                      <a:r>
                        <a:rPr lang="zh-TW" altLang="en-US" sz="3000" b="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3000" b="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solidFill>
                      <a:schemeClr val="tx2">
                        <a:lumMod val="40000"/>
                        <a:lumOff val="60000"/>
                      </a:schemeClr>
                    </a:solidFill>
                  </a:tcPr>
                </a:tc>
                <a:extLst>
                  <a:ext uri="{0D108BD9-81ED-4DB2-BD59-A6C34878D82A}">
                    <a16:rowId xmlns:a16="http://schemas.microsoft.com/office/drawing/2014/main" val="10000"/>
                  </a:ext>
                </a:extLst>
              </a:tr>
              <a:tr h="1728192">
                <a:tc>
                  <a:txBody>
                    <a:bodyPr/>
                    <a:lstStyle/>
                    <a:p>
                      <a:pPr algn="ctr"/>
                      <a:r>
                        <a:rPr lang="zh-TW" altLang="en-US"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學業成績</a:t>
                      </a:r>
                      <a:br>
                        <a:rPr lang="en-US" altLang="zh-TW"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en-US" altLang="zh-TW"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3000" b="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以內</a:t>
                      </a:r>
                    </a:p>
                  </a:txBody>
                  <a:tcPr marL="91450" marR="91450" marT="45723" marB="45723" anchor="ctr"/>
                </a:tc>
                <a:tc>
                  <a:txBody>
                    <a:bodyPr/>
                    <a:lstStyle/>
                    <a:p>
                      <a:pPr marL="457200" indent="-457200" algn="l" defTabSz="914400" rtl="0" eaLnBrk="1" latinLnBrk="0" hangingPunct="1">
                        <a:buFont typeface="Wingdings" pitchFamily="2" charset="2"/>
                        <a:buChar char="Ø"/>
                      </a:pPr>
                      <a:r>
                        <a:rPr lang="zh-TW" altLang="en-US" sz="3000" b="1" kern="120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在校</a:t>
                      </a:r>
                      <a:r>
                        <a:rPr lang="zh-TW" altLang="en-US" sz="3000" b="1" u="sng" kern="1200" spc="0" baseline="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學業成績排名在各科（組）、學程前</a:t>
                      </a:r>
                      <a:r>
                        <a:rPr lang="en-US" altLang="zh-TW" sz="3000" b="1" u="sng" kern="1200" spc="0" baseline="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3000" b="1" u="sng" kern="1200" spc="0" baseline="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3000" b="1" kern="120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3000" b="0" kern="1200" spc="-4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採計至畢業前一學期之各學期學業成績平均。</a:t>
                      </a:r>
                      <a:endParaRPr lang="zh-TW" altLang="en-US" sz="3000" b="0" kern="120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tc>
                <a:extLst>
                  <a:ext uri="{0D108BD9-81ED-4DB2-BD59-A6C34878D82A}">
                    <a16:rowId xmlns:a16="http://schemas.microsoft.com/office/drawing/2014/main" val="10001"/>
                  </a:ext>
                </a:extLst>
              </a:tr>
              <a:tr h="1203918">
                <a:tc>
                  <a:txBody>
                    <a:bodyPr/>
                    <a:lstStyle/>
                    <a:p>
                      <a:pPr marL="0" algn="ctr" defTabSz="914400" rtl="0" eaLnBrk="1" latinLnBrk="0" hangingPunct="1"/>
                      <a:r>
                        <a:rPr lang="zh-TW" altLang="en-US" sz="3000" b="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全程就讀</a:t>
                      </a:r>
                      <a:br>
                        <a:rPr lang="en-US" altLang="zh-TW" sz="3000" b="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3000" b="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同一學校</a:t>
                      </a:r>
                    </a:p>
                  </a:txBody>
                  <a:tcPr marL="91450" marR="91450" marT="45723" marB="45723" anchor="ctr">
                    <a:solidFill>
                      <a:schemeClr val="tx2">
                        <a:lumMod val="40000"/>
                        <a:lumOff val="60000"/>
                      </a:schemeClr>
                    </a:solidFill>
                  </a:tcPr>
                </a:tc>
                <a:tc>
                  <a:txBody>
                    <a:bodyPr/>
                    <a:lstStyle/>
                    <a:p>
                      <a:pPr marL="457200" indent="-457200" algn="l" defTabSz="914400" rtl="0" eaLnBrk="1" latinLnBrk="0" hangingPunct="1">
                        <a:buFont typeface="Wingdings" pitchFamily="2" charset="2"/>
                        <a:buChar char="Ø"/>
                      </a:pPr>
                      <a:r>
                        <a:rPr lang="zh-TW" altLang="en-US" sz="3000" b="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含同一學校不同學制間之轉換</a:t>
                      </a:r>
                      <a:endParaRPr lang="en-US" altLang="zh-TW" sz="3000" b="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solidFill>
                      <a:schemeClr val="tx2">
                        <a:lumMod val="40000"/>
                        <a:lumOff val="60000"/>
                      </a:schemeClr>
                    </a:solidFill>
                  </a:tcPr>
                </a:tc>
                <a:extLst>
                  <a:ext uri="{0D108BD9-81ED-4DB2-BD59-A6C34878D82A}">
                    <a16:rowId xmlns:a16="http://schemas.microsoft.com/office/drawing/2014/main" val="10002"/>
                  </a:ext>
                </a:extLst>
              </a:tr>
            </a:tbl>
          </a:graphicData>
        </a:graphic>
      </p:graphicFrame>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22</a:t>
            </a:fld>
            <a:endParaRPr lang="zh-TW"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4"/>
          <p:cNvSpPr>
            <a:spLocks noGrp="1"/>
          </p:cNvSpPr>
          <p:nvPr>
            <p:ph type="title"/>
          </p:nvPr>
        </p:nvSpPr>
        <p:spPr/>
        <p:txBody>
          <a:bodyPr/>
          <a:lstStyle/>
          <a:p>
            <a:r>
              <a:rPr lang="zh-TW" altLang="en-US" sz="4000" b="1" dirty="0">
                <a:latin typeface="微軟正黑體" pitchFamily="34" charset="-120"/>
                <a:ea typeface="微軟正黑體" pitchFamily="34" charset="-120"/>
                <a:cs typeface="Times New Roman" pitchFamily="18" charset="0"/>
              </a:rPr>
              <a:t>科技校院繁星推薦機制</a:t>
            </a:r>
          </a:p>
        </p:txBody>
      </p:sp>
      <p:graphicFrame>
        <p:nvGraphicFramePr>
          <p:cNvPr id="6" name="表格 5"/>
          <p:cNvGraphicFramePr>
            <a:graphicFrameLocks noGrp="1"/>
          </p:cNvGraphicFramePr>
          <p:nvPr>
            <p:extLst>
              <p:ext uri="{D42A27DB-BD31-4B8C-83A1-F6EECF244321}">
                <p14:modId xmlns:p14="http://schemas.microsoft.com/office/powerpoint/2010/main" val="3113137977"/>
              </p:ext>
            </p:extLst>
          </p:nvPr>
        </p:nvGraphicFramePr>
        <p:xfrm>
          <a:off x="323528" y="1417638"/>
          <a:ext cx="8569325" cy="4537099"/>
        </p:xfrm>
        <a:graphic>
          <a:graphicData uri="http://schemas.openxmlformats.org/drawingml/2006/table">
            <a:tbl>
              <a:tblPr firstRow="1" bandRow="1">
                <a:tableStyleId>{5C22544A-7EE6-4342-B048-85BDC9FD1C3A}</a:tableStyleId>
              </a:tblPr>
              <a:tblGrid>
                <a:gridCol w="1727870">
                  <a:extLst>
                    <a:ext uri="{9D8B030D-6E8A-4147-A177-3AD203B41FA5}">
                      <a16:colId xmlns:a16="http://schemas.microsoft.com/office/drawing/2014/main" val="20000"/>
                    </a:ext>
                  </a:extLst>
                </a:gridCol>
                <a:gridCol w="6841455">
                  <a:extLst>
                    <a:ext uri="{9D8B030D-6E8A-4147-A177-3AD203B41FA5}">
                      <a16:colId xmlns:a16="http://schemas.microsoft.com/office/drawing/2014/main" val="20001"/>
                    </a:ext>
                  </a:extLst>
                </a:gridCol>
              </a:tblGrid>
              <a:tr h="1368747">
                <a:tc>
                  <a:txBody>
                    <a:bodyPr/>
                    <a:lstStyle/>
                    <a:p>
                      <a:pPr algn="ctr"/>
                      <a:r>
                        <a:rPr lang="zh-TW" altLang="en-US" sz="3200" b="0" dirty="0">
                          <a:solidFill>
                            <a:schemeClr val="tx1"/>
                          </a:solidFill>
                          <a:latin typeface="微軟正黑體" panose="020B0604030504040204" pitchFamily="34" charset="-120"/>
                          <a:ea typeface="微軟正黑體" panose="020B0604030504040204" pitchFamily="34" charset="-120"/>
                          <a:cs typeface="Times New Roman" pitchFamily="18" charset="0"/>
                        </a:rPr>
                        <a:t>推薦</a:t>
                      </a:r>
                      <a:endParaRPr lang="en-US" altLang="zh-TW" sz="3200" b="0" dirty="0">
                        <a:solidFill>
                          <a:schemeClr val="tx1"/>
                        </a:solidFill>
                        <a:latin typeface="微軟正黑體" panose="020B0604030504040204" pitchFamily="34" charset="-120"/>
                        <a:ea typeface="微軟正黑體" panose="020B0604030504040204" pitchFamily="34" charset="-120"/>
                        <a:cs typeface="Times New Roman" pitchFamily="18" charset="0"/>
                      </a:endParaRPr>
                    </a:p>
                    <a:p>
                      <a:pPr algn="ctr"/>
                      <a:r>
                        <a:rPr lang="zh-TW" altLang="en-US" sz="3200" b="0" dirty="0">
                          <a:solidFill>
                            <a:schemeClr val="tx1"/>
                          </a:solidFill>
                          <a:latin typeface="微軟正黑體" panose="020B0604030504040204" pitchFamily="34" charset="-120"/>
                          <a:ea typeface="微軟正黑體" panose="020B0604030504040204" pitchFamily="34" charset="-120"/>
                          <a:cs typeface="Times New Roman" pitchFamily="18" charset="0"/>
                        </a:rPr>
                        <a:t>人數</a:t>
                      </a:r>
                    </a:p>
                  </a:txBody>
                  <a:tcPr marL="91444" marR="91444" marT="45718" marB="45718" anchor="ctr">
                    <a:solidFill>
                      <a:schemeClr val="tx2">
                        <a:lumMod val="40000"/>
                        <a:lumOff val="60000"/>
                      </a:schemeClr>
                    </a:solidFill>
                  </a:tcPr>
                </a:tc>
                <a:tc>
                  <a:txBody>
                    <a:bodyPr/>
                    <a:lstStyle/>
                    <a:p>
                      <a:pPr marL="808038" indent="-808038">
                        <a:buNone/>
                      </a:pPr>
                      <a:r>
                        <a:rPr lang="zh-TW" altLang="zh-TW" sz="3200" b="0" dirty="0">
                          <a:solidFill>
                            <a:schemeClr val="tx1"/>
                          </a:solidFill>
                          <a:latin typeface="微軟正黑體" panose="020B0604030504040204" pitchFamily="34" charset="-120"/>
                          <a:ea typeface="微軟正黑體" panose="020B0604030504040204" pitchFamily="34" charset="-120"/>
                          <a:cs typeface="Times New Roman" pitchFamily="18" charset="0"/>
                        </a:rPr>
                        <a:t>各校</a:t>
                      </a:r>
                      <a:r>
                        <a:rPr lang="zh-TW" altLang="zh-TW" sz="3200" b="0" u="none" dirty="0">
                          <a:solidFill>
                            <a:srgbClr val="C00000"/>
                          </a:solidFill>
                          <a:latin typeface="微軟正黑體" panose="020B0604030504040204" pitchFamily="34" charset="-120"/>
                          <a:ea typeface="微軟正黑體" panose="020B0604030504040204" pitchFamily="34" charset="-120"/>
                          <a:cs typeface="Times New Roman" pitchFamily="18" charset="0"/>
                        </a:rPr>
                        <a:t>至多可推薦</a:t>
                      </a:r>
                      <a:r>
                        <a:rPr lang="en-US" altLang="zh-TW" sz="3200" b="1" u="sng" dirty="0">
                          <a:solidFill>
                            <a:srgbClr val="C00000"/>
                          </a:solidFill>
                          <a:latin typeface="微軟正黑體" panose="020B0604030504040204" pitchFamily="34" charset="-120"/>
                          <a:ea typeface="微軟正黑體" panose="020B0604030504040204" pitchFamily="34" charset="-120"/>
                          <a:cs typeface="Times New Roman" pitchFamily="18" charset="0"/>
                        </a:rPr>
                        <a:t>15</a:t>
                      </a:r>
                      <a:r>
                        <a:rPr lang="zh-TW" altLang="zh-TW" sz="3200" b="1" u="sng" dirty="0">
                          <a:solidFill>
                            <a:srgbClr val="C00000"/>
                          </a:solidFill>
                          <a:latin typeface="微軟正黑體" panose="020B0604030504040204" pitchFamily="34" charset="-120"/>
                          <a:ea typeface="微軟正黑體" panose="020B0604030504040204" pitchFamily="34" charset="-120"/>
                          <a:cs typeface="Times New Roman" pitchFamily="18" charset="0"/>
                        </a:rPr>
                        <a:t>名</a:t>
                      </a:r>
                      <a:r>
                        <a:rPr lang="zh-TW" altLang="zh-TW" sz="3200" b="0" dirty="0">
                          <a:solidFill>
                            <a:schemeClr val="tx1"/>
                          </a:solidFill>
                          <a:latin typeface="微軟正黑體" panose="020B0604030504040204" pitchFamily="34" charset="-120"/>
                          <a:ea typeface="微軟正黑體" panose="020B0604030504040204" pitchFamily="34" charset="-120"/>
                          <a:cs typeface="Times New Roman" pitchFamily="18" charset="0"/>
                        </a:rPr>
                        <a:t>考生。</a:t>
                      </a:r>
                    </a:p>
                  </a:txBody>
                  <a:tcPr marL="91444" marR="91444" marT="45718" marB="45718" anchor="ctr">
                    <a:solidFill>
                      <a:schemeClr val="tx2">
                        <a:lumMod val="40000"/>
                        <a:lumOff val="60000"/>
                      </a:schemeClr>
                    </a:solidFill>
                  </a:tcPr>
                </a:tc>
                <a:extLst>
                  <a:ext uri="{0D108BD9-81ED-4DB2-BD59-A6C34878D82A}">
                    <a16:rowId xmlns:a16="http://schemas.microsoft.com/office/drawing/2014/main" val="10000"/>
                  </a:ext>
                </a:extLst>
              </a:tr>
              <a:tr h="3168352">
                <a:tc>
                  <a:txBody>
                    <a:bodyPr/>
                    <a:lstStyle/>
                    <a:p>
                      <a:pPr algn="ctr"/>
                      <a:r>
                        <a:rPr lang="zh-TW" altLang="en-US" sz="3200" b="0" dirty="0">
                          <a:solidFill>
                            <a:schemeClr val="tx1"/>
                          </a:solidFill>
                          <a:latin typeface="微軟正黑體" panose="020B0604030504040204" pitchFamily="34" charset="-120"/>
                          <a:ea typeface="微軟正黑體" panose="020B0604030504040204" pitchFamily="34" charset="-120"/>
                          <a:cs typeface="Times New Roman" pitchFamily="18" charset="0"/>
                        </a:rPr>
                        <a:t>推薦順序作用</a:t>
                      </a:r>
                    </a:p>
                  </a:txBody>
                  <a:tcPr marL="91444" marR="91444" marT="45718" marB="45718" anchor="ctr"/>
                </a:tc>
                <a:tc>
                  <a:txBody>
                    <a:bodyPr/>
                    <a:lstStyle/>
                    <a:p>
                      <a:r>
                        <a:rPr lang="zh-TW" altLang="zh-TW" sz="3200" b="0" dirty="0">
                          <a:latin typeface="微軟正黑體" panose="020B0604030504040204" pitchFamily="34" charset="-120"/>
                          <a:ea typeface="微軟正黑體" panose="020B0604030504040204" pitchFamily="34" charset="-120"/>
                          <a:cs typeface="Times New Roman" pitchFamily="18" charset="0"/>
                        </a:rPr>
                        <a:t>各</a:t>
                      </a:r>
                      <a:r>
                        <a:rPr lang="zh-TW" altLang="zh-TW" sz="3200" b="0" dirty="0">
                          <a:solidFill>
                            <a:schemeClr val="tx1"/>
                          </a:solidFill>
                          <a:latin typeface="微軟正黑體" panose="020B0604030504040204" pitchFamily="34" charset="-120"/>
                          <a:ea typeface="微軟正黑體" panose="020B0604030504040204" pitchFamily="34" charset="-120"/>
                          <a:cs typeface="Times New Roman" pitchFamily="18" charset="0"/>
                        </a:rPr>
                        <a:t>高職學校須提供被推薦考生之不同</a:t>
                      </a:r>
                      <a:r>
                        <a:rPr lang="zh-TW" altLang="zh-TW" sz="3200" b="0" dirty="0">
                          <a:solidFill>
                            <a:srgbClr val="FF0000"/>
                          </a:solidFill>
                          <a:latin typeface="微軟正黑體" panose="020B0604030504040204" pitchFamily="34" charset="-120"/>
                          <a:ea typeface="微軟正黑體" panose="020B0604030504040204" pitchFamily="34" charset="-120"/>
                          <a:cs typeface="Times New Roman" pitchFamily="18" charset="0"/>
                        </a:rPr>
                        <a:t>推薦順序，</a:t>
                      </a:r>
                      <a:r>
                        <a:rPr lang="zh-TW" altLang="zh-TW" sz="3200" b="0" kern="1200" dirty="0">
                          <a:solidFill>
                            <a:srgbClr val="FF0000"/>
                          </a:solidFill>
                          <a:latin typeface="微軟正黑體" panose="020B0604030504040204" pitchFamily="34" charset="-120"/>
                          <a:ea typeface="微軟正黑體" panose="020B0604030504040204" pitchFamily="34" charset="-120"/>
                          <a:cs typeface="Times New Roman" pitchFamily="18" charset="0"/>
                        </a:rPr>
                        <a:t>作為同一高職學校考生之比序排名名次（含同名次參酌）相同，於前三輪取單一高職</a:t>
                      </a:r>
                      <a:r>
                        <a:rPr lang="en-US" altLang="zh-TW" sz="3200" b="0" kern="1200" dirty="0">
                          <a:solidFill>
                            <a:srgbClr val="FF0000"/>
                          </a:solidFill>
                          <a:latin typeface="微軟正黑體" panose="020B0604030504040204" pitchFamily="34" charset="-120"/>
                          <a:ea typeface="微軟正黑體" panose="020B0604030504040204" pitchFamily="34" charset="-120"/>
                          <a:cs typeface="Times New Roman" pitchFamily="18" charset="0"/>
                        </a:rPr>
                        <a:t>1</a:t>
                      </a:r>
                      <a:r>
                        <a:rPr lang="zh-TW" altLang="zh-TW" sz="3200" b="0" kern="1200" dirty="0">
                          <a:solidFill>
                            <a:srgbClr val="FF0000"/>
                          </a:solidFill>
                          <a:latin typeface="微軟正黑體" panose="020B0604030504040204" pitchFamily="34" charset="-120"/>
                          <a:ea typeface="微軟正黑體" panose="020B0604030504040204" pitchFamily="34" charset="-120"/>
                          <a:cs typeface="Times New Roman" pitchFamily="18" charset="0"/>
                        </a:rPr>
                        <a:t>位考生分發及第四輪分發錄取同一科技校院之優先順序。</a:t>
                      </a:r>
                    </a:p>
                  </a:txBody>
                  <a:tcPr marL="91444" marR="91444" marT="45718" marB="45718" anchor="ctr"/>
                </a:tc>
                <a:extLst>
                  <a:ext uri="{0D108BD9-81ED-4DB2-BD59-A6C34878D82A}">
                    <a16:rowId xmlns:a16="http://schemas.microsoft.com/office/drawing/2014/main" val="10001"/>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23</a:t>
            </a:fld>
            <a:endParaRPr lang="zh-TW"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內容版面配置區 2"/>
          <p:cNvSpPr>
            <a:spLocks noGrp="1"/>
          </p:cNvSpPr>
          <p:nvPr>
            <p:ph idx="1"/>
          </p:nvPr>
        </p:nvSpPr>
        <p:spPr>
          <a:xfrm>
            <a:off x="468313" y="1628775"/>
            <a:ext cx="8229600" cy="4610100"/>
          </a:xfrm>
        </p:spPr>
        <p:txBody>
          <a:bodyPr/>
          <a:lstStyle/>
          <a:p>
            <a:pPr eaLnBrk="1" hangingPunct="1"/>
            <a:r>
              <a:rPr lang="zh-TW" altLang="en-US" dirty="0">
                <a:latin typeface="微軟正黑體" panose="020B0604030504040204" pitchFamily="34" charset="-120"/>
                <a:ea typeface="微軟正黑體" panose="020B0604030504040204" pitchFamily="34" charset="-120"/>
                <a:cs typeface="Arial Unicode MS" pitchFamily="34" charset="-120"/>
              </a:rPr>
              <a:t>考生依其所就讀科組學程歸屬之群別及不分群之志願，</a:t>
            </a: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至多填寫</a:t>
            </a:r>
            <a:r>
              <a:rPr lang="en-US" altLang="zh-TW" b="1" u="sng" dirty="0">
                <a:solidFill>
                  <a:srgbClr val="FF0000"/>
                </a:solidFill>
                <a:latin typeface="微軟正黑體" panose="020B0604030504040204" pitchFamily="34" charset="-120"/>
                <a:ea typeface="微軟正黑體" panose="020B0604030504040204" pitchFamily="34" charset="-120"/>
                <a:cs typeface="Arial Unicode MS" pitchFamily="34" charset="-120"/>
              </a:rPr>
              <a:t>25</a:t>
            </a:r>
            <a:r>
              <a:rPr lang="zh-TW" altLang="en-US" b="1" u="sng" dirty="0">
                <a:solidFill>
                  <a:srgbClr val="FF0000"/>
                </a:solidFill>
                <a:latin typeface="微軟正黑體" panose="020B0604030504040204" pitchFamily="34" charset="-120"/>
                <a:ea typeface="微軟正黑體" panose="020B0604030504040204" pitchFamily="34" charset="-120"/>
                <a:cs typeface="Arial Unicode MS" pitchFamily="34" charset="-120"/>
              </a:rPr>
              <a:t>個</a:t>
            </a: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志願。</a:t>
            </a:r>
            <a:endParaRPr lang="en-US" altLang="zh-TW" dirty="0">
              <a:solidFill>
                <a:srgbClr val="FF0000"/>
              </a:solidFill>
              <a:latin typeface="微軟正黑體" panose="020B0604030504040204" pitchFamily="34" charset="-120"/>
              <a:ea typeface="微軟正黑體" panose="020B0604030504040204" pitchFamily="34" charset="-120"/>
              <a:cs typeface="Arial Unicode MS" pitchFamily="34" charset="-120"/>
            </a:endParaRPr>
          </a:p>
          <a:p>
            <a:pPr eaLnBrk="1" hangingPunct="1"/>
            <a:r>
              <a:rPr lang="zh-TW" altLang="en-US" dirty="0">
                <a:latin typeface="微軟正黑體" panose="020B0604030504040204" pitchFamily="34" charset="-120"/>
                <a:ea typeface="微軟正黑體" panose="020B0604030504040204" pitchFamily="34" charset="-120"/>
                <a:cs typeface="Arial Unicode MS" pitchFamily="34" charset="-120"/>
              </a:rPr>
              <a:t>依</a:t>
            </a:r>
            <a:r>
              <a:rPr lang="en-US" altLang="zh-TW" dirty="0">
                <a:solidFill>
                  <a:srgbClr val="FF0000"/>
                </a:solidFill>
                <a:latin typeface="微軟正黑體" panose="020B0604030504040204" pitchFamily="34" charset="-120"/>
                <a:ea typeface="微軟正黑體" panose="020B0604030504040204" pitchFamily="34" charset="-120"/>
                <a:cs typeface="Arial Unicode MS" pitchFamily="34" charset="-120"/>
              </a:rPr>
              <a:t>8</a:t>
            </a: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項比序排名順序</a:t>
            </a:r>
            <a:r>
              <a:rPr lang="zh-TW" altLang="en-US" dirty="0">
                <a:latin typeface="微軟正黑體" panose="020B0604030504040204" pitchFamily="34" charset="-120"/>
                <a:ea typeface="微軟正黑體" panose="020B0604030504040204" pitchFamily="34" charset="-120"/>
                <a:cs typeface="Arial Unicode MS" pitchFamily="34" charset="-120"/>
              </a:rPr>
              <a:t>進行分發作業。</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eaLnBrk="1" hangingPunct="1"/>
            <a:r>
              <a:rPr lang="zh-TW" altLang="en-US" dirty="0">
                <a:latin typeface="微軟正黑體" panose="020B0604030504040204" pitchFamily="34" charset="-120"/>
                <a:ea typeface="微軟正黑體" panose="020B0604030504040204" pitchFamily="34" charset="-120"/>
                <a:cs typeface="Arial Unicode MS" pitchFamily="34" charset="-120"/>
              </a:rPr>
              <a:t>採四輪分發，第一輪分發未額滿之校系可再進行第二輪分發，以此類推；</a:t>
            </a:r>
            <a:r>
              <a:rPr lang="zh-TW" altLang="en-US" b="1" dirty="0">
                <a:solidFill>
                  <a:srgbClr val="0000CC"/>
                </a:solidFill>
                <a:latin typeface="微軟正黑體" panose="020B0604030504040204" pitchFamily="34" charset="-120"/>
                <a:ea typeface="微軟正黑體" panose="020B0604030504040204" pitchFamily="34" charset="-120"/>
                <a:cs typeface="Arial Unicode MS" pitchFamily="34" charset="-120"/>
              </a:rPr>
              <a:t>第四輪分發各科技校院可再錄取同一高職學校名額至多</a:t>
            </a:r>
            <a:r>
              <a:rPr lang="en-US" altLang="zh-TW" b="1" dirty="0">
                <a:solidFill>
                  <a:srgbClr val="0000CC"/>
                </a:solidFill>
                <a:latin typeface="微軟正黑體" panose="020B0604030504040204" pitchFamily="34" charset="-120"/>
                <a:ea typeface="微軟正黑體" panose="020B0604030504040204" pitchFamily="34" charset="-120"/>
                <a:cs typeface="Arial Unicode MS" pitchFamily="34" charset="-120"/>
              </a:rPr>
              <a:t>2</a:t>
            </a:r>
            <a:r>
              <a:rPr lang="zh-TW" altLang="en-US" b="1" dirty="0">
                <a:solidFill>
                  <a:srgbClr val="0000CC"/>
                </a:solidFill>
                <a:latin typeface="微軟正黑體" panose="020B0604030504040204" pitchFamily="34" charset="-120"/>
                <a:ea typeface="微軟正黑體" panose="020B0604030504040204" pitchFamily="34" charset="-120"/>
                <a:cs typeface="Arial Unicode MS" pitchFamily="34" charset="-120"/>
              </a:rPr>
              <a:t>名。</a:t>
            </a:r>
          </a:p>
        </p:txBody>
      </p:sp>
      <p:sp>
        <p:nvSpPr>
          <p:cNvPr id="17411" name="標題 1"/>
          <p:cNvSpPr>
            <a:spLocks noGrp="1"/>
          </p:cNvSpPr>
          <p:nvPr>
            <p:ph type="title"/>
          </p:nvPr>
        </p:nvSpPr>
        <p:spPr/>
        <p:txBody>
          <a:bodyPr/>
          <a:lstStyle/>
          <a:p>
            <a:pPr eaLnBrk="1" hangingPunct="1"/>
            <a:r>
              <a:rPr lang="zh-TW" altLang="en-US" sz="4000" b="1" dirty="0">
                <a:latin typeface="微軟正黑體" pitchFamily="34" charset="-120"/>
                <a:ea typeface="微軟正黑體" pitchFamily="34" charset="-120"/>
                <a:cs typeface="Times New Roman" pitchFamily="18" charset="0"/>
              </a:rPr>
              <a:t>科技校院</a:t>
            </a:r>
            <a:r>
              <a:rPr lang="zh-TW" altLang="en-US" sz="4000" b="1" dirty="0">
                <a:latin typeface="微軟正黑體" pitchFamily="34" charset="-120"/>
                <a:ea typeface="微軟正黑體" pitchFamily="34" charset="-120"/>
                <a:cs typeface="Arial Unicode MS" pitchFamily="34" charset="-120"/>
              </a:rPr>
              <a:t>繁星作業簡介</a:t>
            </a: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24</a:t>
            </a:fld>
            <a:endParaRPr lang="zh-TW"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標題 4"/>
          <p:cNvSpPr>
            <a:spLocks noGrp="1"/>
          </p:cNvSpPr>
          <p:nvPr>
            <p:ph type="title"/>
          </p:nvPr>
        </p:nvSpPr>
        <p:spPr/>
        <p:txBody>
          <a:bodyPr/>
          <a:lstStyle/>
          <a:p>
            <a:r>
              <a:rPr lang="zh-TW" altLang="en-US" sz="4000" b="1" dirty="0">
                <a:latin typeface="微軟正黑體" pitchFamily="34" charset="-120"/>
                <a:ea typeface="微軟正黑體" pitchFamily="34" charset="-120"/>
                <a:cs typeface="Times New Roman" pitchFamily="18" charset="0"/>
              </a:rPr>
              <a:t>科技校院繁星甄選規定</a:t>
            </a:r>
            <a:r>
              <a:rPr lang="en-US" altLang="zh-TW" sz="4000" b="1" dirty="0">
                <a:latin typeface="微軟正黑體" pitchFamily="34" charset="-120"/>
                <a:ea typeface="微軟正黑體" pitchFamily="34" charset="-120"/>
                <a:cs typeface="Times New Roman" pitchFamily="18" charset="0"/>
              </a:rPr>
              <a:t>(1/3)</a:t>
            </a:r>
            <a:endParaRPr lang="zh-TW" altLang="en-US" sz="4000" b="1" dirty="0">
              <a:latin typeface="微軟正黑體" pitchFamily="34" charset="-120"/>
              <a:ea typeface="微軟正黑體" pitchFamily="34" charset="-12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103976665"/>
              </p:ext>
            </p:extLst>
          </p:nvPr>
        </p:nvGraphicFramePr>
        <p:xfrm>
          <a:off x="250825" y="1628800"/>
          <a:ext cx="8497888" cy="4105275"/>
        </p:xfrm>
        <a:graphic>
          <a:graphicData uri="http://schemas.openxmlformats.org/drawingml/2006/table">
            <a:tbl>
              <a:tblPr firstRow="1" bandRow="1">
                <a:tableStyleId>{69CF1AB2-1976-4502-BF36-3FF5EA218861}</a:tableStyleId>
              </a:tblPr>
              <a:tblGrid>
                <a:gridCol w="1512336">
                  <a:extLst>
                    <a:ext uri="{9D8B030D-6E8A-4147-A177-3AD203B41FA5}">
                      <a16:colId xmlns:a16="http://schemas.microsoft.com/office/drawing/2014/main" val="20000"/>
                    </a:ext>
                  </a:extLst>
                </a:gridCol>
                <a:gridCol w="6985552">
                  <a:extLst>
                    <a:ext uri="{9D8B030D-6E8A-4147-A177-3AD203B41FA5}">
                      <a16:colId xmlns:a16="http://schemas.microsoft.com/office/drawing/2014/main" val="20001"/>
                    </a:ext>
                  </a:extLst>
                </a:gridCol>
              </a:tblGrid>
              <a:tr h="4105275">
                <a:tc>
                  <a:txBody>
                    <a:bodyPr/>
                    <a:lstStyle/>
                    <a:p>
                      <a:pPr algn="ctr"/>
                      <a:r>
                        <a:rPr lang="zh-TW" altLang="en-US" sz="3200" b="0" dirty="0">
                          <a:latin typeface="微軟正黑體" panose="020B0604030504040204" pitchFamily="34" charset="-120"/>
                          <a:ea typeface="微軟正黑體" panose="020B0604030504040204" pitchFamily="34" charset="-120"/>
                          <a:cs typeface="Times New Roman" pitchFamily="18" charset="0"/>
                        </a:rPr>
                        <a:t>甄選</a:t>
                      </a:r>
                      <a:br>
                        <a:rPr lang="en-US" altLang="zh-TW" sz="3200" b="0" dirty="0">
                          <a:latin typeface="微軟正黑體" panose="020B0604030504040204" pitchFamily="34" charset="-120"/>
                          <a:ea typeface="微軟正黑體" panose="020B0604030504040204" pitchFamily="34" charset="-120"/>
                          <a:cs typeface="Times New Roman" pitchFamily="18" charset="0"/>
                        </a:rPr>
                      </a:br>
                      <a:r>
                        <a:rPr lang="zh-TW" altLang="en-US" sz="3200" b="0" dirty="0">
                          <a:latin typeface="微軟正黑體" panose="020B0604030504040204" pitchFamily="34" charset="-120"/>
                          <a:ea typeface="微軟正黑體" panose="020B0604030504040204" pitchFamily="34" charset="-120"/>
                          <a:cs typeface="Times New Roman" pitchFamily="18" charset="0"/>
                        </a:rPr>
                        <a:t>方式</a:t>
                      </a:r>
                      <a:endParaRPr lang="zh-TW" altLang="en-US" sz="3200" b="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29" marB="457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3200" b="0" dirty="0">
                          <a:solidFill>
                            <a:srgbClr val="FF0000"/>
                          </a:solidFill>
                          <a:latin typeface="微軟正黑體" panose="020B0604030504040204" pitchFamily="34" charset="-120"/>
                          <a:ea typeface="微軟正黑體" panose="020B0604030504040204" pitchFamily="34" charset="-120"/>
                          <a:cs typeface="Times New Roman" pitchFamily="18" charset="0"/>
                        </a:rPr>
                        <a:t>以規定比序項目之比序排名、各校系（組）、學程招生名額、考生所選填登記就讀志願</a:t>
                      </a:r>
                      <a:r>
                        <a:rPr lang="zh-TW" altLang="en-US" sz="3200" b="0" dirty="0">
                          <a:solidFill>
                            <a:srgbClr val="FF0000"/>
                          </a:solidFill>
                          <a:latin typeface="微軟正黑體" panose="020B0604030504040204" pitchFamily="34" charset="-120"/>
                          <a:ea typeface="微軟正黑體" panose="020B0604030504040204" pitchFamily="34" charset="-120"/>
                          <a:cs typeface="Times New Roman" pitchFamily="18" charset="0"/>
                        </a:rPr>
                        <a:t>序</a:t>
                      </a:r>
                      <a:r>
                        <a:rPr lang="zh-TW" altLang="zh-TW" sz="3200" b="0" dirty="0">
                          <a:solidFill>
                            <a:srgbClr val="FF0000"/>
                          </a:solidFill>
                          <a:latin typeface="微軟正黑體" panose="020B0604030504040204" pitchFamily="34" charset="-120"/>
                          <a:ea typeface="微軟正黑體" panose="020B0604030504040204" pitchFamily="34" charset="-120"/>
                          <a:cs typeface="Times New Roman" pitchFamily="18" charset="0"/>
                        </a:rPr>
                        <a:t>及各高職學校推薦順序，</a:t>
                      </a:r>
                      <a:r>
                        <a:rPr lang="zh-TW" altLang="zh-TW" sz="3200" b="0" dirty="0">
                          <a:latin typeface="微軟正黑體" panose="020B0604030504040204" pitchFamily="34" charset="-120"/>
                          <a:ea typeface="微軟正黑體" panose="020B0604030504040204" pitchFamily="34" charset="-120"/>
                          <a:cs typeface="Times New Roman" pitchFamily="18" charset="0"/>
                        </a:rPr>
                        <a:t>進行</a:t>
                      </a:r>
                      <a:r>
                        <a:rPr lang="zh-TW" altLang="en-US" sz="3200" b="0" dirty="0">
                          <a:latin typeface="微軟正黑體" panose="020B0604030504040204" pitchFamily="34" charset="-120"/>
                          <a:ea typeface="微軟正黑體" panose="020B0604030504040204" pitchFamily="34" charset="-120"/>
                          <a:cs typeface="Times New Roman" pitchFamily="18" charset="0"/>
                        </a:rPr>
                        <a:t>四</a:t>
                      </a:r>
                      <a:r>
                        <a:rPr lang="zh-TW" altLang="zh-TW" sz="3200" b="0" dirty="0">
                          <a:latin typeface="微軟正黑體" panose="020B0604030504040204" pitchFamily="34" charset="-120"/>
                          <a:ea typeface="微軟正黑體" panose="020B0604030504040204" pitchFamily="34" charset="-120"/>
                          <a:cs typeface="Times New Roman" pitchFamily="18" charset="0"/>
                        </a:rPr>
                        <a:t>輪分發錄取作業。</a:t>
                      </a:r>
                      <a:endParaRPr lang="en-US" altLang="zh-TW" sz="3200" b="0" dirty="0">
                        <a:latin typeface="微軟正黑體" panose="020B0604030504040204" pitchFamily="34" charset="-120"/>
                        <a:ea typeface="微軟正黑體" panose="020B0604030504040204" pitchFamily="34" charset="-12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3200" b="0" dirty="0">
                        <a:latin typeface="微軟正黑體" panose="020B0604030504040204" pitchFamily="34" charset="-120"/>
                        <a:ea typeface="微軟正黑體" panose="020B0604030504040204" pitchFamily="34" charset="-120"/>
                        <a:cs typeface="Times New Roman" pitchFamily="18" charset="0"/>
                      </a:endParaRPr>
                    </a:p>
                    <a:p>
                      <a:pPr marL="457200" marR="0" indent="-45720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2400" b="0" dirty="0">
                          <a:solidFill>
                            <a:srgbClr val="C00000"/>
                          </a:solidFill>
                          <a:latin typeface="微軟正黑體" panose="020B0604030504040204" pitchFamily="34" charset="-120"/>
                          <a:ea typeface="微軟正黑體" panose="020B0604030504040204" pitchFamily="34" charset="-120"/>
                          <a:cs typeface="Times New Roman" pitchFamily="18" charset="0"/>
                        </a:rPr>
                        <a:t>考生</a:t>
                      </a:r>
                      <a:r>
                        <a:rPr lang="zh-TW" altLang="en-US" sz="2400" b="0" dirty="0">
                          <a:solidFill>
                            <a:srgbClr val="0000FF"/>
                          </a:solidFill>
                          <a:latin typeface="微軟正黑體" panose="020B0604030504040204" pitchFamily="34" charset="-120"/>
                          <a:ea typeface="微軟正黑體" panose="020B0604030504040204" pitchFamily="34" charset="-120"/>
                          <a:cs typeface="Times New Roman" pitchFamily="18" charset="0"/>
                        </a:rPr>
                        <a:t>不需製作</a:t>
                      </a:r>
                      <a:r>
                        <a:rPr lang="zh-TW" altLang="en-US" sz="2400" b="0" dirty="0">
                          <a:solidFill>
                            <a:srgbClr val="C00000"/>
                          </a:solidFill>
                          <a:latin typeface="微軟正黑體" panose="020B0604030504040204" pitchFamily="34" charset="-120"/>
                          <a:ea typeface="微軟正黑體" panose="020B0604030504040204" pitchFamily="34" charset="-120"/>
                          <a:cs typeface="Times New Roman" pitchFamily="18" charset="0"/>
                        </a:rPr>
                        <a:t>備審書面資料寄送委員會審查</a:t>
                      </a:r>
                      <a:endParaRPr lang="en-US" altLang="zh-TW" sz="2400" b="0" dirty="0">
                        <a:solidFill>
                          <a:srgbClr val="C00000"/>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29" marB="457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25</a:t>
            </a:fld>
            <a:endParaRPr lang="zh-TW"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標題 4"/>
          <p:cNvSpPr>
            <a:spLocks noGrp="1"/>
          </p:cNvSpPr>
          <p:nvPr>
            <p:ph type="title"/>
          </p:nvPr>
        </p:nvSpPr>
        <p:spPr>
          <a:xfrm>
            <a:off x="457200" y="115888"/>
            <a:ext cx="8229600" cy="1143000"/>
          </a:xfrm>
        </p:spPr>
        <p:txBody>
          <a:bodyPr/>
          <a:lstStyle/>
          <a:p>
            <a:r>
              <a:rPr lang="zh-TW" altLang="en-US" sz="4000" b="1" dirty="0">
                <a:latin typeface="微軟正黑體" pitchFamily="34" charset="-120"/>
                <a:ea typeface="微軟正黑體" pitchFamily="34" charset="-120"/>
                <a:cs typeface="Times New Roman" pitchFamily="18" charset="0"/>
              </a:rPr>
              <a:t>科技校院繁星甄選規定</a:t>
            </a:r>
            <a:r>
              <a:rPr lang="en-US" altLang="zh-TW" sz="4000" b="1" dirty="0">
                <a:latin typeface="微軟正黑體" pitchFamily="34" charset="-120"/>
                <a:ea typeface="微軟正黑體" pitchFamily="34" charset="-120"/>
                <a:cs typeface="Times New Roman" pitchFamily="18" charset="0"/>
              </a:rPr>
              <a:t>(2/3)</a:t>
            </a:r>
            <a:endParaRPr lang="zh-TW" altLang="en-US" sz="4000" b="1" dirty="0">
              <a:latin typeface="微軟正黑體" pitchFamily="34" charset="-120"/>
              <a:ea typeface="微軟正黑體" pitchFamily="34" charset="-12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456012812"/>
              </p:ext>
            </p:extLst>
          </p:nvPr>
        </p:nvGraphicFramePr>
        <p:xfrm>
          <a:off x="384248" y="1125538"/>
          <a:ext cx="8364216" cy="5523048"/>
        </p:xfrm>
        <a:graphic>
          <a:graphicData uri="http://schemas.openxmlformats.org/drawingml/2006/table">
            <a:tbl>
              <a:tblPr firstRow="1" bandRow="1">
                <a:tableStyleId>{C4B1156A-380E-4F78-BDF5-A606A8083BF9}</a:tableStyleId>
              </a:tblPr>
              <a:tblGrid>
                <a:gridCol w="1630313">
                  <a:extLst>
                    <a:ext uri="{9D8B030D-6E8A-4147-A177-3AD203B41FA5}">
                      <a16:colId xmlns:a16="http://schemas.microsoft.com/office/drawing/2014/main" val="20000"/>
                    </a:ext>
                  </a:extLst>
                </a:gridCol>
                <a:gridCol w="1488547">
                  <a:extLst>
                    <a:ext uri="{9D8B030D-6E8A-4147-A177-3AD203B41FA5}">
                      <a16:colId xmlns:a16="http://schemas.microsoft.com/office/drawing/2014/main" val="20001"/>
                    </a:ext>
                  </a:extLst>
                </a:gridCol>
                <a:gridCol w="5245356">
                  <a:extLst>
                    <a:ext uri="{9D8B030D-6E8A-4147-A177-3AD203B41FA5}">
                      <a16:colId xmlns:a16="http://schemas.microsoft.com/office/drawing/2014/main" val="20002"/>
                    </a:ext>
                  </a:extLst>
                </a:gridCol>
              </a:tblGrid>
              <a:tr h="5744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a:latin typeface="微軟正黑體" panose="020B0604030504040204" pitchFamily="34" charset="-120"/>
                          <a:ea typeface="微軟正黑體" panose="020B0604030504040204" pitchFamily="34" charset="-120"/>
                          <a:cs typeface="Times New Roman" pitchFamily="18" charset="0"/>
                        </a:rPr>
                        <a:t>比序項目</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92D050"/>
                    </a:solidFill>
                  </a:tcPr>
                </a:tc>
                <a:tc>
                  <a:txBody>
                    <a:bodyPr/>
                    <a:lstStyle/>
                    <a:p>
                      <a:pPr algn="ctr"/>
                      <a:r>
                        <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順序</a:t>
                      </a:r>
                    </a:p>
                  </a:txBody>
                  <a:tcPr marL="91450" marR="91450" marT="45717" marB="45717" anchor="ctr">
                    <a:solidFill>
                      <a:srgbClr val="92D050"/>
                    </a:solidFill>
                  </a:tcPr>
                </a:tc>
                <a:tc>
                  <a:txBody>
                    <a:bodyPr/>
                    <a:lstStyle/>
                    <a:p>
                      <a:pPr algn="ctr"/>
                      <a:r>
                        <a:rPr lang="zh-TW" altLang="en-US" sz="2000" b="1" spc="-2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內容</a:t>
                      </a:r>
                    </a:p>
                  </a:txBody>
                  <a:tcPr marL="91450" marR="91450" marT="45717" marB="45717" anchor="ctr">
                    <a:solidFill>
                      <a:srgbClr val="92D050"/>
                    </a:solidFill>
                  </a:tcPr>
                </a:tc>
                <a:extLst>
                  <a:ext uri="{0D108BD9-81ED-4DB2-BD59-A6C34878D82A}">
                    <a16:rowId xmlns:a16="http://schemas.microsoft.com/office/drawing/2014/main" val="10000"/>
                  </a:ext>
                </a:extLst>
              </a:tr>
              <a:tr h="574416">
                <a:tc rowSpan="4">
                  <a:txBody>
                    <a:bodyPr/>
                    <a:lstStyle/>
                    <a:p>
                      <a:pPr algn="ctr"/>
                      <a:r>
                        <a:rPr lang="zh-TW" altLang="en-US" sz="2000" b="1" baseline="0" dirty="0">
                          <a:latin typeface="微軟正黑體" panose="020B0604030504040204" pitchFamily="34" charset="-120"/>
                          <a:ea typeface="微軟正黑體" panose="020B0604030504040204" pitchFamily="34" charset="-120"/>
                          <a:cs typeface="Times New Roman" pitchFamily="18" charset="0"/>
                        </a:rPr>
                        <a:t>學業成績表現</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pPr algn="ctr"/>
                      <a:r>
                        <a:rPr lang="zh-TW" altLang="en-US" sz="2000" b="1" baseline="0" dirty="0">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a:latin typeface="微軟正黑體" panose="020B0604030504040204" pitchFamily="34" charset="-120"/>
                          <a:ea typeface="微軟正黑體" panose="020B0604030504040204" pitchFamily="34" charset="-120"/>
                          <a:cs typeface="Times New Roman" pitchFamily="18" charset="0"/>
                        </a:rPr>
                        <a:t>1</a:t>
                      </a:r>
                      <a:r>
                        <a:rPr lang="zh-TW" altLang="en-US" sz="2000" b="1" baseline="0" dirty="0">
                          <a:latin typeface="微軟正黑體" panose="020B0604030504040204" pitchFamily="34" charset="-120"/>
                          <a:ea typeface="微軟正黑體" panose="020B0604030504040204" pitchFamily="34" charset="-120"/>
                          <a:cs typeface="Times New Roman" pitchFamily="18" charset="0"/>
                        </a:rPr>
                        <a:t>比序</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pPr algn="l"/>
                      <a:r>
                        <a:rPr kumimoji="1" lang="zh-TW" altLang="en-US" sz="2000" b="1" u="none" strike="noStrike" cap="none" spc="-20"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學業</a:t>
                      </a:r>
                      <a:r>
                        <a:rPr kumimoji="1" lang="zh-TW" altLang="en-US" sz="2000" b="1" u="none" strike="noStrike" cap="none" spc="-20"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平均成績</a:t>
                      </a:r>
                      <a:r>
                        <a:rPr kumimoji="1" lang="zh-TW" altLang="en-US" sz="2000" b="1" u="none" strike="noStrike" cap="none" spc="-20" normalizeH="0" baseline="0" dirty="0">
                          <a:ln>
                            <a:noFill/>
                          </a:ln>
                          <a:effectLst/>
                          <a:latin typeface="微軟正黑體" panose="020B0604030504040204" pitchFamily="34" charset="-120"/>
                          <a:ea typeface="微軟正黑體" panose="020B0604030504040204" pitchFamily="34" charset="-120"/>
                          <a:cs typeface="Times New Roman" pitchFamily="18" charset="0"/>
                        </a:rPr>
                        <a:t>之</a:t>
                      </a:r>
                      <a:r>
                        <a:rPr kumimoji="1" lang="zh-TW" altLang="en-US" sz="2000" b="1" u="none" strike="noStrike" cap="none" spc="-20"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spc="-20" baseline="0" dirty="0">
                        <a:solidFill>
                          <a:srgbClr val="FF0000"/>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extLst>
                  <a:ext uri="{0D108BD9-81ED-4DB2-BD59-A6C34878D82A}">
                    <a16:rowId xmlns:a16="http://schemas.microsoft.com/office/drawing/2014/main" val="10001"/>
                  </a:ext>
                </a:extLst>
              </a:tr>
              <a:tr h="523736">
                <a:tc vMerge="1">
                  <a:txBody>
                    <a:bodyPr/>
                    <a:lstStyle/>
                    <a:p>
                      <a:endParaRPr lang="zh-TW" altLang="en-US" sz="2800" dirty="0">
                        <a:latin typeface="標楷體" pitchFamily="65" charset="-120"/>
                        <a:ea typeface="標楷體" pitchFamily="65" charset="-120"/>
                      </a:endParaRPr>
                    </a:p>
                  </a:txBody>
                  <a:tcP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a:latin typeface="微軟正黑體" panose="020B0604030504040204" pitchFamily="34" charset="-120"/>
                          <a:ea typeface="微軟正黑體" panose="020B0604030504040204" pitchFamily="34" charset="-120"/>
                          <a:cs typeface="Times New Roman" pitchFamily="18" charset="0"/>
                        </a:rPr>
                        <a:t>2</a:t>
                      </a:r>
                      <a:r>
                        <a:rPr lang="zh-TW" altLang="en-US" sz="2000" b="1" baseline="0" dirty="0">
                          <a:latin typeface="微軟正黑體" panose="020B0604030504040204" pitchFamily="34" charset="-120"/>
                          <a:ea typeface="微軟正黑體" panose="020B0604030504040204" pitchFamily="34" charset="-120"/>
                          <a:cs typeface="Times New Roman" pitchFamily="18" charset="0"/>
                        </a:rPr>
                        <a:t>比序</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r>
                        <a:rPr kumimoji="1" lang="zh-TW" altLang="en-US" sz="2000" b="1"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專業及實習科目</a:t>
                      </a:r>
                      <a:r>
                        <a:rPr kumimoji="1" lang="zh-TW" altLang="en-US" sz="2000" b="1" u="none" strike="noStrike" cap="none" normalizeH="0" baseline="0" dirty="0">
                          <a:ln>
                            <a:noFill/>
                          </a:ln>
                          <a:effectLst/>
                          <a:latin typeface="微軟正黑體" panose="020B0604030504040204" pitchFamily="34" charset="-120"/>
                          <a:ea typeface="微軟正黑體" panose="020B0604030504040204" pitchFamily="34" charset="-120"/>
                          <a:cs typeface="Times New Roman" pitchFamily="18" charset="0"/>
                        </a:rPr>
                        <a:t>平均成績之群名次百分比</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extLst>
                  <a:ext uri="{0D108BD9-81ED-4DB2-BD59-A6C34878D82A}">
                    <a16:rowId xmlns:a16="http://schemas.microsoft.com/office/drawing/2014/main" val="10002"/>
                  </a:ext>
                </a:extLst>
              </a:tr>
              <a:tr h="523736">
                <a:tc vMerge="1">
                  <a:txBody>
                    <a:bodyPr/>
                    <a:lstStyle/>
                    <a:p>
                      <a:endParaRPr lang="zh-TW"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a:latin typeface="微軟正黑體" panose="020B0604030504040204" pitchFamily="34" charset="-120"/>
                          <a:ea typeface="微軟正黑體" panose="020B0604030504040204" pitchFamily="34" charset="-120"/>
                          <a:cs typeface="Times New Roman" pitchFamily="18" charset="0"/>
                        </a:rPr>
                        <a:t>3</a:t>
                      </a:r>
                      <a:r>
                        <a:rPr lang="zh-TW" altLang="en-US" sz="2000" b="1" baseline="0" dirty="0">
                          <a:latin typeface="微軟正黑體" panose="020B0604030504040204" pitchFamily="34" charset="-120"/>
                          <a:ea typeface="微軟正黑體" panose="020B0604030504040204" pitchFamily="34" charset="-120"/>
                          <a:cs typeface="Times New Roman" pitchFamily="18" charset="0"/>
                        </a:rPr>
                        <a:t>比序</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r>
                        <a:rPr kumimoji="1" lang="zh-TW" altLang="en-US" sz="2000" b="1"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技能領域科目</a:t>
                      </a:r>
                      <a:r>
                        <a:rPr kumimoji="1" lang="zh-TW" altLang="en-US" sz="2000" b="1" u="none" strike="noStrike" cap="none" normalizeH="0" baseline="0" dirty="0">
                          <a:ln>
                            <a:noFill/>
                          </a:ln>
                          <a:effectLst/>
                          <a:latin typeface="微軟正黑體" panose="020B0604030504040204" pitchFamily="34" charset="-120"/>
                          <a:ea typeface="微軟正黑體" panose="020B0604030504040204" pitchFamily="34" charset="-120"/>
                          <a:cs typeface="Times New Roman" pitchFamily="18" charset="0"/>
                        </a:rPr>
                        <a:t>平均成績之群名次百分比</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extLst>
                  <a:ext uri="{0D108BD9-81ED-4DB2-BD59-A6C34878D82A}">
                    <a16:rowId xmlns:a16="http://schemas.microsoft.com/office/drawing/2014/main" val="10008"/>
                  </a:ext>
                </a:extLst>
              </a:tr>
              <a:tr h="689102">
                <a:tc vMerge="1">
                  <a:txBody>
                    <a:bodyPr/>
                    <a:lstStyle/>
                    <a:p>
                      <a:pPr algn="ctr"/>
                      <a:endParaRPr lang="zh-TW" altLang="en-US" sz="2800" b="0" dirty="0">
                        <a:solidFill>
                          <a:schemeClr val="tx1"/>
                        </a:solidFill>
                        <a:latin typeface="標楷體" pitchFamily="65" charset="-120"/>
                        <a:ea typeface="標楷體" pitchFamily="65" charset="-12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99"/>
                    </a:solidFill>
                  </a:tcPr>
                </a:tc>
                <a:tc gridSpan="2">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18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上述成績指</a:t>
                      </a:r>
                      <a:r>
                        <a:rPr kumimoji="0" lang="zh-TW" altLang="en-US"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一般學制至畢業前</a:t>
                      </a:r>
                      <a:r>
                        <a:rPr kumimoji="0" lang="en-US" altLang="zh-TW"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1</a:t>
                      </a:r>
                      <a:r>
                        <a:rPr kumimoji="0" lang="zh-TW" altLang="en-US"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學期之</a:t>
                      </a:r>
                      <a:r>
                        <a:rPr kumimoji="0" lang="en-US" altLang="zh-TW"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5</a:t>
                      </a:r>
                      <a:r>
                        <a:rPr kumimoji="0" lang="zh-TW" altLang="en-US"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個學期，若為</a:t>
                      </a:r>
                      <a:r>
                        <a:rPr kumimoji="0" lang="en-US" altLang="zh-TW"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4</a:t>
                      </a:r>
                      <a:r>
                        <a:rPr kumimoji="0" lang="zh-TW" altLang="en-US"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年制夜間部則為</a:t>
                      </a:r>
                      <a:r>
                        <a:rPr kumimoji="0" lang="en-US" altLang="zh-TW"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7</a:t>
                      </a:r>
                      <a:r>
                        <a:rPr kumimoji="0" lang="zh-TW" altLang="en-US" sz="1800" b="1" i="0" u="none" strike="noStrike" cap="none" normalizeH="0" baseline="0" dirty="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學期。</a:t>
                      </a:r>
                    </a:p>
                  </a:txBody>
                  <a:tcPr marL="91450" marR="91450" marT="45717" marB="45717">
                    <a:solidFill>
                      <a:srgbClr val="FFFF99"/>
                    </a:solidFill>
                  </a:tcPr>
                </a:tc>
                <a:tc hMerge="1">
                  <a:txBody>
                    <a:bodyPr/>
                    <a:lstStyle/>
                    <a:p>
                      <a:endParaRPr lang="zh-TW" altLang="en-US"/>
                    </a:p>
                  </a:txBody>
                  <a:tcPr/>
                </a:tc>
                <a:extLst>
                  <a:ext uri="{0D108BD9-81ED-4DB2-BD59-A6C34878D82A}">
                    <a16:rowId xmlns:a16="http://schemas.microsoft.com/office/drawing/2014/main" val="10003"/>
                  </a:ext>
                </a:extLst>
              </a:tr>
              <a:tr h="574416">
                <a:tc rowSpan="4">
                  <a:txBody>
                    <a:bodyPr/>
                    <a:lstStyle/>
                    <a:p>
                      <a:pPr algn="ctr"/>
                      <a:r>
                        <a:rPr lang="zh-TW" altLang="en-US" sz="2000" b="1" baseline="0" dirty="0">
                          <a:latin typeface="微軟正黑體" panose="020B0604030504040204" pitchFamily="34" charset="-120"/>
                          <a:ea typeface="微軟正黑體" panose="020B0604030504040204" pitchFamily="34" charset="-120"/>
                          <a:cs typeface="Times New Roman" pitchFamily="18" charset="0"/>
                        </a:rPr>
                        <a:t>基本學科表現</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4</a:t>
                      </a:r>
                      <a:r>
                        <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比序</a:t>
                      </a:r>
                    </a:p>
                  </a:txBody>
                  <a:tcPr marL="91450" marR="91450" marT="45717" marB="45717" anchor="ctr">
                    <a:solidFill>
                      <a:srgbClr val="CCFFCC"/>
                    </a:solidFill>
                  </a:tcPr>
                </a:tc>
                <a:tc>
                  <a:txBody>
                    <a:bodyPr/>
                    <a:lstStyle/>
                    <a:p>
                      <a:r>
                        <a:rPr kumimoji="0" lang="zh-TW" altLang="en-US" sz="2000" b="1"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英文</a:t>
                      </a:r>
                      <a:r>
                        <a:rPr kumimoji="0" lang="zh-TW" altLang="en-US"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extLst>
                  <a:ext uri="{0D108BD9-81ED-4DB2-BD59-A6C34878D82A}">
                    <a16:rowId xmlns:a16="http://schemas.microsoft.com/office/drawing/2014/main" val="10004"/>
                  </a:ext>
                </a:extLst>
              </a:tr>
              <a:tr h="574416">
                <a:tc vMerge="1">
                  <a:txBody>
                    <a:bodyPr/>
                    <a:lstStyle/>
                    <a:p>
                      <a:endParaRPr lang="zh-TW" altLang="en-US" sz="2800" b="0" dirty="0">
                        <a:solidFill>
                          <a:schemeClr val="tx1"/>
                        </a:solidFill>
                        <a:latin typeface="標楷體" pitchFamily="65" charset="-120"/>
                        <a:ea typeface="標楷體"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000" b="1"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rPr>
                        <a:t>第</a:t>
                      </a:r>
                      <a:r>
                        <a:rPr kumimoji="0" lang="en-US" altLang="zh-TW" sz="2000" b="1"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rPr>
                        <a:t>5</a:t>
                      </a:r>
                      <a:r>
                        <a:rPr kumimoji="0" lang="zh-TW" altLang="en-US" sz="2000" b="1"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rPr>
                        <a:t>比序</a:t>
                      </a:r>
                      <a:endParaRPr kumimoji="0" lang="zh-TW" altLang="en-US" sz="20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en-US" sz="2000" b="1"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國文</a:t>
                      </a:r>
                      <a:r>
                        <a:rPr kumimoji="0" lang="zh-TW" altLang="en-US"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extLst>
                  <a:ext uri="{0D108BD9-81ED-4DB2-BD59-A6C34878D82A}">
                    <a16:rowId xmlns:a16="http://schemas.microsoft.com/office/drawing/2014/main" val="10005"/>
                  </a:ext>
                </a:extLst>
              </a:tr>
              <a:tr h="574416">
                <a:tc vMerge="1">
                  <a:txBody>
                    <a:bodyPr/>
                    <a:lstStyle/>
                    <a:p>
                      <a:pPr algn="ctr"/>
                      <a:endParaRPr lang="zh-TW" altLang="en-US" sz="2800" b="0" baseline="0" dirty="0">
                        <a:solidFill>
                          <a:schemeClr val="tx1"/>
                        </a:solidFill>
                        <a:latin typeface="Times New Roman" pitchFamily="18" charset="0"/>
                        <a:ea typeface="標楷體" pitchFamily="65" charset="-120"/>
                      </a:endParaRPr>
                    </a:p>
                  </a:txBody>
                  <a:tcPr anchor="ctr">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6</a:t>
                      </a:r>
                      <a:r>
                        <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比序</a:t>
                      </a:r>
                    </a:p>
                  </a:txBody>
                  <a:tcPr marL="91450" marR="91450" marT="45717" marB="45717" anchor="ctr">
                    <a:solidFill>
                      <a:srgbClr val="CCFFCC"/>
                    </a:solidFill>
                  </a:tcPr>
                </a:tc>
                <a:tc>
                  <a:txBody>
                    <a:bodyPr/>
                    <a:lstStyle/>
                    <a:p>
                      <a:r>
                        <a:rPr kumimoji="0" lang="zh-TW" altLang="en-US" sz="2000" b="1"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數學</a:t>
                      </a:r>
                      <a:r>
                        <a:rPr kumimoji="0" lang="zh-TW" altLang="en-US"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extLst>
                  <a:ext uri="{0D108BD9-81ED-4DB2-BD59-A6C34878D82A}">
                    <a16:rowId xmlns:a16="http://schemas.microsoft.com/office/drawing/2014/main" val="10006"/>
                  </a:ext>
                </a:extLst>
              </a:tr>
              <a:tr h="719147">
                <a:tc vMerge="1">
                  <a:txBody>
                    <a:bodyPr/>
                    <a:lstStyle/>
                    <a:p>
                      <a:pPr algn="ctr"/>
                      <a:endParaRPr lang="zh-TW" altLang="en-US" sz="2800" b="0" baseline="0" dirty="0">
                        <a:solidFill>
                          <a:schemeClr val="tx1"/>
                        </a:solidFill>
                        <a:latin typeface="Times New Roman" pitchFamily="18" charset="0"/>
                        <a:ea typeface="標楷體" pitchFamily="65" charset="-120"/>
                      </a:endParaRPr>
                    </a:p>
                  </a:txBody>
                  <a:tcPr anchor="ctr">
                    <a:solidFill>
                      <a:srgbClr val="CCFFCC"/>
                    </a:solidFill>
                  </a:tcPr>
                </a:tc>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1800" b="1"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本校之「英文」科目為部定必修前</a:t>
                      </a:r>
                      <a:r>
                        <a:rPr lang="en-US" altLang="zh-TW" sz="1800" b="1"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5</a:t>
                      </a:r>
                      <a:r>
                        <a:rPr lang="zh-TW" altLang="en-US" sz="1800" b="1"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學期課程；「國文」、「數學」科目為部定必修及校訂選修等前</a:t>
                      </a:r>
                      <a:r>
                        <a:rPr lang="en-US" altLang="zh-TW" sz="1800" b="1"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5</a:t>
                      </a:r>
                      <a:r>
                        <a:rPr lang="zh-TW" altLang="en-US" sz="1800" b="1"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學期課程成績，依學分數加權平均計算之。</a:t>
                      </a:r>
                    </a:p>
                  </a:txBody>
                  <a:tcPr marL="91450" marR="91450" marT="45717" marB="45717" anchor="ctr">
                    <a:solidFill>
                      <a:srgbClr val="CCFFCC"/>
                    </a:solidFill>
                  </a:tcPr>
                </a:tc>
                <a:tc hMerge="1">
                  <a:txBody>
                    <a:bodyPr/>
                    <a:lstStyle/>
                    <a:p>
                      <a:endParaRPr lang="zh-TW" altLang="en-US" dirty="0"/>
                    </a:p>
                  </a:txBody>
                  <a:tcPr anchor="ctr">
                    <a:solidFill>
                      <a:srgbClr val="CCFFCC"/>
                    </a:solidFill>
                  </a:tcPr>
                </a:tc>
                <a:extLst>
                  <a:ext uri="{0D108BD9-81ED-4DB2-BD59-A6C34878D82A}">
                    <a16:rowId xmlns:a16="http://schemas.microsoft.com/office/drawing/2014/main" val="10007"/>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26</a:t>
            </a:fld>
            <a:endParaRPr lang="zh-TW"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標題 4"/>
          <p:cNvSpPr>
            <a:spLocks noGrp="1"/>
          </p:cNvSpPr>
          <p:nvPr>
            <p:ph type="title"/>
          </p:nvPr>
        </p:nvSpPr>
        <p:spPr/>
        <p:txBody>
          <a:bodyPr/>
          <a:lstStyle/>
          <a:p>
            <a:r>
              <a:rPr lang="zh-TW" altLang="en-US" sz="4000" b="1" dirty="0">
                <a:latin typeface="微軟正黑體" pitchFamily="34" charset="-120"/>
                <a:ea typeface="微軟正黑體" pitchFamily="34" charset="-120"/>
                <a:cs typeface="Times New Roman" pitchFamily="18" charset="0"/>
              </a:rPr>
              <a:t>科技校院繁星甄選規定</a:t>
            </a:r>
            <a:r>
              <a:rPr lang="en-US" altLang="zh-TW" sz="4000" b="1" dirty="0">
                <a:latin typeface="微軟正黑體" pitchFamily="34" charset="-120"/>
                <a:ea typeface="微軟正黑體" pitchFamily="34" charset="-120"/>
                <a:cs typeface="Times New Roman" pitchFamily="18" charset="0"/>
              </a:rPr>
              <a:t>(3/3)</a:t>
            </a:r>
            <a:endParaRPr lang="zh-TW" altLang="en-US" sz="4000" b="1" dirty="0">
              <a:latin typeface="微軟正黑體" pitchFamily="34" charset="-120"/>
              <a:ea typeface="微軟正黑體" pitchFamily="34" charset="-12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128329476"/>
              </p:ext>
            </p:extLst>
          </p:nvPr>
        </p:nvGraphicFramePr>
        <p:xfrm>
          <a:off x="366266" y="1341438"/>
          <a:ext cx="8310190" cy="4288768"/>
        </p:xfrm>
        <a:graphic>
          <a:graphicData uri="http://schemas.openxmlformats.org/drawingml/2006/table">
            <a:tbl>
              <a:tblPr firstRow="1" bandRow="1">
                <a:tableStyleId>{C4B1156A-380E-4F78-BDF5-A606A8083BF9}</a:tableStyleId>
              </a:tblPr>
              <a:tblGrid>
                <a:gridCol w="1698450">
                  <a:extLst>
                    <a:ext uri="{9D8B030D-6E8A-4147-A177-3AD203B41FA5}">
                      <a16:colId xmlns:a16="http://schemas.microsoft.com/office/drawing/2014/main" val="20000"/>
                    </a:ext>
                  </a:extLst>
                </a:gridCol>
                <a:gridCol w="1550759">
                  <a:extLst>
                    <a:ext uri="{9D8B030D-6E8A-4147-A177-3AD203B41FA5}">
                      <a16:colId xmlns:a16="http://schemas.microsoft.com/office/drawing/2014/main" val="20001"/>
                    </a:ext>
                  </a:extLst>
                </a:gridCol>
                <a:gridCol w="5060981">
                  <a:extLst>
                    <a:ext uri="{9D8B030D-6E8A-4147-A177-3AD203B41FA5}">
                      <a16:colId xmlns:a16="http://schemas.microsoft.com/office/drawing/2014/main" val="20002"/>
                    </a:ext>
                  </a:extLst>
                </a:gridCol>
              </a:tblGrid>
              <a:tr h="5033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b="1" baseline="0" dirty="0">
                          <a:latin typeface="微軟正黑體" panose="020B0604030504040204" pitchFamily="34" charset="-120"/>
                          <a:ea typeface="微軟正黑體" panose="020B0604030504040204" pitchFamily="34" charset="-120"/>
                          <a:cs typeface="Times New Roman" pitchFamily="18" charset="0"/>
                        </a:rPr>
                        <a:t>比序項目</a:t>
                      </a:r>
                      <a:endParaRPr lang="zh-TW" altLang="en-US" sz="28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92D050"/>
                    </a:solidFill>
                  </a:tcPr>
                </a:tc>
                <a:tc>
                  <a:txBody>
                    <a:bodyPr/>
                    <a:lstStyle/>
                    <a:p>
                      <a:pPr algn="ctr"/>
                      <a:r>
                        <a:rPr lang="zh-TW" altLang="en-US" sz="2800" b="1" baseline="0" dirty="0">
                          <a:solidFill>
                            <a:schemeClr val="tx1"/>
                          </a:solidFill>
                          <a:latin typeface="微軟正黑體" panose="020B0604030504040204" pitchFamily="34" charset="-120"/>
                          <a:ea typeface="微軟正黑體" panose="020B0604030504040204" pitchFamily="34" charset="-120"/>
                          <a:cs typeface="Times New Roman" pitchFamily="18" charset="0"/>
                        </a:rPr>
                        <a:t>順序</a:t>
                      </a:r>
                    </a:p>
                  </a:txBody>
                  <a:tcPr marL="91449" marR="91449" marT="45666" marB="45666" anchor="ctr">
                    <a:solidFill>
                      <a:srgbClr val="92D050"/>
                    </a:solidFill>
                  </a:tcPr>
                </a:tc>
                <a:tc>
                  <a:txBody>
                    <a:bodyPr/>
                    <a:lstStyle/>
                    <a:p>
                      <a:pPr algn="ctr"/>
                      <a:r>
                        <a:rPr lang="zh-TW" altLang="en-US" sz="2800" b="1" spc="-2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內容</a:t>
                      </a:r>
                    </a:p>
                  </a:txBody>
                  <a:tcPr marL="91449" marR="91449" marT="45666" marB="45666" anchor="ctr">
                    <a:solidFill>
                      <a:srgbClr val="92D050"/>
                    </a:solidFill>
                  </a:tcPr>
                </a:tc>
                <a:extLst>
                  <a:ext uri="{0D108BD9-81ED-4DB2-BD59-A6C34878D82A}">
                    <a16:rowId xmlns:a16="http://schemas.microsoft.com/office/drawing/2014/main" val="10000"/>
                  </a:ext>
                </a:extLst>
              </a:tr>
              <a:tr h="1137462">
                <a:tc rowSpan="3">
                  <a:txBody>
                    <a:bodyPr/>
                    <a:lstStyle/>
                    <a:p>
                      <a:pPr algn="ctr"/>
                      <a:r>
                        <a:rPr lang="zh-TW" altLang="en-US" sz="2800" b="0" dirty="0">
                          <a:latin typeface="微軟正黑體" panose="020B0604030504040204" pitchFamily="34" charset="-120"/>
                          <a:ea typeface="微軟正黑體" panose="020B0604030504040204" pitchFamily="34" charset="-120"/>
                          <a:cs typeface="Times New Roman" pitchFamily="18" charset="0"/>
                        </a:rPr>
                        <a:t>特殊表現成績</a:t>
                      </a:r>
                      <a:endParaRPr lang="zh-TW" altLang="en-US" sz="2800" b="0"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tc>
                  <a:txBody>
                    <a:bodyPr/>
                    <a:lstStyle/>
                    <a:p>
                      <a:pPr algn="ctr"/>
                      <a:r>
                        <a:rPr lang="zh-TW" altLang="en-US" sz="2800" b="0" baseline="0" dirty="0">
                          <a:latin typeface="微軟正黑體" panose="020B0604030504040204" pitchFamily="34" charset="-120"/>
                          <a:ea typeface="微軟正黑體" panose="020B0604030504040204" pitchFamily="34" charset="-120"/>
                          <a:cs typeface="Times New Roman" pitchFamily="18" charset="0"/>
                        </a:rPr>
                        <a:t>第</a:t>
                      </a:r>
                      <a:r>
                        <a:rPr lang="en-US" altLang="zh-TW" sz="2800" b="0" baseline="0" dirty="0">
                          <a:latin typeface="微軟正黑體" panose="020B0604030504040204" pitchFamily="34" charset="-120"/>
                          <a:ea typeface="微軟正黑體" panose="020B0604030504040204" pitchFamily="34" charset="-120"/>
                          <a:cs typeface="Times New Roman" pitchFamily="18" charset="0"/>
                        </a:rPr>
                        <a:t>7</a:t>
                      </a:r>
                      <a:r>
                        <a:rPr lang="zh-TW" altLang="en-US" sz="2800" b="0" baseline="0" dirty="0">
                          <a:latin typeface="微軟正黑體" panose="020B0604030504040204" pitchFamily="34" charset="-120"/>
                          <a:ea typeface="微軟正黑體" panose="020B0604030504040204" pitchFamily="34" charset="-120"/>
                          <a:cs typeface="Times New Roman" pitchFamily="18" charset="0"/>
                        </a:rPr>
                        <a:t>比序</a:t>
                      </a:r>
                      <a:endParaRPr lang="zh-TW" altLang="en-US" sz="2800" b="0"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tc>
                  <a:txBody>
                    <a:bodyPr/>
                    <a:lstStyle/>
                    <a:p>
                      <a:pPr marL="0" indent="0">
                        <a:buNone/>
                      </a:pPr>
                      <a:r>
                        <a:rPr lang="zh-TW" altLang="zh-TW" sz="2800" b="0" dirty="0">
                          <a:latin typeface="微軟正黑體" panose="020B0604030504040204" pitchFamily="34" charset="-120"/>
                          <a:ea typeface="微軟正黑體" panose="020B0604030504040204" pitchFamily="34" charset="-120"/>
                          <a:cs typeface="Times New Roman" pitchFamily="18" charset="0"/>
                        </a:rPr>
                        <a:t>「競賽、證照及語文能力檢定」之總</a:t>
                      </a: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itchFamily="18" charset="0"/>
                        </a:rPr>
                        <a:t>合</a:t>
                      </a:r>
                      <a:r>
                        <a:rPr lang="zh-TW" altLang="zh-TW" sz="2800" b="0" dirty="0">
                          <a:latin typeface="微軟正黑體" panose="020B0604030504040204" pitchFamily="34" charset="-120"/>
                          <a:ea typeface="微軟正黑體" panose="020B0604030504040204" pitchFamily="34" charset="-120"/>
                          <a:cs typeface="Times New Roman" pitchFamily="18" charset="0"/>
                        </a:rPr>
                        <a:t>成績</a:t>
                      </a:r>
                    </a:p>
                  </a:txBody>
                  <a:tcPr marL="91449" marR="91449" marT="45666" marB="45666" anchor="ctr">
                    <a:solidFill>
                      <a:srgbClr val="FFFF99"/>
                    </a:solidFill>
                  </a:tcPr>
                </a:tc>
                <a:extLst>
                  <a:ext uri="{0D108BD9-81ED-4DB2-BD59-A6C34878D82A}">
                    <a16:rowId xmlns:a16="http://schemas.microsoft.com/office/drawing/2014/main" val="10001"/>
                  </a:ext>
                </a:extLst>
              </a:tr>
              <a:tr h="1200802">
                <a:tc vMerge="1">
                  <a:txBody>
                    <a:bodyPr/>
                    <a:lstStyle/>
                    <a:p>
                      <a:endParaRPr lang="zh-TW" altLang="en-US" sz="2800" dirty="0">
                        <a:latin typeface="標楷體" pitchFamily="65" charset="-120"/>
                        <a:ea typeface="標楷體" pitchFamily="65" charset="-120"/>
                      </a:endParaRPr>
                    </a:p>
                  </a:txBody>
                  <a:tcP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b="0" baseline="0" dirty="0">
                          <a:latin typeface="微軟正黑體" panose="020B0604030504040204" pitchFamily="34" charset="-120"/>
                          <a:ea typeface="微軟正黑體" panose="020B0604030504040204" pitchFamily="34" charset="-120"/>
                          <a:cs typeface="Times New Roman" pitchFamily="18" charset="0"/>
                        </a:rPr>
                        <a:t>第</a:t>
                      </a:r>
                      <a:r>
                        <a:rPr lang="en-US" altLang="zh-TW" sz="2800" b="0" baseline="0" dirty="0">
                          <a:latin typeface="微軟正黑體" panose="020B0604030504040204" pitchFamily="34" charset="-120"/>
                          <a:ea typeface="微軟正黑體" panose="020B0604030504040204" pitchFamily="34" charset="-120"/>
                          <a:cs typeface="Times New Roman" pitchFamily="18" charset="0"/>
                        </a:rPr>
                        <a:t>8</a:t>
                      </a:r>
                      <a:r>
                        <a:rPr lang="zh-TW" altLang="en-US" sz="2800" b="0" baseline="0" dirty="0">
                          <a:latin typeface="微軟正黑體" panose="020B0604030504040204" pitchFamily="34" charset="-120"/>
                          <a:ea typeface="微軟正黑體" panose="020B0604030504040204" pitchFamily="34" charset="-120"/>
                          <a:cs typeface="Times New Roman" pitchFamily="18" charset="0"/>
                        </a:rPr>
                        <a:t>比序</a:t>
                      </a:r>
                      <a:endParaRPr lang="zh-TW" altLang="en-US" sz="2800" b="0"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tc>
                  <a:txBody>
                    <a:bodyPr/>
                    <a:lstStyle/>
                    <a:p>
                      <a:pPr marL="0" indent="0" algn="l" defTabSz="914400" rtl="0" eaLnBrk="1" latinLnBrk="0" hangingPunct="1">
                        <a:buNone/>
                      </a:pPr>
                      <a:r>
                        <a:rPr lang="zh-TW" altLang="zh-TW" sz="2800" b="0" kern="1200" dirty="0">
                          <a:solidFill>
                            <a:schemeClr val="dk1"/>
                          </a:solidFill>
                          <a:latin typeface="微軟正黑體" panose="020B0604030504040204" pitchFamily="34" charset="-120"/>
                          <a:ea typeface="微軟正黑體" panose="020B0604030504040204" pitchFamily="34" charset="-120"/>
                          <a:cs typeface="Times New Roman" pitchFamily="18" charset="0"/>
                        </a:rPr>
                        <a:t>「學校幹部、志工、社會服務及社團參與」之總</a:t>
                      </a: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itchFamily="18" charset="0"/>
                        </a:rPr>
                        <a:t>合</a:t>
                      </a:r>
                      <a:r>
                        <a:rPr lang="zh-TW" altLang="zh-TW" sz="2800" b="0" kern="1200" dirty="0">
                          <a:solidFill>
                            <a:schemeClr val="dk1"/>
                          </a:solidFill>
                          <a:latin typeface="微軟正黑體" panose="020B0604030504040204" pitchFamily="34" charset="-120"/>
                          <a:ea typeface="微軟正黑體" panose="020B0604030504040204" pitchFamily="34" charset="-120"/>
                          <a:cs typeface="Times New Roman" pitchFamily="18" charset="0"/>
                        </a:rPr>
                        <a:t>成績</a:t>
                      </a:r>
                    </a:p>
                  </a:txBody>
                  <a:tcPr marL="91449" marR="91449" marT="45666" marB="45666" anchor="ctr">
                    <a:solidFill>
                      <a:srgbClr val="FFFF99"/>
                    </a:solidFill>
                  </a:tcPr>
                </a:tc>
                <a:extLst>
                  <a:ext uri="{0D108BD9-81ED-4DB2-BD59-A6C34878D82A}">
                    <a16:rowId xmlns:a16="http://schemas.microsoft.com/office/drawing/2014/main" val="10002"/>
                  </a:ext>
                </a:extLst>
              </a:tr>
              <a:tr h="1404635">
                <a:tc vMerge="1">
                  <a:txBody>
                    <a:bodyPr/>
                    <a:lstStyle/>
                    <a:p>
                      <a:pPr algn="ctr"/>
                      <a:endParaRPr lang="zh-TW" altLang="en-US" sz="2800" b="0" dirty="0">
                        <a:solidFill>
                          <a:schemeClr val="tx1"/>
                        </a:solidFill>
                        <a:latin typeface="標楷體" pitchFamily="65" charset="-120"/>
                        <a:ea typeface="標楷體" pitchFamily="65" charset="-12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99"/>
                    </a:solidFill>
                  </a:tcPr>
                </a:tc>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2200" b="0"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第</a:t>
                      </a:r>
                      <a:r>
                        <a:rPr lang="en-US" altLang="zh-TW" sz="2200" b="0"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7</a:t>
                      </a:r>
                      <a:r>
                        <a:rPr lang="zh-TW" altLang="en-US" sz="2200" b="0"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比序及第</a:t>
                      </a:r>
                      <a:r>
                        <a:rPr lang="en-US" altLang="zh-TW" sz="2200" b="0"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8</a:t>
                      </a:r>
                      <a:r>
                        <a:rPr lang="zh-TW" altLang="en-US" sz="2200" b="0" kern="1200" baseline="0" dirty="0">
                          <a:solidFill>
                            <a:schemeClr val="tx1"/>
                          </a:solidFill>
                          <a:latin typeface="微軟正黑體" panose="020B0604030504040204" pitchFamily="34" charset="-120"/>
                          <a:ea typeface="微軟正黑體" panose="020B0604030504040204" pitchFamily="34" charset="-120"/>
                          <a:cs typeface="Times New Roman" pitchFamily="18" charset="0"/>
                        </a:rPr>
                        <a:t>比序之所有計分項目之計分標準</a:t>
                      </a:r>
                      <a:r>
                        <a:rPr lang="zh-TW" altLang="en-US" sz="2200" b="0" kern="1200" baseline="0" dirty="0">
                          <a:solidFill>
                            <a:srgbClr val="0000CC"/>
                          </a:solidFill>
                          <a:latin typeface="微軟正黑體" panose="020B0604030504040204" pitchFamily="34" charset="-120"/>
                          <a:ea typeface="微軟正黑體" panose="020B0604030504040204" pitchFamily="34" charset="-120"/>
                          <a:cs typeface="Times New Roman" pitchFamily="18" charset="0"/>
                        </a:rPr>
                        <a:t>均經本招生委員會之委員會議審議通過，以正面表列方式公告採計項目及計分標準，非表列項目均不採計。</a:t>
                      </a:r>
                    </a:p>
                  </a:txBody>
                  <a:tcPr marL="91449" marR="91449" marT="45666" marB="45666">
                    <a:solidFill>
                      <a:srgbClr val="FFFF99"/>
                    </a:solidFill>
                  </a:tcPr>
                </a:tc>
                <a:tc hMerge="1">
                  <a:txBody>
                    <a:bodyPr/>
                    <a:lstStyle/>
                    <a:p>
                      <a:endParaRPr lang="zh-TW" altLang="en-US" dirty="0"/>
                    </a:p>
                  </a:txBody>
                  <a:tcPr/>
                </a:tc>
                <a:extLst>
                  <a:ext uri="{0D108BD9-81ED-4DB2-BD59-A6C34878D82A}">
                    <a16:rowId xmlns:a16="http://schemas.microsoft.com/office/drawing/2014/main" val="10003"/>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27</a:t>
            </a:fld>
            <a:endParaRPr lang="zh-TW"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088" y="2636838"/>
            <a:ext cx="7772400" cy="1655762"/>
          </a:xfrm>
        </p:spPr>
        <p:txBody>
          <a:bodyPr/>
          <a:lstStyle/>
          <a:p>
            <a:pPr algn="ctr" eaLnBrk="1" hangingPunct="1">
              <a:defRPr/>
            </a:pPr>
            <a:r>
              <a:rPr lang="zh-TW" altLang="en-US" sz="4800" dirty="0">
                <a:latin typeface="微軟正黑體" panose="020B0604030504040204" pitchFamily="34" charset="-120"/>
                <a:ea typeface="微軟正黑體" panose="020B0604030504040204" pitchFamily="34" charset="-120"/>
                <a:cs typeface="Arial Unicode MS" pitchFamily="34" charset="-120"/>
              </a:rPr>
              <a:t>伍、四技申請</a:t>
            </a:r>
            <a:br>
              <a:rPr lang="en-US" altLang="zh-TW" sz="4800" dirty="0">
                <a:latin typeface="微軟正黑體" panose="020B0604030504040204" pitchFamily="34" charset="-120"/>
                <a:ea typeface="微軟正黑體" panose="020B0604030504040204" pitchFamily="34" charset="-120"/>
                <a:cs typeface="Arial Unicode MS" pitchFamily="34" charset="-120"/>
              </a:rPr>
            </a:br>
            <a:r>
              <a:rPr lang="en-US" altLang="zh-TW" sz="3600" dirty="0">
                <a:latin typeface="微軟正黑體" panose="020B0604030504040204" pitchFamily="34" charset="-120"/>
                <a:ea typeface="微軟正黑體" panose="020B0604030504040204" pitchFamily="34" charset="-120"/>
                <a:cs typeface="Arial Unicode MS" pitchFamily="34" charset="-120"/>
              </a:rPr>
              <a:t>(</a:t>
            </a:r>
            <a:r>
              <a:rPr lang="zh-TW" altLang="en-US" sz="3600" dirty="0">
                <a:latin typeface="微軟正黑體" panose="020B0604030504040204" pitchFamily="34" charset="-120"/>
                <a:ea typeface="微軟正黑體" panose="020B0604030504040204" pitchFamily="34" charset="-120"/>
                <a:cs typeface="Arial Unicode MS" pitchFamily="34" charset="-120"/>
              </a:rPr>
              <a:t>限</a:t>
            </a:r>
            <a:r>
              <a:rPr lang="zh-TW" altLang="en-US" sz="3600" dirty="0">
                <a:solidFill>
                  <a:srgbClr val="00B050"/>
                </a:solidFill>
                <a:latin typeface="微軟正黑體" panose="020B0604030504040204" pitchFamily="34" charset="-120"/>
                <a:ea typeface="微軟正黑體" panose="020B0604030504040204" pitchFamily="34" charset="-120"/>
                <a:cs typeface="Arial Unicode MS" pitchFamily="34" charset="-120"/>
              </a:rPr>
              <a:t>綜合高中</a:t>
            </a:r>
            <a:r>
              <a:rPr lang="zh-TW" altLang="en-US" sz="3600" dirty="0">
                <a:latin typeface="微軟正黑體" panose="020B0604030504040204" pitchFamily="34" charset="-120"/>
                <a:ea typeface="微軟正黑體" panose="020B0604030504040204" pitchFamily="34" charset="-120"/>
                <a:cs typeface="Arial Unicode MS" pitchFamily="34" charset="-120"/>
              </a:rPr>
              <a:t>學生</a:t>
            </a:r>
            <a:r>
              <a:rPr lang="en-US" altLang="zh-TW" sz="3600" dirty="0">
                <a:latin typeface="微軟正黑體" panose="020B0604030504040204" pitchFamily="34" charset="-120"/>
                <a:ea typeface="微軟正黑體" panose="020B0604030504040204" pitchFamily="34" charset="-120"/>
                <a:cs typeface="Arial Unicode MS" pitchFamily="34" charset="-120"/>
              </a:rPr>
              <a:t>)</a:t>
            </a:r>
            <a:endParaRPr lang="zh-TW" altLang="en-US" sz="36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28</a:t>
            </a:fld>
            <a:endParaRPr lang="zh-TW"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p:txBody>
          <a:body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四技申請</a:t>
            </a:r>
            <a:r>
              <a:rPr lang="en-US" altLang="zh-TW" b="1" dirty="0">
                <a:latin typeface="微軟正黑體" panose="020B0604030504040204" pitchFamily="34" charset="-120"/>
                <a:ea typeface="微軟正黑體" panose="020B0604030504040204" pitchFamily="34" charset="-120"/>
                <a:cs typeface="Arial Unicode MS" pitchFamily="34" charset="-120"/>
              </a:rPr>
              <a:t>-</a:t>
            </a:r>
            <a:r>
              <a:rPr lang="zh-TW" altLang="en-US" b="1" dirty="0">
                <a:latin typeface="微軟正黑體" panose="020B0604030504040204" pitchFamily="34" charset="-120"/>
                <a:ea typeface="微軟正黑體" panose="020B0604030504040204" pitchFamily="34" charset="-120"/>
                <a:cs typeface="Arial Unicode MS" pitchFamily="34" charset="-120"/>
              </a:rPr>
              <a:t>招生簡介</a:t>
            </a:r>
          </a:p>
        </p:txBody>
      </p:sp>
      <p:sp>
        <p:nvSpPr>
          <p:cNvPr id="30723" name="內容版面配置區 2"/>
          <p:cNvSpPr>
            <a:spLocks noGrp="1"/>
          </p:cNvSpPr>
          <p:nvPr>
            <p:ph idx="1"/>
          </p:nvPr>
        </p:nvSpPr>
        <p:spPr>
          <a:xfrm>
            <a:off x="457200" y="1600201"/>
            <a:ext cx="8229600" cy="4277072"/>
          </a:xfrm>
        </p:spPr>
        <p:txBody>
          <a:bodyPr/>
          <a:lstStyle/>
          <a:p>
            <a:pPr eaLnBrk="1" hangingPunct="1"/>
            <a:r>
              <a:rPr lang="zh-TW" altLang="en-US" dirty="0">
                <a:latin typeface="微軟正黑體" panose="020B0604030504040204" pitchFamily="34" charset="-120"/>
                <a:ea typeface="微軟正黑體" panose="020B0604030504040204" pitchFamily="34" charset="-120"/>
                <a:cs typeface="Arial Unicode MS" pitchFamily="34" charset="-120"/>
              </a:rPr>
              <a:t>報名資格：限普通科學生、</a:t>
            </a: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綜合高中學生</a:t>
            </a:r>
            <a:r>
              <a:rPr lang="zh-TW" altLang="en-US" dirty="0">
                <a:latin typeface="微軟正黑體" panose="020B0604030504040204" pitchFamily="34" charset="-120"/>
                <a:ea typeface="微軟正黑體" panose="020B0604030504040204" pitchFamily="34" charset="-120"/>
                <a:cs typeface="Arial Unicode MS" pitchFamily="34" charset="-120"/>
              </a:rPr>
              <a:t>、藝術群學生，且已</a:t>
            </a: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參加</a:t>
            </a:r>
            <a:r>
              <a:rPr lang="en-US" altLang="zh-TW" dirty="0">
                <a:solidFill>
                  <a:srgbClr val="FF0000"/>
                </a:solidFill>
                <a:latin typeface="微軟正黑體" panose="020B0604030504040204" pitchFamily="34" charset="-120"/>
                <a:ea typeface="微軟正黑體" panose="020B0604030504040204" pitchFamily="34" charset="-120"/>
                <a:cs typeface="Arial Unicode MS" pitchFamily="34" charset="-120"/>
              </a:rPr>
              <a:t>114</a:t>
            </a: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學年度大學學測</a:t>
            </a:r>
            <a:endParaRPr lang="en-US" altLang="zh-TW" dirty="0">
              <a:solidFill>
                <a:srgbClr val="FF0000"/>
              </a:solidFill>
              <a:latin typeface="微軟正黑體" panose="020B0604030504040204" pitchFamily="34" charset="-120"/>
              <a:ea typeface="微軟正黑體" panose="020B0604030504040204" pitchFamily="34" charset="-120"/>
              <a:cs typeface="Arial Unicode MS" pitchFamily="34" charset="-120"/>
            </a:endParaRPr>
          </a:p>
          <a:p>
            <a:pPr algn="just" eaLnBrk="1" hangingPunct="1"/>
            <a:r>
              <a:rPr lang="zh-TW" altLang="en-US" dirty="0">
                <a:latin typeface="微軟正黑體" panose="020B0604030504040204" pitchFamily="34" charset="-120"/>
                <a:ea typeface="微軟正黑體" panose="020B0604030504040204" pitchFamily="34" charset="-120"/>
                <a:cs typeface="Arial Unicode MS" pitchFamily="34" charset="-120"/>
              </a:rPr>
              <a:t>總成績 </a:t>
            </a:r>
            <a:r>
              <a:rPr lang="en-US" altLang="zh-TW" dirty="0">
                <a:latin typeface="微軟正黑體" panose="020B0604030504040204" pitchFamily="34" charset="-120"/>
                <a:ea typeface="微軟正黑體" panose="020B0604030504040204" pitchFamily="34" charset="-120"/>
                <a:cs typeface="Arial Unicode MS" pitchFamily="34" charset="-120"/>
              </a:rPr>
              <a:t>= </a:t>
            </a:r>
            <a:r>
              <a:rPr lang="zh-TW" altLang="en-US" dirty="0">
                <a:latin typeface="微軟正黑體" panose="020B0604030504040204" pitchFamily="34" charset="-120"/>
                <a:ea typeface="微軟正黑體" panose="020B0604030504040204" pitchFamily="34" charset="-120"/>
                <a:cs typeface="Arial Unicode MS" pitchFamily="34" charset="-120"/>
              </a:rPr>
              <a:t>大學學測加權平均成績成績占比</a:t>
            </a:r>
            <a:r>
              <a:rPr lang="en-US" altLang="zh-TW" dirty="0">
                <a:latin typeface="微軟正黑體" panose="020B0604030504040204" pitchFamily="34" charset="-120"/>
                <a:ea typeface="微軟正黑體" panose="020B0604030504040204" pitchFamily="34" charset="-120"/>
                <a:cs typeface="Arial Unicode MS" pitchFamily="34" charset="-120"/>
              </a:rPr>
              <a:t>+</a:t>
            </a:r>
            <a:r>
              <a:rPr lang="zh-TW" altLang="en-US" dirty="0">
                <a:latin typeface="微軟正黑體" panose="020B0604030504040204" pitchFamily="34" charset="-120"/>
                <a:ea typeface="微軟正黑體" panose="020B0604030504040204" pitchFamily="34" charset="-120"/>
                <a:cs typeface="Arial Unicode MS" pitchFamily="34" charset="-120"/>
              </a:rPr>
              <a:t>第二階段複試成績占比。</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algn="just" eaLnBrk="1" hangingPunct="1"/>
            <a:r>
              <a:rPr lang="zh-TW" altLang="en-US" dirty="0">
                <a:latin typeface="微軟正黑體" panose="020B0604030504040204" pitchFamily="34" charset="-120"/>
                <a:ea typeface="微軟正黑體" panose="020B0604030504040204" pitchFamily="34" charset="-120"/>
                <a:cs typeface="Arial Unicode MS" pitchFamily="34" charset="-120"/>
              </a:rPr>
              <a:t>招生流程：大學學測成績篩選 → 第二階段科技校院複試 → 各科技校院公告正備取名單 → 錄取生辦理報到。</a:t>
            </a:r>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29</a:t>
            </a:fld>
            <a:endParaRPr lang="zh-TW" altLang="en-US"/>
          </a:p>
        </p:txBody>
      </p:sp>
    </p:spTree>
    <p:extLst>
      <p:ext uri="{BB962C8B-B14F-4D97-AF65-F5344CB8AC3E}">
        <p14:creationId xmlns:p14="http://schemas.microsoft.com/office/powerpoint/2010/main" val="224424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p:txBody>
          <a:bodyPr>
            <a:normAutofit/>
          </a:bodyPr>
          <a:lstStyle/>
          <a:p>
            <a:pPr eaLnBrk="1" hangingPunct="1"/>
            <a:r>
              <a:rPr lang="zh-TW" altLang="en-US" sz="4800" b="1" dirty="0">
                <a:solidFill>
                  <a:srgbClr val="2E38FC"/>
                </a:solidFill>
                <a:latin typeface="微軟正黑體" panose="020B0604030504040204" pitchFamily="34" charset="-120"/>
                <a:ea typeface="微軟正黑體" panose="020B0604030504040204" pitchFamily="34" charset="-120"/>
              </a:rPr>
              <a:t>技高畢業五大條件</a:t>
            </a:r>
          </a:p>
        </p:txBody>
      </p:sp>
      <p:sp>
        <p:nvSpPr>
          <p:cNvPr id="9219" name="內容版面配置區 2"/>
          <p:cNvSpPr>
            <a:spLocks noGrp="1"/>
          </p:cNvSpPr>
          <p:nvPr>
            <p:ph idx="1"/>
          </p:nvPr>
        </p:nvSpPr>
        <p:spPr>
          <a:xfrm>
            <a:off x="395536" y="1528763"/>
            <a:ext cx="8496944" cy="4637087"/>
          </a:xfrm>
        </p:spPr>
        <p:txBody>
          <a:bodyPr>
            <a:normAutofit/>
          </a:bodyPr>
          <a:lstStyle/>
          <a:p>
            <a:pPr marL="0" indent="0" eaLnBrk="1" hangingPunct="1">
              <a:spcBef>
                <a:spcPts val="1200"/>
              </a:spcBef>
              <a:buNone/>
            </a:pPr>
            <a:r>
              <a:rPr lang="zh-TW" altLang="en-US" sz="3000" dirty="0">
                <a:latin typeface="微軟正黑體" panose="020B0604030504040204" pitchFamily="34" charset="-120"/>
                <a:ea typeface="微軟正黑體" panose="020B0604030504040204" pitchFamily="34" charset="-120"/>
              </a:rPr>
              <a:t>一、畢業學分：</a:t>
            </a:r>
            <a:r>
              <a:rPr lang="en-US" altLang="zh-TW" sz="3000" dirty="0">
                <a:solidFill>
                  <a:srgbClr val="FF0000"/>
                </a:solidFill>
                <a:latin typeface="微軟正黑體" panose="020B0604030504040204" pitchFamily="34" charset="-120"/>
                <a:ea typeface="微軟正黑體" panose="020B0604030504040204" pitchFamily="34" charset="-120"/>
              </a:rPr>
              <a:t>160</a:t>
            </a:r>
            <a:r>
              <a:rPr lang="zh-TW" altLang="en-US" sz="3000" dirty="0">
                <a:solidFill>
                  <a:srgbClr val="FF0000"/>
                </a:solidFill>
                <a:latin typeface="微軟正黑體" panose="020B0604030504040204" pitchFamily="34" charset="-120"/>
                <a:ea typeface="微軟正黑體" panose="020B0604030504040204" pitchFamily="34" charset="-120"/>
              </a:rPr>
              <a:t>學分</a:t>
            </a:r>
            <a:endParaRPr lang="en-US" altLang="zh-TW" sz="3000" dirty="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a:latin typeface="微軟正黑體" panose="020B0604030504040204" pitchFamily="34" charset="-120"/>
                <a:ea typeface="微軟正黑體" panose="020B0604030504040204" pitchFamily="34" charset="-120"/>
              </a:rPr>
              <a:t>二、</a:t>
            </a:r>
            <a:r>
              <a:rPr lang="zh-TW" altLang="en-US" sz="3000" dirty="0">
                <a:solidFill>
                  <a:srgbClr val="FF0000"/>
                </a:solidFill>
                <a:latin typeface="微軟正黑體" panose="020B0604030504040204" pitchFamily="34" charset="-120"/>
                <a:ea typeface="微軟正黑體" panose="020B0604030504040204" pitchFamily="34" charset="-120"/>
              </a:rPr>
              <a:t>部定科目均須修習且及格率：</a:t>
            </a:r>
            <a:r>
              <a:rPr lang="en-US" altLang="zh-TW" sz="3000" dirty="0">
                <a:solidFill>
                  <a:srgbClr val="FF0000"/>
                </a:solidFill>
                <a:latin typeface="微軟正黑體" panose="020B0604030504040204" pitchFamily="34" charset="-120"/>
                <a:ea typeface="微軟正黑體" panose="020B0604030504040204" pitchFamily="34" charset="-120"/>
              </a:rPr>
              <a:t>85%</a:t>
            </a:r>
            <a:r>
              <a:rPr lang="zh-TW" altLang="en-US" sz="3000" dirty="0">
                <a:solidFill>
                  <a:srgbClr val="FF0000"/>
                </a:solidFill>
                <a:latin typeface="微軟正黑體" panose="020B0604030504040204" pitchFamily="34" charset="-120"/>
                <a:ea typeface="微軟正黑體" panose="020B0604030504040204" pitchFamily="34" charset="-120"/>
              </a:rPr>
              <a:t>學分</a:t>
            </a:r>
            <a:endParaRPr lang="en-US" altLang="zh-TW" sz="2800" dirty="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a:latin typeface="微軟正黑體" panose="020B0604030504040204" pitchFamily="34" charset="-120"/>
                <a:ea typeface="微軟正黑體" panose="020B0604030504040204" pitchFamily="34" charset="-120"/>
              </a:rPr>
              <a:t>三、專業及實習科目：</a:t>
            </a:r>
            <a:endParaRPr lang="en-US" altLang="zh-TW" sz="3000" dirty="0">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a:latin typeface="微軟正黑體" panose="020B0604030504040204" pitchFamily="34" charset="-120"/>
                <a:ea typeface="微軟正黑體" panose="020B0604030504040204" pitchFamily="34" charset="-120"/>
              </a:rPr>
              <a:t>        須修習</a:t>
            </a:r>
            <a:r>
              <a:rPr lang="en-US" altLang="zh-TW" sz="3000" dirty="0">
                <a:latin typeface="微軟正黑體" panose="020B0604030504040204" pitchFamily="34" charset="-120"/>
                <a:ea typeface="微軟正黑體" panose="020B0604030504040204" pitchFamily="34" charset="-120"/>
              </a:rPr>
              <a:t>80</a:t>
            </a:r>
            <a:r>
              <a:rPr lang="zh-TW" altLang="en-US" sz="3000" dirty="0">
                <a:latin typeface="微軟正黑體" panose="020B0604030504040204" pitchFamily="34" charset="-120"/>
                <a:ea typeface="微軟正黑體" panose="020B0604030504040204" pitchFamily="34" charset="-120"/>
              </a:rPr>
              <a:t>學分以上，</a:t>
            </a:r>
            <a:r>
              <a:rPr lang="zh-TW" altLang="en-US" sz="3000" dirty="0">
                <a:solidFill>
                  <a:srgbClr val="FF0000"/>
                </a:solidFill>
                <a:latin typeface="微軟正黑體" panose="020B0604030504040204" pitchFamily="34" charset="-120"/>
                <a:ea typeface="微軟正黑體" panose="020B0604030504040204" pitchFamily="34" charset="-120"/>
              </a:rPr>
              <a:t>至少</a:t>
            </a:r>
            <a:r>
              <a:rPr lang="en-US" altLang="zh-TW" sz="3000" dirty="0">
                <a:solidFill>
                  <a:srgbClr val="FF0000"/>
                </a:solidFill>
                <a:latin typeface="微軟正黑體" panose="020B0604030504040204" pitchFamily="34" charset="-120"/>
                <a:ea typeface="微軟正黑體" panose="020B0604030504040204" pitchFamily="34" charset="-120"/>
              </a:rPr>
              <a:t>60</a:t>
            </a:r>
            <a:r>
              <a:rPr lang="zh-TW" altLang="en-US" sz="3000" dirty="0">
                <a:solidFill>
                  <a:srgbClr val="FF0000"/>
                </a:solidFill>
                <a:latin typeface="微軟正黑體" panose="020B0604030504040204" pitchFamily="34" charset="-120"/>
                <a:ea typeface="微軟正黑體" panose="020B0604030504040204" pitchFamily="34" charset="-120"/>
              </a:rPr>
              <a:t>學分以上及格</a:t>
            </a:r>
            <a:endParaRPr lang="en-US" altLang="zh-TW" sz="3000" dirty="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a:latin typeface="微軟正黑體" panose="020B0604030504040204" pitchFamily="34" charset="-120"/>
                <a:ea typeface="微軟正黑體" panose="020B0604030504040204" pitchFamily="34" charset="-120"/>
              </a:rPr>
              <a:t>四、專業</a:t>
            </a:r>
            <a:r>
              <a:rPr lang="en-US" altLang="zh-TW" sz="3000" dirty="0">
                <a:latin typeface="微軟正黑體" panose="020B0604030504040204" pitchFamily="34" charset="-120"/>
                <a:ea typeface="微軟正黑體" panose="020B0604030504040204" pitchFamily="34" charset="-120"/>
              </a:rPr>
              <a:t>(</a:t>
            </a:r>
            <a:r>
              <a:rPr lang="zh-TW" altLang="en-US" sz="3000" dirty="0">
                <a:latin typeface="微軟正黑體" panose="020B0604030504040204" pitchFamily="34" charset="-120"/>
                <a:ea typeface="微軟正黑體" panose="020B0604030504040204" pitchFamily="34" charset="-120"/>
              </a:rPr>
              <a:t>實習</a:t>
            </a:r>
            <a:r>
              <a:rPr lang="en-US" altLang="zh-TW" sz="3000" dirty="0">
                <a:latin typeface="微軟正黑體" panose="020B0604030504040204" pitchFamily="34" charset="-120"/>
                <a:ea typeface="微軟正黑體" panose="020B0604030504040204" pitchFamily="34" charset="-120"/>
              </a:rPr>
              <a:t>)</a:t>
            </a:r>
            <a:r>
              <a:rPr lang="zh-TW" altLang="en-US" sz="3000" dirty="0">
                <a:latin typeface="微軟正黑體" panose="020B0604030504040204" pitchFamily="34" charset="-120"/>
                <a:ea typeface="微軟正黑體" panose="020B0604030504040204" pitchFamily="34" charset="-120"/>
              </a:rPr>
              <a:t>科目：</a:t>
            </a:r>
            <a:r>
              <a:rPr lang="zh-TW" altLang="en-US" sz="3000" dirty="0">
                <a:solidFill>
                  <a:srgbClr val="FF0000"/>
                </a:solidFill>
                <a:latin typeface="微軟正黑體" panose="020B0604030504040204" pitchFamily="34" charset="-120"/>
                <a:ea typeface="微軟正黑體" panose="020B0604030504040204" pitchFamily="34" charset="-120"/>
              </a:rPr>
              <a:t>至少</a:t>
            </a:r>
            <a:r>
              <a:rPr lang="en-US" altLang="zh-TW" sz="3000" dirty="0">
                <a:solidFill>
                  <a:srgbClr val="FF0000"/>
                </a:solidFill>
                <a:latin typeface="微軟正黑體" panose="020B0604030504040204" pitchFamily="34" charset="-120"/>
                <a:ea typeface="微軟正黑體" panose="020B0604030504040204" pitchFamily="34" charset="-120"/>
              </a:rPr>
              <a:t>45</a:t>
            </a:r>
            <a:r>
              <a:rPr lang="zh-TW" altLang="en-US" sz="3000" dirty="0">
                <a:solidFill>
                  <a:srgbClr val="FF0000"/>
                </a:solidFill>
                <a:latin typeface="微軟正黑體" panose="020B0604030504040204" pitchFamily="34" charset="-120"/>
                <a:ea typeface="微軟正黑體" panose="020B0604030504040204" pitchFamily="34" charset="-120"/>
              </a:rPr>
              <a:t>學分以上及格</a:t>
            </a:r>
            <a:endParaRPr lang="en-US" altLang="zh-TW" sz="3000" dirty="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a:latin typeface="微軟正黑體" panose="020B0604030504040204" pitchFamily="34" charset="-120"/>
                <a:ea typeface="微軟正黑體" panose="020B0604030504040204" pitchFamily="34" charset="-120"/>
              </a:rPr>
              <a:t>五、修業期間德行評量之獎懲紀錄相抵後</a:t>
            </a:r>
            <a:endParaRPr lang="en-US" altLang="zh-TW" sz="3000" dirty="0">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en-US" altLang="zh-TW" sz="3000" dirty="0">
                <a:latin typeface="微軟正黑體" panose="020B0604030504040204" pitchFamily="34" charset="-120"/>
                <a:ea typeface="微軟正黑體" panose="020B0604030504040204" pitchFamily="34" charset="-120"/>
              </a:rPr>
              <a:t>        </a:t>
            </a:r>
            <a:r>
              <a:rPr lang="zh-TW" altLang="en-US" sz="3000" dirty="0">
                <a:solidFill>
                  <a:srgbClr val="FF0000"/>
                </a:solidFill>
                <a:latin typeface="微軟正黑體" panose="020B0604030504040204" pitchFamily="34" charset="-120"/>
                <a:ea typeface="微軟正黑體" panose="020B0604030504040204" pitchFamily="34" charset="-120"/>
              </a:rPr>
              <a:t>未滿三大過</a:t>
            </a:r>
            <a:endParaRPr lang="en-US" altLang="zh-TW" sz="3000" dirty="0">
              <a:solidFill>
                <a:srgbClr val="FF0000"/>
              </a:solidFill>
              <a:latin typeface="微軟正黑體" panose="020B0604030504040204" pitchFamily="34" charset="-120"/>
              <a:ea typeface="微軟正黑體" panose="020B0604030504040204" pitchFamily="34" charset="-120"/>
            </a:endParaRPr>
          </a:p>
          <a:p>
            <a:pPr eaLnBrk="1" hangingPunct="1"/>
            <a:endParaRPr lang="zh-TW" altLang="en-US" b="1" dirty="0">
              <a:solidFill>
                <a:srgbClr val="002060"/>
              </a:solidFill>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a:t>
            </a:fld>
            <a:endParaRPr lang="zh-TW" altLang="en-US"/>
          </a:p>
        </p:txBody>
      </p:sp>
    </p:spTree>
    <p:extLst>
      <p:ext uri="{BB962C8B-B14F-4D97-AF65-F5344CB8AC3E}">
        <p14:creationId xmlns:p14="http://schemas.microsoft.com/office/powerpoint/2010/main" val="3512196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四技申請</a:t>
            </a:r>
            <a:r>
              <a:rPr lang="en-US" altLang="zh-TW" b="1" dirty="0">
                <a:latin typeface="微軟正黑體" panose="020B0604030504040204" pitchFamily="34" charset="-120"/>
                <a:ea typeface="微軟正黑體" panose="020B0604030504040204" pitchFamily="34" charset="-120"/>
                <a:cs typeface="Arial Unicode MS" pitchFamily="34" charset="-120"/>
              </a:rPr>
              <a:t>-</a:t>
            </a:r>
            <a:r>
              <a:rPr lang="zh-TW" altLang="en-US" b="1" dirty="0">
                <a:latin typeface="微軟正黑體" panose="020B0604030504040204" pitchFamily="34" charset="-120"/>
                <a:ea typeface="微軟正黑體" panose="020B0604030504040204" pitchFamily="34" charset="-120"/>
                <a:cs typeface="Arial Unicode MS" pitchFamily="34" charset="-120"/>
              </a:rPr>
              <a:t>注意事項</a:t>
            </a:r>
          </a:p>
        </p:txBody>
      </p:sp>
      <p:sp>
        <p:nvSpPr>
          <p:cNvPr id="32771" name="內容版面配置區 2"/>
          <p:cNvSpPr>
            <a:spLocks noGrp="1"/>
          </p:cNvSpPr>
          <p:nvPr>
            <p:ph idx="1"/>
          </p:nvPr>
        </p:nvSpPr>
        <p:spPr>
          <a:xfrm>
            <a:off x="457200" y="1772816"/>
            <a:ext cx="8229600" cy="4320480"/>
          </a:xfrm>
        </p:spPr>
        <p:txBody>
          <a:bodyPr/>
          <a:lstStyle/>
          <a:p>
            <a:pPr eaLnBrk="1" hangingPunct="1">
              <a:spcBef>
                <a:spcPts val="1200"/>
              </a:spcBef>
              <a:spcAft>
                <a:spcPts val="1200"/>
              </a:spcAft>
            </a:pP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職業類科學生，不可報名四技申請入學（藝術群學生除外）。</a:t>
            </a:r>
            <a:endParaRPr lang="en-US" altLang="zh-TW" dirty="0">
              <a:solidFill>
                <a:srgbClr val="FF0000"/>
              </a:solidFill>
              <a:latin typeface="微軟正黑體" panose="020B0604030504040204" pitchFamily="34" charset="-120"/>
              <a:ea typeface="微軟正黑體" panose="020B0604030504040204" pitchFamily="34" charset="-120"/>
              <a:cs typeface="Arial Unicode MS" pitchFamily="34" charset="-120"/>
            </a:endParaRPr>
          </a:p>
          <a:p>
            <a:pPr eaLnBrk="1" hangingPunct="1">
              <a:spcBef>
                <a:spcPts val="1200"/>
              </a:spcBef>
              <a:spcAft>
                <a:spcPts val="1200"/>
              </a:spcAft>
            </a:pP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綜合高中學生無論修讀</a:t>
            </a:r>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學術學程或專門學程</a:t>
            </a:r>
            <a:r>
              <a:rPr lang="zh-TW" altLang="en-US" dirty="0">
                <a:solidFill>
                  <a:srgbClr val="FF0000"/>
                </a:solidFill>
                <a:latin typeface="微軟正黑體" panose="020B0604030504040204" pitchFamily="34" charset="-120"/>
                <a:ea typeface="微軟正黑體" panose="020B0604030504040204" pitchFamily="34" charset="-120"/>
                <a:cs typeface="Arial Unicode MS" pitchFamily="34" charset="-120"/>
              </a:rPr>
              <a:t>，皆可報名四技申請入學。</a:t>
            </a:r>
            <a:endParaRPr lang="en-US" altLang="zh-TW" dirty="0">
              <a:solidFill>
                <a:srgbClr val="FF0000"/>
              </a:solidFill>
              <a:latin typeface="微軟正黑體" panose="020B0604030504040204" pitchFamily="34" charset="-120"/>
              <a:ea typeface="微軟正黑體" panose="020B0604030504040204" pitchFamily="34" charset="-120"/>
              <a:cs typeface="Arial Unicode MS" pitchFamily="34" charset="-120"/>
            </a:endParaRPr>
          </a:p>
          <a:p>
            <a:pPr eaLnBrk="1" hangingPunct="1">
              <a:spcBef>
                <a:spcPts val="1200"/>
              </a:spcBef>
              <a:spcAft>
                <a:spcPts val="1200"/>
              </a:spcAft>
            </a:pPr>
            <a:r>
              <a:rPr lang="zh-TW" altLang="en-US" dirty="0">
                <a:latin typeface="微軟正黑體" panose="020B0604030504040204" pitchFamily="34" charset="-120"/>
                <a:ea typeface="微軟正黑體" panose="020B0604030504040204" pitchFamily="34" charset="-120"/>
                <a:cs typeface="Arial Unicode MS" pitchFamily="34" charset="-120"/>
              </a:rPr>
              <a:t>已報到之錄取生，如果未辦理聲明放棄錄取資格，不可再參加後續之各入學管道招生。</a:t>
            </a:r>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30</a:t>
            </a:fld>
            <a:endParaRPr lang="zh-TW"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內容版面配置區 2"/>
          <p:cNvSpPr>
            <a:spLocks noGrp="1"/>
          </p:cNvSpPr>
          <p:nvPr>
            <p:ph idx="1"/>
          </p:nvPr>
        </p:nvSpPr>
        <p:spPr>
          <a:xfrm>
            <a:off x="395288" y="2636838"/>
            <a:ext cx="8229600" cy="2260600"/>
          </a:xfrm>
        </p:spPr>
        <p:txBody>
          <a:bodyPr/>
          <a:lstStyle/>
          <a:p>
            <a:pPr algn="ctr">
              <a:buFont typeface="Arial" pitchFamily="34" charset="0"/>
              <a:buNone/>
            </a:pPr>
            <a:r>
              <a:rPr lang="zh-TW" altLang="en-US" sz="6000" b="1" dirty="0">
                <a:latin typeface="微軟正黑體" panose="020B0604030504040204" pitchFamily="34" charset="-120"/>
                <a:ea typeface="微軟正黑體" panose="020B0604030504040204" pitchFamily="34" charset="-120"/>
                <a:cs typeface="Arial Unicode MS" pitchFamily="34" charset="-120"/>
              </a:rPr>
              <a:t>陸、技優甄審</a:t>
            </a:r>
            <a:endParaRPr lang="zh-TW" altLang="en-US" sz="6000" b="1"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31</a:t>
            </a:fld>
            <a:endParaRPr lang="zh-TW" altLang="en-US"/>
          </a:p>
        </p:txBody>
      </p:sp>
    </p:spTree>
    <p:extLst>
      <p:ext uri="{BB962C8B-B14F-4D97-AF65-F5344CB8AC3E}">
        <p14:creationId xmlns:p14="http://schemas.microsoft.com/office/powerpoint/2010/main" val="403129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技優甄審簡介</a:t>
            </a:r>
            <a:r>
              <a:rPr lang="en-US" altLang="zh-TW" sz="4000" b="1" dirty="0">
                <a:latin typeface="微軟正黑體" pitchFamily="34" charset="-120"/>
                <a:ea typeface="微軟正黑體" pitchFamily="34" charset="-120"/>
              </a:rPr>
              <a:t>(1/5)</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a:xfrm>
            <a:off x="457200" y="1484784"/>
            <a:ext cx="8229600" cy="4871566"/>
          </a:xfrm>
        </p:spPr>
        <p:txBody>
          <a:bodyPr/>
          <a:lstStyle/>
          <a:p>
            <a:r>
              <a:rPr lang="zh-TW" altLang="en-US" sz="3000" dirty="0">
                <a:latin typeface="微軟正黑體" panose="020B0604030504040204" pitchFamily="34" charset="-120"/>
                <a:ea typeface="微軟正黑體" panose="020B0604030504040204" pitchFamily="34" charset="-120"/>
              </a:rPr>
              <a:t>報名資格</a:t>
            </a:r>
            <a:endParaRPr lang="en-US" altLang="zh-TW" sz="3000" dirty="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招生委員會認可之競賽獲獎或取得乙級以上技術士證者</a:t>
            </a:r>
            <a:endParaRPr lang="en-US" altLang="zh-TW" sz="2600" dirty="0">
              <a:latin typeface="微軟正黑體" panose="020B0604030504040204" pitchFamily="34" charset="-120"/>
              <a:ea typeface="微軟正黑體" panose="020B0604030504040204" pitchFamily="34" charset="-120"/>
            </a:endParaRPr>
          </a:p>
          <a:p>
            <a:r>
              <a:rPr lang="zh-TW" altLang="en-US" sz="3000" dirty="0">
                <a:latin typeface="微軟正黑體" panose="020B0604030504040204" pitchFamily="34" charset="-120"/>
                <a:ea typeface="微軟正黑體" panose="020B0604030504040204" pitchFamily="34" charset="-120"/>
              </a:rPr>
              <a:t>報名方式一律採網路</a:t>
            </a:r>
            <a:r>
              <a:rPr lang="zh-TW" altLang="en-US" sz="3000" b="1" dirty="0">
                <a:latin typeface="微軟正黑體" panose="020B0604030504040204" pitchFamily="34" charset="-120"/>
                <a:ea typeface="微軟正黑體" panose="020B0604030504040204" pitchFamily="34" charset="-120"/>
              </a:rPr>
              <a:t>個別報名</a:t>
            </a:r>
            <a:endParaRPr lang="en-US" altLang="zh-TW" sz="3000" b="1" dirty="0">
              <a:latin typeface="微軟正黑體" panose="020B0604030504040204" pitchFamily="34" charset="-120"/>
              <a:ea typeface="微軟正黑體" panose="020B0604030504040204" pitchFamily="34" charset="-120"/>
            </a:endParaRPr>
          </a:p>
          <a:p>
            <a:r>
              <a:rPr lang="zh-TW" altLang="en-US" sz="3000" dirty="0">
                <a:latin typeface="微軟正黑體" panose="020B0604030504040204" pitchFamily="34" charset="-120"/>
                <a:ea typeface="微軟正黑體" panose="020B0604030504040204" pitchFamily="34" charset="-120"/>
              </a:rPr>
              <a:t>考生至多可報名</a:t>
            </a:r>
            <a:r>
              <a:rPr lang="en-US" altLang="zh-TW" sz="3000" b="1" u="sng" dirty="0">
                <a:solidFill>
                  <a:srgbClr val="FF0000"/>
                </a:solidFill>
                <a:latin typeface="微軟正黑體" panose="020B0604030504040204" pitchFamily="34" charset="-120"/>
                <a:ea typeface="微軟正黑體" panose="020B0604030504040204" pitchFamily="34" charset="-120"/>
              </a:rPr>
              <a:t>5</a:t>
            </a:r>
            <a:r>
              <a:rPr lang="zh-TW" altLang="en-US" sz="3000" b="1" u="sng" dirty="0">
                <a:solidFill>
                  <a:srgbClr val="FF0000"/>
                </a:solidFill>
                <a:latin typeface="微軟正黑體" panose="020B0604030504040204" pitchFamily="34" charset="-120"/>
                <a:ea typeface="微軟正黑體" panose="020B0604030504040204" pitchFamily="34" charset="-120"/>
              </a:rPr>
              <a:t>個</a:t>
            </a:r>
            <a:r>
              <a:rPr lang="zh-TW" altLang="en-US" sz="3000" dirty="0">
                <a:latin typeface="微軟正黑體" panose="020B0604030504040204" pitchFamily="34" charset="-120"/>
                <a:ea typeface="微軟正黑體" panose="020B0604030504040204" pitchFamily="34" charset="-120"/>
              </a:rPr>
              <a:t>校系科組志願</a:t>
            </a:r>
            <a:r>
              <a:rPr lang="en-US" altLang="zh-TW" sz="3000" dirty="0">
                <a:latin typeface="微軟正黑體" panose="020B0604030504040204" pitchFamily="34" charset="-120"/>
                <a:ea typeface="微軟正黑體" panose="020B0604030504040204" pitchFamily="34" charset="-120"/>
              </a:rPr>
              <a:t>(</a:t>
            </a:r>
            <a:r>
              <a:rPr lang="zh-TW" altLang="en-US" sz="3000" dirty="0">
                <a:latin typeface="微軟正黑體" panose="020B0604030504040204" pitchFamily="34" charset="-120"/>
                <a:ea typeface="微軟正黑體" panose="020B0604030504040204" pitchFamily="34" charset="-120"/>
              </a:rPr>
              <a:t>可跨類別</a:t>
            </a:r>
            <a:r>
              <a:rPr lang="en-US" altLang="zh-TW" sz="3000" dirty="0">
                <a:latin typeface="微軟正黑體" panose="020B0604030504040204" pitchFamily="34" charset="-120"/>
                <a:ea typeface="微軟正黑體" panose="020B0604030504040204" pitchFamily="34" charset="-120"/>
              </a:rPr>
              <a:t>)</a:t>
            </a:r>
          </a:p>
          <a:p>
            <a:r>
              <a:rPr lang="zh-TW" altLang="en-US" sz="3000" dirty="0">
                <a:latin typeface="微軟正黑體" panose="020B0604030504040204" pitchFamily="34" charset="-120"/>
                <a:ea typeface="微軟正黑體" panose="020B0604030504040204" pitchFamily="34" charset="-120"/>
              </a:rPr>
              <a:t>成績採計：</a:t>
            </a:r>
            <a:endParaRPr lang="en-US" altLang="zh-TW" sz="3000" dirty="0">
              <a:latin typeface="微軟正黑體" panose="020B0604030504040204" pitchFamily="34" charset="-120"/>
              <a:ea typeface="微軟正黑體" panose="020B0604030504040204" pitchFamily="34" charset="-120"/>
            </a:endParaRPr>
          </a:p>
          <a:p>
            <a:pPr lvl="1"/>
            <a:r>
              <a:rPr lang="zh-TW" altLang="en-US" sz="2600" b="1" u="sng" dirty="0">
                <a:solidFill>
                  <a:srgbClr val="FF0000"/>
                </a:solidFill>
                <a:latin typeface="微軟正黑體" panose="020B0604030504040204" pitchFamily="34" charset="-120"/>
                <a:ea typeface="微軟正黑體" panose="020B0604030504040204" pitchFamily="34" charset="-120"/>
              </a:rPr>
              <a:t>不採計</a:t>
            </a:r>
            <a:r>
              <a:rPr lang="zh-TW" altLang="en-US" sz="2600" dirty="0">
                <a:latin typeface="微軟正黑體" panose="020B0604030504040204" pitchFamily="34" charset="-120"/>
                <a:ea typeface="微軟正黑體" panose="020B0604030504040204" pitchFamily="34" charset="-120"/>
              </a:rPr>
              <a:t>統一入學測驗成績</a:t>
            </a:r>
            <a:endParaRPr lang="en-US" altLang="zh-TW" sz="2600" dirty="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甄選總成績依據指定項目甄試成績計算，並依據競賽優勝名次獲證照等級進行加分計算後，進行比序分發作業。</a:t>
            </a:r>
            <a:endParaRPr lang="en-US" altLang="zh-TW" sz="26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32</a:t>
            </a:fld>
            <a:endParaRPr lang="zh-TW" altLang="en-US"/>
          </a:p>
        </p:txBody>
      </p:sp>
    </p:spTree>
    <p:extLst>
      <p:ext uri="{BB962C8B-B14F-4D97-AF65-F5344CB8AC3E}">
        <p14:creationId xmlns:p14="http://schemas.microsoft.com/office/powerpoint/2010/main" val="819817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技優甄審簡介</a:t>
            </a:r>
            <a:r>
              <a:rPr lang="en-US" altLang="zh-TW" sz="4000" b="1" dirty="0">
                <a:latin typeface="微軟正黑體" pitchFamily="34" charset="-120"/>
                <a:ea typeface="微軟正黑體" pitchFamily="34" charset="-120"/>
              </a:rPr>
              <a:t>(2/5)</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sz="2000" b="1" dirty="0">
                <a:latin typeface="微軟正黑體" panose="020B0604030504040204" pitchFamily="34" charset="-120"/>
                <a:ea typeface="微軟正黑體" panose="020B0604030504040204" pitchFamily="34" charset="-120"/>
              </a:rPr>
              <a:t>資格：凡高級中等學校畢</a:t>
            </a:r>
            <a:r>
              <a:rPr lang="en-US" altLang="zh-TW" sz="2000" b="1" dirty="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結</a:t>
            </a:r>
            <a:r>
              <a:rPr lang="en-US" altLang="zh-TW" sz="2000" b="1" dirty="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業生或具同等學力之學生且獲得下列</a:t>
            </a:r>
            <a:r>
              <a:rPr lang="zh-TW" altLang="en-US" sz="2000" b="1" dirty="0">
                <a:solidFill>
                  <a:srgbClr val="FF0000"/>
                </a:solidFill>
                <a:latin typeface="微軟正黑體" panose="020B0604030504040204" pitchFamily="34" charset="-120"/>
                <a:ea typeface="微軟正黑體" panose="020B0604030504040204" pitchFamily="34" charset="-120"/>
              </a:rPr>
              <a:t>競賽或證照</a:t>
            </a:r>
            <a:r>
              <a:rPr lang="zh-TW" altLang="en-US" sz="2000" b="1" dirty="0">
                <a:latin typeface="微軟正黑體" panose="020B0604030504040204" pitchFamily="34" charset="-120"/>
                <a:ea typeface="微軟正黑體" panose="020B0604030504040204" pitchFamily="34" charset="-120"/>
              </a:rPr>
              <a:t>之一者</a:t>
            </a:r>
          </a:p>
          <a:p>
            <a:pPr marL="0" indent="0">
              <a:buNone/>
            </a:pP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1770559223"/>
              </p:ext>
            </p:extLst>
          </p:nvPr>
        </p:nvGraphicFramePr>
        <p:xfrm>
          <a:off x="683568" y="2060848"/>
          <a:ext cx="8136904" cy="4460216"/>
        </p:xfrm>
        <a:graphic>
          <a:graphicData uri="http://schemas.openxmlformats.org/drawingml/2006/table">
            <a:tbl>
              <a:tblPr firstRow="1" bandRow="1">
                <a:tableStyleId>{00A15C55-8517-42AA-B614-E9B94910E393}</a:tableStyleId>
              </a:tblPr>
              <a:tblGrid>
                <a:gridCol w="654278">
                  <a:extLst>
                    <a:ext uri="{9D8B030D-6E8A-4147-A177-3AD203B41FA5}">
                      <a16:colId xmlns:a16="http://schemas.microsoft.com/office/drawing/2014/main" val="20002"/>
                    </a:ext>
                  </a:extLst>
                </a:gridCol>
                <a:gridCol w="2730098">
                  <a:extLst>
                    <a:ext uri="{9D8B030D-6E8A-4147-A177-3AD203B41FA5}">
                      <a16:colId xmlns:a16="http://schemas.microsoft.com/office/drawing/2014/main" val="615769412"/>
                    </a:ext>
                  </a:extLst>
                </a:gridCol>
                <a:gridCol w="720080">
                  <a:extLst>
                    <a:ext uri="{9D8B030D-6E8A-4147-A177-3AD203B41FA5}">
                      <a16:colId xmlns:a16="http://schemas.microsoft.com/office/drawing/2014/main" val="2978226067"/>
                    </a:ext>
                  </a:extLst>
                </a:gridCol>
                <a:gridCol w="4032448">
                  <a:extLst>
                    <a:ext uri="{9D8B030D-6E8A-4147-A177-3AD203B41FA5}">
                      <a16:colId xmlns:a16="http://schemas.microsoft.com/office/drawing/2014/main" val="4279501245"/>
                    </a:ext>
                  </a:extLst>
                </a:gridCol>
              </a:tblGrid>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0" kern="1200" dirty="0">
                          <a:solidFill>
                            <a:schemeClr val="lt1"/>
                          </a:solidFill>
                          <a:latin typeface="微軟正黑體" panose="020B0604030504040204" pitchFamily="34" charset="-120"/>
                          <a:ea typeface="微軟正黑體" panose="020B0604030504040204" pitchFamily="34" charset="-120"/>
                          <a:cs typeface="+mn-cs"/>
                        </a:rPr>
                        <a:t>編號</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0" kern="1200" dirty="0">
                          <a:solidFill>
                            <a:schemeClr val="lt1"/>
                          </a:solidFill>
                          <a:latin typeface="微軟正黑體" panose="020B0604030504040204" pitchFamily="34" charset="-120"/>
                          <a:ea typeface="微軟正黑體" panose="020B0604030504040204" pitchFamily="34" charset="-120"/>
                          <a:cs typeface="+mn-cs"/>
                        </a:rPr>
                        <a:t>競賽或證照名稱</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0" kern="1200" dirty="0">
                          <a:solidFill>
                            <a:schemeClr val="lt1"/>
                          </a:solidFill>
                          <a:latin typeface="微軟正黑體" panose="020B0604030504040204" pitchFamily="34" charset="-120"/>
                          <a:ea typeface="微軟正黑體" panose="020B0604030504040204" pitchFamily="34" charset="-120"/>
                          <a:cs typeface="+mn-cs"/>
                        </a:rPr>
                        <a:t>編號</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0" kern="1200" dirty="0">
                          <a:solidFill>
                            <a:schemeClr val="lt1"/>
                          </a:solidFill>
                          <a:latin typeface="微軟正黑體" panose="020B0604030504040204" pitchFamily="34" charset="-120"/>
                          <a:ea typeface="微軟正黑體" panose="020B0604030504040204" pitchFamily="34" charset="-120"/>
                          <a:cs typeface="+mn-cs"/>
                        </a:rPr>
                        <a:t>競賽或證照名稱</a:t>
                      </a:r>
                    </a:p>
                  </a:txBody>
                  <a:tcPr marT="45718" marB="45718" anchor="ctr" horzOverflow="overflow"/>
                </a:tc>
                <a:extLst>
                  <a:ext uri="{0D108BD9-81ED-4DB2-BD59-A6C34878D82A}">
                    <a16:rowId xmlns:a16="http://schemas.microsoft.com/office/drawing/2014/main" val="10000"/>
                  </a:ext>
                </a:extLst>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zh-TW" sz="1600" b="0" kern="1200" dirty="0">
                          <a:solidFill>
                            <a:schemeClr val="dk1"/>
                          </a:solidFill>
                          <a:latin typeface="微軟正黑體" panose="020B0604030504040204" pitchFamily="34" charset="-120"/>
                          <a:ea typeface="微軟正黑體" panose="020B0604030504040204" pitchFamily="34" charset="-120"/>
                          <a:cs typeface="+mn-cs"/>
                        </a:rPr>
                        <a:t>1</a:t>
                      </a:r>
                    </a:p>
                  </a:txBody>
                  <a:tcPr marT="45718" marB="45718"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zh-TW" altLang="en-US" sz="1600" b="0" kern="1200" dirty="0">
                          <a:solidFill>
                            <a:schemeClr val="dk1"/>
                          </a:solidFill>
                          <a:latin typeface="微軟正黑體" panose="020B0604030504040204" pitchFamily="34" charset="-120"/>
                          <a:ea typeface="微軟正黑體" panose="020B0604030504040204" pitchFamily="34" charset="-120"/>
                          <a:cs typeface="+mn-cs"/>
                        </a:rPr>
                        <a:t>國際技能競賽、</a:t>
                      </a:r>
                    </a:p>
                    <a:p>
                      <a:pPr marL="0" marR="0" lvl="0" indent="0" algn="l" defTabSz="914400" rtl="0" eaLnBrk="1" fontAlgn="base" latinLnBrk="0" hangingPunct="1">
                        <a:lnSpc>
                          <a:spcPct val="100000"/>
                        </a:lnSpc>
                        <a:spcBef>
                          <a:spcPct val="0"/>
                        </a:spcBef>
                        <a:spcAft>
                          <a:spcPct val="0"/>
                        </a:spcAft>
                        <a:buClrTx/>
                        <a:buSzTx/>
                        <a:buFontTx/>
                        <a:buNone/>
                        <a:tabLst/>
                      </a:pPr>
                      <a:r>
                        <a:rPr lang="zh-TW" altLang="en-US" sz="1600" b="0" kern="1200" dirty="0">
                          <a:solidFill>
                            <a:schemeClr val="dk1"/>
                          </a:solidFill>
                          <a:latin typeface="微軟正黑體" panose="020B0604030504040204" pitchFamily="34" charset="-120"/>
                          <a:ea typeface="微軟正黑體" panose="020B0604030504040204" pitchFamily="34" charset="-120"/>
                          <a:cs typeface="+mn-cs"/>
                        </a:rPr>
                        <a:t>國際展能節職業技能競賽、</a:t>
                      </a:r>
                    </a:p>
                    <a:p>
                      <a:pPr marL="0" marR="0" lvl="0" indent="0" algn="l" defTabSz="914400" rtl="0" eaLnBrk="1" fontAlgn="base" latinLnBrk="0" hangingPunct="1">
                        <a:lnSpc>
                          <a:spcPct val="100000"/>
                        </a:lnSpc>
                        <a:spcBef>
                          <a:spcPct val="0"/>
                        </a:spcBef>
                        <a:spcAft>
                          <a:spcPct val="0"/>
                        </a:spcAft>
                        <a:buClrTx/>
                        <a:buSzTx/>
                        <a:buFontTx/>
                        <a:buNone/>
                        <a:tabLst/>
                      </a:pPr>
                      <a:r>
                        <a:rPr lang="zh-TW" altLang="en-US" sz="1600" b="0" kern="1200" dirty="0">
                          <a:solidFill>
                            <a:schemeClr val="dk1"/>
                          </a:solidFill>
                          <a:latin typeface="微軟正黑體" panose="020B0604030504040204" pitchFamily="34" charset="-120"/>
                          <a:ea typeface="微軟正黑體" panose="020B0604030504040204" pitchFamily="34" charset="-120"/>
                          <a:cs typeface="+mn-cs"/>
                        </a:rPr>
                        <a:t>國際科技展覽</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zh-TW" sz="1600" b="0" kern="1200" dirty="0">
                          <a:solidFill>
                            <a:schemeClr val="dk1"/>
                          </a:solidFill>
                          <a:latin typeface="微軟正黑體" panose="020B0604030504040204" pitchFamily="34" charset="-120"/>
                          <a:ea typeface="微軟正黑體" panose="020B0604030504040204" pitchFamily="34" charset="-120"/>
                          <a:cs typeface="+mn-cs"/>
                        </a:rPr>
                        <a:t>8</a:t>
                      </a:r>
                    </a:p>
                  </a:txBody>
                  <a:tcPr marT="45718" marB="45718"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TW" altLang="zh-TW" sz="1600" b="0" kern="1200" dirty="0">
                          <a:solidFill>
                            <a:schemeClr val="dk1"/>
                          </a:solidFill>
                          <a:latin typeface="微軟正黑體" panose="020B0604030504040204" pitchFamily="34" charset="-120"/>
                          <a:ea typeface="微軟正黑體" panose="020B0604030504040204" pitchFamily="34" charset="-120"/>
                          <a:cs typeface="+mn-cs"/>
                        </a:rPr>
                        <a:t>人工智慧單晶片電腦鼠暨機器人國內及國際邀請賽</a:t>
                      </a:r>
                      <a:endParaRPr lang="zh-TW" altLang="en-US" sz="1600" b="0" kern="1200" dirty="0">
                        <a:solidFill>
                          <a:schemeClr val="dk1"/>
                        </a:solidFill>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2169158429"/>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0" kern="1200" dirty="0">
                          <a:solidFill>
                            <a:srgbClr val="FF0000"/>
                          </a:solidFill>
                          <a:latin typeface="微軟正黑體" panose="020B0604030504040204" pitchFamily="34" charset="-120"/>
                          <a:ea typeface="微軟正黑體" panose="020B0604030504040204" pitchFamily="34" charset="-120"/>
                          <a:cs typeface="+mn-cs"/>
                        </a:rPr>
                        <a:t>2</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0" kern="1200" dirty="0">
                          <a:solidFill>
                            <a:srgbClr val="FF0000"/>
                          </a:solidFill>
                          <a:latin typeface="微軟正黑體" panose="020B0604030504040204" pitchFamily="34" charset="-120"/>
                          <a:ea typeface="微軟正黑體" panose="020B0604030504040204" pitchFamily="34" charset="-120"/>
                          <a:cs typeface="+mn-cs"/>
                        </a:rPr>
                        <a:t>全國技能競賽、</a:t>
                      </a: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0" kern="1200" dirty="0">
                          <a:solidFill>
                            <a:srgbClr val="FF0000"/>
                          </a:solidFill>
                          <a:latin typeface="微軟正黑體" panose="020B0604030504040204" pitchFamily="34" charset="-120"/>
                          <a:ea typeface="微軟正黑體" panose="020B0604030504040204" pitchFamily="34" charset="-120"/>
                          <a:cs typeface="+mn-cs"/>
                        </a:rPr>
                        <a:t>全國身心障礙者技能競賽</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0" kern="1200" dirty="0">
                          <a:solidFill>
                            <a:schemeClr val="dk1"/>
                          </a:solidFill>
                          <a:latin typeface="微軟正黑體" panose="020B0604030504040204" pitchFamily="34" charset="-120"/>
                          <a:ea typeface="微軟正黑體" panose="020B0604030504040204" pitchFamily="34" charset="-120"/>
                          <a:cs typeface="+mn-cs"/>
                        </a:rPr>
                        <a:t>9</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0" kern="1200" dirty="0">
                          <a:solidFill>
                            <a:schemeClr val="dk1"/>
                          </a:solidFill>
                          <a:latin typeface="微軟正黑體" panose="020B0604030504040204" pitchFamily="34" charset="-120"/>
                          <a:ea typeface="微軟正黑體" panose="020B0604030504040204" pitchFamily="34" charset="-120"/>
                          <a:cs typeface="+mn-cs"/>
                        </a:rPr>
                        <a:t>全國學生美術比賽</a:t>
                      </a:r>
                    </a:p>
                  </a:txBody>
                  <a:tcPr marT="45718" marB="45718" anchor="ctr" horzOverflow="overflow"/>
                </a:tc>
                <a:extLst>
                  <a:ext uri="{0D108BD9-81ED-4DB2-BD59-A6C34878D82A}">
                    <a16:rowId xmlns:a16="http://schemas.microsoft.com/office/drawing/2014/main" val="101504975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0" kern="1200" dirty="0">
                          <a:solidFill>
                            <a:srgbClr val="FF0000"/>
                          </a:solidFill>
                          <a:latin typeface="微軟正黑體" panose="020B0604030504040204" pitchFamily="34" charset="-120"/>
                          <a:ea typeface="微軟正黑體" panose="020B0604030504040204" pitchFamily="34" charset="-120"/>
                          <a:cs typeface="+mn-cs"/>
                        </a:rPr>
                        <a:t>3</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0" kern="1200" dirty="0">
                          <a:solidFill>
                            <a:srgbClr val="FF0000"/>
                          </a:solidFill>
                          <a:latin typeface="微軟正黑體" panose="020B0604030504040204" pitchFamily="34" charset="-120"/>
                          <a:ea typeface="微軟正黑體" panose="020B0604030504040204" pitchFamily="34" charset="-120"/>
                          <a:cs typeface="+mn-cs"/>
                        </a:rPr>
                        <a:t>全國中小學科學展覽會、</a:t>
                      </a: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0" kern="1200" dirty="0">
                          <a:solidFill>
                            <a:srgbClr val="FF0000"/>
                          </a:solidFill>
                          <a:latin typeface="微軟正黑體" panose="020B0604030504040204" pitchFamily="34" charset="-120"/>
                          <a:ea typeface="微軟正黑體" panose="020B0604030504040204" pitchFamily="34" charset="-120"/>
                          <a:cs typeface="+mn-cs"/>
                        </a:rPr>
                        <a:t>臺灣國際科學展覽會</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0" kern="1200" dirty="0">
                          <a:solidFill>
                            <a:schemeClr val="dk1"/>
                          </a:solidFill>
                          <a:latin typeface="微軟正黑體" panose="020B0604030504040204" pitchFamily="34" charset="-120"/>
                          <a:ea typeface="微軟正黑體" panose="020B0604030504040204" pitchFamily="34" charset="-120"/>
                          <a:cs typeface="+mn-cs"/>
                        </a:rPr>
                        <a:t>10</a:t>
                      </a:r>
                    </a:p>
                  </a:txBody>
                  <a:tcPr marT="45718" marB="45718" anchor="ctr" horzOverflow="overflow"/>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kern="1200" dirty="0">
                          <a:solidFill>
                            <a:schemeClr val="dk1"/>
                          </a:solidFill>
                          <a:latin typeface="微軟正黑體" panose="020B0604030504040204" pitchFamily="34" charset="-120"/>
                          <a:ea typeface="微軟正黑體" panose="020B0604030504040204" pitchFamily="34" charset="-120"/>
                          <a:cs typeface="+mn-cs"/>
                        </a:rPr>
                        <a:t>全國技能競賽分區</a:t>
                      </a:r>
                      <a:r>
                        <a:rPr lang="en-US" altLang="zh-TW" sz="1600" b="0" kern="1200" dirty="0">
                          <a:solidFill>
                            <a:schemeClr val="dk1"/>
                          </a:solidFill>
                          <a:latin typeface="微軟正黑體" panose="020B0604030504040204" pitchFamily="34" charset="-120"/>
                          <a:ea typeface="微軟正黑體" panose="020B0604030504040204" pitchFamily="34" charset="-120"/>
                          <a:cs typeface="+mn-cs"/>
                        </a:rPr>
                        <a:t>(</a:t>
                      </a:r>
                      <a:r>
                        <a:rPr lang="zh-TW" altLang="en-US" sz="1600" b="0" kern="1200" dirty="0">
                          <a:solidFill>
                            <a:schemeClr val="dk1"/>
                          </a:solidFill>
                          <a:latin typeface="微軟正黑體" panose="020B0604030504040204" pitchFamily="34" charset="-120"/>
                          <a:ea typeface="微軟正黑體" panose="020B0604030504040204" pitchFamily="34" charset="-120"/>
                          <a:cs typeface="+mn-cs"/>
                        </a:rPr>
                        <a:t>北、中、南區</a:t>
                      </a:r>
                      <a:r>
                        <a:rPr lang="en-US" altLang="zh-TW" sz="1600" b="0" kern="1200" dirty="0">
                          <a:solidFill>
                            <a:schemeClr val="dk1"/>
                          </a:solidFill>
                          <a:latin typeface="微軟正黑體" panose="020B0604030504040204" pitchFamily="34" charset="-120"/>
                          <a:ea typeface="微軟正黑體" panose="020B0604030504040204" pitchFamily="34" charset="-120"/>
                          <a:cs typeface="+mn-cs"/>
                        </a:rPr>
                        <a:t>)</a:t>
                      </a:r>
                      <a:r>
                        <a:rPr lang="zh-TW" altLang="en-US" sz="1600" b="0" kern="1200" dirty="0">
                          <a:solidFill>
                            <a:schemeClr val="dk1"/>
                          </a:solidFill>
                          <a:latin typeface="微軟正黑體" panose="020B0604030504040204" pitchFamily="34" charset="-120"/>
                          <a:ea typeface="微軟正黑體" panose="020B0604030504040204" pitchFamily="34" charset="-120"/>
                          <a:cs typeface="+mn-cs"/>
                        </a:rPr>
                        <a:t>技能競賽</a:t>
                      </a:r>
                    </a:p>
                  </a:txBody>
                  <a:tcPr marT="45718" marB="45718" anchor="ctr" horzOverflow="overflow"/>
                </a:tc>
                <a:extLst>
                  <a:ext uri="{0D108BD9-81ED-4DB2-BD59-A6C34878D82A}">
                    <a16:rowId xmlns:a16="http://schemas.microsoft.com/office/drawing/2014/main" val="1000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4</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全國高級中等學校技藝競賽</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a:t>
                      </a:r>
                      <a:r>
                        <a:rPr kumimoji="1" lang="zh-TW" altLang="en-US"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在優勝名次以內者</a:t>
                      </a:r>
                      <a:r>
                        <a:rPr kumimoji="1" lang="en-US" altLang="zh-TW"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11</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16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全國高級中等學校專業群科專題及創意製作競賽決賽</a:t>
                      </a:r>
                      <a:endParaRPr kumimoji="1" lang="zh-TW" altLang="en-US" sz="16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10002"/>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5</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甲級</a:t>
                      </a:r>
                      <a:r>
                        <a:rPr kumimoji="1" lang="en-US" altLang="zh-TW"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a:t>
                      </a:r>
                      <a:r>
                        <a:rPr kumimoji="1" lang="zh-TW" altLang="en-US"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rPr>
                        <a:t>乙級技術士證</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12</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全國學生舞蹈比賽</a:t>
                      </a:r>
                      <a:r>
                        <a:rPr kumimoji="1" lang="zh-TW" altLang="zh-TW" sz="16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n-cs"/>
                        </a:rPr>
                        <a:t>個人賽決賽</a:t>
                      </a:r>
                      <a:endParaRPr kumimoji="1" lang="zh-TW" altLang="en-US" sz="16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1000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6</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zh-TW" sz="16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全國高職學生團隊技術創造力培訓與競賽活動</a:t>
                      </a:r>
                      <a:endPar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13</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全國學生音樂比賽</a:t>
                      </a:r>
                      <a:r>
                        <a:rPr kumimoji="1" lang="zh-TW" altLang="zh-TW" sz="16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n-cs"/>
                        </a:rPr>
                        <a:t>個人賽決賽</a:t>
                      </a:r>
                      <a:endParaRPr kumimoji="1" lang="zh-TW" altLang="en-US" sz="16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10004"/>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7</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zh-TW" sz="16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rPr>
                        <a:t>全國高中職智慧鐵人創意競賽暨國際邀請賽決賽</a:t>
                      </a:r>
                      <a:endParaRPr kumimoji="1" lang="zh-TW" altLang="en-US" sz="1600" b="0"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14</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其他參加國際性特殊技藝技能競賽</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須通過委員會審查</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a:t>
                      </a:r>
                      <a:endPar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txBody>
                  <a:tcPr marT="45718" marB="45718" anchor="ctr" horzOverflow="overflow"/>
                </a:tc>
                <a:extLst>
                  <a:ext uri="{0D108BD9-81ED-4DB2-BD59-A6C34878D82A}">
                    <a16:rowId xmlns:a16="http://schemas.microsoft.com/office/drawing/2014/main" val="10005"/>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33</a:t>
            </a:fld>
            <a:endParaRPr lang="zh-TW" altLang="en-US"/>
          </a:p>
        </p:txBody>
      </p:sp>
    </p:spTree>
    <p:extLst>
      <p:ext uri="{BB962C8B-B14F-4D97-AF65-F5344CB8AC3E}">
        <p14:creationId xmlns:p14="http://schemas.microsoft.com/office/powerpoint/2010/main" val="4002735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技優甄審簡介</a:t>
            </a:r>
            <a:r>
              <a:rPr lang="en-US" altLang="zh-TW" sz="4000" b="1" dirty="0">
                <a:latin typeface="微軟正黑體" pitchFamily="34" charset="-120"/>
                <a:ea typeface="微軟正黑體" pitchFamily="34" charset="-120"/>
              </a:rPr>
              <a:t>(3/5)</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dirty="0">
                <a:latin typeface="微軟正黑體" panose="020B0604030504040204" pitchFamily="34" charset="-120"/>
                <a:ea typeface="微軟正黑體" panose="020B0604030504040204" pitchFamily="34" charset="-120"/>
              </a:rPr>
              <a:t>技優甄審獲獎名次或證照等級優待標準表</a:t>
            </a: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157408565"/>
              </p:ext>
            </p:extLst>
          </p:nvPr>
        </p:nvGraphicFramePr>
        <p:xfrm>
          <a:off x="395536" y="1916832"/>
          <a:ext cx="8280920" cy="4175760"/>
        </p:xfrm>
        <a:graphic>
          <a:graphicData uri="http://schemas.openxmlformats.org/drawingml/2006/table">
            <a:tbl>
              <a:tblPr firstRow="1" bandRow="1">
                <a:tableStyleId>{00A15C55-8517-42AA-B614-E9B94910E393}</a:tableStyleId>
              </a:tblPr>
              <a:tblGrid>
                <a:gridCol w="453650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tblGrid>
              <a:tr h="370840">
                <a:tc>
                  <a:txBody>
                    <a:bodyPr/>
                    <a:lstStyle/>
                    <a:p>
                      <a:pPr algn="ctr"/>
                      <a:r>
                        <a:rPr lang="zh-TW" altLang="en-US" sz="2200" dirty="0">
                          <a:latin typeface="微軟正黑體" panose="020B0604030504040204" pitchFamily="34" charset="-120"/>
                          <a:ea typeface="微軟正黑體" panose="020B0604030504040204" pitchFamily="34" charset="-120"/>
                        </a:rPr>
                        <a:t>競賽名稱</a:t>
                      </a:r>
                    </a:p>
                  </a:txBody>
                  <a:tcPr/>
                </a:tc>
                <a:tc>
                  <a:txBody>
                    <a:bodyPr/>
                    <a:lstStyle/>
                    <a:p>
                      <a:pPr algn="ctr"/>
                      <a:r>
                        <a:rPr lang="zh-TW" altLang="en-US" sz="2200" dirty="0">
                          <a:latin typeface="微軟正黑體" panose="020B0604030504040204" pitchFamily="34" charset="-120"/>
                          <a:ea typeface="微軟正黑體" panose="020B0604030504040204" pitchFamily="34" charset="-120"/>
                        </a:rPr>
                        <a:t>競賽名次</a:t>
                      </a:r>
                    </a:p>
                  </a:txBody>
                  <a:tcPr/>
                </a:tc>
                <a:tc>
                  <a:txBody>
                    <a:bodyPr/>
                    <a:lstStyle/>
                    <a:p>
                      <a:pPr algn="ctr"/>
                      <a:r>
                        <a:rPr lang="zh-TW" altLang="en-US" sz="2200" dirty="0">
                          <a:latin typeface="微軟正黑體" panose="020B0604030504040204" pitchFamily="34" charset="-120"/>
                          <a:ea typeface="微軟正黑體" panose="020B0604030504040204" pitchFamily="34" charset="-120"/>
                        </a:rPr>
                        <a:t>優待加分比率</a:t>
                      </a:r>
                    </a:p>
                  </a:txBody>
                  <a:tcPr/>
                </a:tc>
                <a:extLst>
                  <a:ext uri="{0D108BD9-81ED-4DB2-BD59-A6C34878D82A}">
                    <a16:rowId xmlns:a16="http://schemas.microsoft.com/office/drawing/2014/main" val="10000"/>
                  </a:ext>
                </a:extLst>
              </a:tr>
              <a:tr h="548640">
                <a:tc rowSpan="2">
                  <a:txBody>
                    <a:bodyPr/>
                    <a:lstStyle/>
                    <a:p>
                      <a:r>
                        <a:rPr lang="zh-TW" altLang="en-US" sz="2200" b="0" dirty="0">
                          <a:latin typeface="微軟正黑體" panose="020B0604030504040204" pitchFamily="34" charset="-120"/>
                          <a:ea typeface="微軟正黑體" panose="020B0604030504040204" pitchFamily="34" charset="-120"/>
                        </a:rPr>
                        <a:t>國際技能競賽</a:t>
                      </a:r>
                    </a:p>
                    <a:p>
                      <a:r>
                        <a:rPr lang="zh-TW" altLang="en-US" sz="2200" b="0" dirty="0">
                          <a:latin typeface="微軟正黑體" panose="020B0604030504040204" pitchFamily="34" charset="-120"/>
                          <a:ea typeface="微軟正黑體" panose="020B0604030504040204" pitchFamily="34" charset="-120"/>
                        </a:rPr>
                        <a:t>國際展能節職業技能競賽</a:t>
                      </a:r>
                    </a:p>
                    <a:p>
                      <a:r>
                        <a:rPr lang="zh-TW" altLang="en-US" sz="2200" b="0" dirty="0">
                          <a:latin typeface="微軟正黑體" panose="020B0604030504040204" pitchFamily="34" charset="-120"/>
                          <a:ea typeface="微軟正黑體" panose="020B0604030504040204" pitchFamily="34" charset="-120"/>
                        </a:rPr>
                        <a:t>國際科技展覽</a:t>
                      </a:r>
                    </a:p>
                  </a:txBody>
                  <a:tcPr anchor="ctr">
                    <a:lnB w="12700" cap="flat" cmpd="sng" algn="ctr">
                      <a:solidFill>
                        <a:schemeClr val="bg1"/>
                      </a:solidFill>
                      <a:prstDash val="solid"/>
                      <a:round/>
                      <a:headEnd type="none" w="med" len="med"/>
                      <a:tailEnd type="none" w="med" len="med"/>
                    </a:lnB>
                  </a:tcPr>
                </a:tc>
                <a:tc>
                  <a:txBody>
                    <a:bodyPr/>
                    <a:lstStyle/>
                    <a:p>
                      <a:pPr algn="ctr">
                        <a:lnSpc>
                          <a:spcPts val="3000"/>
                        </a:lnSpc>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1-3</a:t>
                      </a:r>
                      <a:r>
                        <a:rPr lang="zh-TW" altLang="en-US" sz="2000" dirty="0">
                          <a:latin typeface="微軟正黑體" panose="020B0604030504040204" pitchFamily="34" charset="-120"/>
                          <a:ea typeface="微軟正黑體" panose="020B0604030504040204" pitchFamily="34" charset="-120"/>
                        </a:rPr>
                        <a:t>名</a:t>
                      </a:r>
                    </a:p>
                  </a:txBody>
                  <a:tcPr anchor="ctr">
                    <a:solidFill>
                      <a:srgbClr val="EDEAF0"/>
                    </a:solidFill>
                  </a:tcPr>
                </a:tc>
                <a:tc>
                  <a:txBody>
                    <a:bodyPr/>
                    <a:lstStyle/>
                    <a:p>
                      <a:pPr algn="ctr">
                        <a:lnSpc>
                          <a:spcPts val="3000"/>
                        </a:lnSpc>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55%</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1"/>
                  </a:ext>
                </a:extLst>
              </a:tr>
              <a:tr h="548640">
                <a:tc vMerge="1">
                  <a:txBody>
                    <a:bodyPr/>
                    <a:lstStyle/>
                    <a:p>
                      <a:endParaRPr lang="zh-TW" altLang="en-US" dirty="0"/>
                    </a:p>
                  </a:txBody>
                  <a:tcPr/>
                </a:tc>
                <a:tc>
                  <a:txBody>
                    <a:bodyPr/>
                    <a:lstStyle/>
                    <a:p>
                      <a:pPr algn="ctr">
                        <a:lnSpc>
                          <a:spcPts val="3000"/>
                        </a:lnSpc>
                      </a:pPr>
                      <a:r>
                        <a:rPr lang="zh-TW" altLang="en-US" sz="2000" dirty="0">
                          <a:latin typeface="微軟正黑體" panose="020B0604030504040204" pitchFamily="34" charset="-120"/>
                          <a:ea typeface="微軟正黑體" panose="020B0604030504040204" pitchFamily="34" charset="-120"/>
                        </a:rPr>
                        <a:t>優勝</a:t>
                      </a:r>
                    </a:p>
                  </a:txBody>
                  <a:tcPr anchor="ctr">
                    <a:lnB w="12700" cap="flat" cmpd="sng" algn="ctr">
                      <a:solidFill>
                        <a:schemeClr val="bg1"/>
                      </a:solidFill>
                      <a:prstDash val="solid"/>
                      <a:round/>
                      <a:headEnd type="none" w="med" len="med"/>
                      <a:tailEnd type="none" w="med" len="med"/>
                    </a:lnB>
                    <a:solidFill>
                      <a:srgbClr val="D8D3E0"/>
                    </a:solidFill>
                  </a:tcPr>
                </a:tc>
                <a:tc>
                  <a:txBody>
                    <a:bodyPr/>
                    <a:lstStyle/>
                    <a:p>
                      <a:pPr algn="ctr">
                        <a:lnSpc>
                          <a:spcPts val="3000"/>
                        </a:lnSpc>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50%</a:t>
                      </a:r>
                      <a:endParaRPr lang="zh-TW" altLang="en-US" sz="2000" b="1" dirty="0">
                        <a:latin typeface="微軟正黑體" panose="020B0604030504040204" pitchFamily="34" charset="-120"/>
                        <a:ea typeface="微軟正黑體" panose="020B0604030504040204" pitchFamily="34" charset="-120"/>
                      </a:endParaRPr>
                    </a:p>
                  </a:txBody>
                  <a:tcPr anchor="ctr">
                    <a:lnB w="12700" cap="flat" cmpd="sng" algn="ctr">
                      <a:solidFill>
                        <a:schemeClr val="bg1"/>
                      </a:solidFill>
                      <a:prstDash val="solid"/>
                      <a:round/>
                      <a:headEnd type="none" w="med" len="med"/>
                      <a:tailEnd type="none" w="med" len="med"/>
                    </a:lnB>
                    <a:solidFill>
                      <a:srgbClr val="D8D3E0"/>
                    </a:solidFill>
                  </a:tcPr>
                </a:tc>
                <a:extLst>
                  <a:ext uri="{0D108BD9-81ED-4DB2-BD59-A6C34878D82A}">
                    <a16:rowId xmlns:a16="http://schemas.microsoft.com/office/drawing/2014/main" val="10002"/>
                  </a:ext>
                </a:extLst>
              </a:tr>
              <a:tr h="741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200" b="0" dirty="0">
                          <a:latin typeface="微軟正黑體" panose="020B0604030504040204" pitchFamily="34" charset="-120"/>
                          <a:ea typeface="微軟正黑體" panose="020B0604030504040204" pitchFamily="34" charset="-120"/>
                        </a:rPr>
                        <a:t>國際技能競賽國手選拔</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200" b="0" dirty="0">
                          <a:latin typeface="微軟正黑體" panose="020B0604030504040204" pitchFamily="34" charset="-120"/>
                          <a:ea typeface="微軟正黑體" panose="020B0604030504040204" pitchFamily="34" charset="-120"/>
                        </a:rPr>
                        <a:t>國際展能節職業技能競賽國手選拔</a:t>
                      </a:r>
                    </a:p>
                  </a:txBody>
                  <a:tcPr anchor="ctr">
                    <a:lnT w="12700" cap="flat" cmpd="sng" algn="ctr">
                      <a:solidFill>
                        <a:schemeClr val="bg1"/>
                      </a:solidFill>
                      <a:prstDash val="solid"/>
                      <a:round/>
                      <a:headEnd type="none" w="med" len="med"/>
                      <a:tailEnd type="none" w="med" len="med"/>
                    </a:lnT>
                    <a:solidFill>
                      <a:srgbClr val="EDEAF0"/>
                    </a:solidFill>
                  </a:tcPr>
                </a:tc>
                <a:tc>
                  <a:txBody>
                    <a:bodyPr/>
                    <a:lstStyle/>
                    <a:p>
                      <a:pPr algn="ctr">
                        <a:lnSpc>
                          <a:spcPts val="3000"/>
                        </a:lnSpc>
                      </a:pPr>
                      <a:r>
                        <a:rPr lang="zh-TW" altLang="en-US" sz="2000" dirty="0">
                          <a:latin typeface="微軟正黑體" panose="020B0604030504040204" pitchFamily="34" charset="-120"/>
                          <a:ea typeface="微軟正黑體" panose="020B0604030504040204" pitchFamily="34" charset="-120"/>
                        </a:rPr>
                        <a:t>正</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備</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取國手</a:t>
                      </a:r>
                    </a:p>
                  </a:txBody>
                  <a:tcPr anchor="ctr">
                    <a:lnT w="12700" cap="flat" cmpd="sng" algn="ctr">
                      <a:solidFill>
                        <a:schemeClr val="bg1"/>
                      </a:solidFill>
                      <a:prstDash val="solid"/>
                      <a:round/>
                      <a:headEnd type="none" w="med" len="med"/>
                      <a:tailEnd type="none" w="med" len="med"/>
                    </a:lnT>
                    <a:solidFill>
                      <a:srgbClr val="EDEAF0"/>
                    </a:solidFill>
                  </a:tcPr>
                </a:tc>
                <a:tc>
                  <a:txBody>
                    <a:bodyPr/>
                    <a:lstStyle/>
                    <a:p>
                      <a:pPr algn="ctr">
                        <a:lnSpc>
                          <a:spcPts val="3000"/>
                        </a:lnSpc>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45%</a:t>
                      </a:r>
                      <a:endParaRPr lang="zh-TW" altLang="en-US" sz="2000" b="1" dirty="0">
                        <a:latin typeface="微軟正黑體" panose="020B0604030504040204" pitchFamily="34" charset="-120"/>
                        <a:ea typeface="微軟正黑體" panose="020B0604030504040204" pitchFamily="34" charset="-120"/>
                      </a:endParaRPr>
                    </a:p>
                  </a:txBody>
                  <a:tcPr anchor="ctr">
                    <a:lnT w="12700" cap="flat" cmpd="sng" algn="ctr">
                      <a:solidFill>
                        <a:schemeClr val="bg1"/>
                      </a:solidFill>
                      <a:prstDash val="solid"/>
                      <a:round/>
                      <a:headEnd type="none" w="med" len="med"/>
                      <a:tailEnd type="none" w="med" len="med"/>
                    </a:lnT>
                    <a:solidFill>
                      <a:srgbClr val="EDEAF0"/>
                    </a:solidFill>
                  </a:tcPr>
                </a:tc>
                <a:extLst>
                  <a:ext uri="{0D108BD9-81ED-4DB2-BD59-A6C34878D82A}">
                    <a16:rowId xmlns:a16="http://schemas.microsoft.com/office/drawing/2014/main" val="10003"/>
                  </a:ext>
                </a:extLst>
              </a:tr>
              <a:tr h="472440">
                <a:tc rowSpan="4">
                  <a:txBody>
                    <a:bodyPr/>
                    <a:lstStyle/>
                    <a:p>
                      <a:r>
                        <a:rPr lang="zh-TW" altLang="en-US" sz="2200" b="0" dirty="0">
                          <a:solidFill>
                            <a:srgbClr val="FF0000"/>
                          </a:solidFill>
                          <a:latin typeface="微軟正黑體" panose="020B0604030504040204" pitchFamily="34" charset="-120"/>
                          <a:ea typeface="微軟正黑體" panose="020B0604030504040204" pitchFamily="34" charset="-120"/>
                        </a:rPr>
                        <a:t>全國技能競賽</a:t>
                      </a:r>
                    </a:p>
                    <a:p>
                      <a:r>
                        <a:rPr lang="zh-TW" altLang="en-US" sz="2200" b="0" dirty="0">
                          <a:latin typeface="微軟正黑體" panose="020B0604030504040204" pitchFamily="34" charset="-120"/>
                          <a:ea typeface="微軟正黑體" panose="020B0604030504040204" pitchFamily="34" charset="-120"/>
                        </a:rPr>
                        <a:t>全國身心障礙者技能競賽</a:t>
                      </a:r>
                    </a:p>
                  </a:txBody>
                  <a:tcPr anchor="ctr">
                    <a:solidFill>
                      <a:srgbClr val="D8D3E0"/>
                    </a:solidFill>
                  </a:tcPr>
                </a:tc>
                <a:tc>
                  <a:txBody>
                    <a:bodyPr/>
                    <a:lstStyle/>
                    <a:p>
                      <a:pPr algn="ctr">
                        <a:lnSpc>
                          <a:spcPts val="3000"/>
                        </a:lnSpc>
                      </a:pPr>
                      <a:r>
                        <a:rPr lang="zh-TW" altLang="en-US" sz="2000" dirty="0">
                          <a:solidFill>
                            <a:srgbClr val="FF0000"/>
                          </a:solidFill>
                          <a:latin typeface="微軟正黑體" panose="020B0604030504040204" pitchFamily="34" charset="-120"/>
                          <a:ea typeface="微軟正黑體" panose="020B0604030504040204" pitchFamily="34" charset="-120"/>
                        </a:rPr>
                        <a:t>第</a:t>
                      </a:r>
                      <a:r>
                        <a:rPr lang="en-US" altLang="zh-TW" sz="2000" dirty="0">
                          <a:solidFill>
                            <a:srgbClr val="FF0000"/>
                          </a:solidFill>
                          <a:latin typeface="微軟正黑體" panose="020B0604030504040204" pitchFamily="34" charset="-120"/>
                          <a:ea typeface="微軟正黑體" panose="020B0604030504040204" pitchFamily="34" charset="-120"/>
                        </a:rPr>
                        <a:t>1</a:t>
                      </a:r>
                      <a:r>
                        <a:rPr lang="zh-TW" altLang="en-US" sz="2000" dirty="0">
                          <a:solidFill>
                            <a:srgbClr val="FF0000"/>
                          </a:solidFill>
                          <a:latin typeface="微軟正黑體" panose="020B0604030504040204" pitchFamily="34" charset="-120"/>
                          <a:ea typeface="微軟正黑體" panose="020B0604030504040204" pitchFamily="34" charset="-120"/>
                        </a:rPr>
                        <a:t>名</a:t>
                      </a:r>
                      <a:r>
                        <a:rPr lang="en-US" altLang="zh-TW" sz="2000" dirty="0">
                          <a:solidFill>
                            <a:srgbClr val="FF0000"/>
                          </a:solidFill>
                          <a:latin typeface="微軟正黑體" panose="020B0604030504040204" pitchFamily="34" charset="-120"/>
                          <a:ea typeface="微軟正黑體" panose="020B0604030504040204" pitchFamily="34" charset="-120"/>
                        </a:rPr>
                        <a:t>(</a:t>
                      </a:r>
                      <a:r>
                        <a:rPr lang="zh-TW" altLang="en-US" sz="2000" dirty="0">
                          <a:solidFill>
                            <a:srgbClr val="FF0000"/>
                          </a:solidFill>
                          <a:latin typeface="微軟正黑體" panose="020B0604030504040204" pitchFamily="34" charset="-120"/>
                          <a:ea typeface="微軟正黑體" panose="020B0604030504040204" pitchFamily="34" charset="-120"/>
                        </a:rPr>
                        <a:t>金牌</a:t>
                      </a:r>
                      <a:r>
                        <a:rPr lang="en-US" altLang="zh-TW" sz="2000" dirty="0">
                          <a:solidFill>
                            <a:srgbClr val="FF0000"/>
                          </a:solidFill>
                          <a:latin typeface="微軟正黑體" panose="020B0604030504040204" pitchFamily="34" charset="-120"/>
                          <a:ea typeface="微軟正黑體" panose="020B0604030504040204" pitchFamily="34" charset="-120"/>
                        </a:rPr>
                        <a:t>)</a:t>
                      </a:r>
                      <a:endParaRPr lang="zh-TW" altLang="en-US" sz="2000" dirty="0">
                        <a:solidFill>
                          <a:srgbClr val="FF0000"/>
                        </a:solidFill>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algn="ctr">
                        <a:lnSpc>
                          <a:spcPts val="3000"/>
                        </a:lnSpc>
                      </a:pPr>
                      <a:r>
                        <a:rPr lang="zh-TW" altLang="en-US" sz="2000" dirty="0">
                          <a:solidFill>
                            <a:srgbClr val="FF0000"/>
                          </a:solidFill>
                          <a:latin typeface="微軟正黑體" panose="020B0604030504040204" pitchFamily="34" charset="-120"/>
                          <a:ea typeface="微軟正黑體" panose="020B0604030504040204" pitchFamily="34" charset="-120"/>
                        </a:rPr>
                        <a:t>增加總分</a:t>
                      </a:r>
                      <a:r>
                        <a:rPr lang="en-US" altLang="zh-TW" sz="2000" b="1" dirty="0">
                          <a:solidFill>
                            <a:srgbClr val="FF0000"/>
                          </a:solidFill>
                          <a:latin typeface="微軟正黑體" panose="020B0604030504040204" pitchFamily="34" charset="-120"/>
                          <a:ea typeface="微軟正黑體" panose="020B0604030504040204" pitchFamily="34" charset="-120"/>
                        </a:rPr>
                        <a:t>40%</a:t>
                      </a:r>
                      <a:endParaRPr lang="zh-TW" altLang="en-US" sz="2000" b="1" dirty="0">
                        <a:solidFill>
                          <a:srgbClr val="FF0000"/>
                        </a:solidFill>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5"/>
                  </a:ext>
                </a:extLst>
              </a:tr>
              <a:tr h="472440">
                <a:tc vMerge="1">
                  <a:txBody>
                    <a:bodyPr/>
                    <a:lstStyle/>
                    <a:p>
                      <a:endParaRPr lang="zh-TW" altLang="en-US" dirty="0"/>
                    </a:p>
                  </a:txBody>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solidFill>
                            <a:srgbClr val="FF0000"/>
                          </a:solidFill>
                          <a:latin typeface="微軟正黑體" panose="020B0604030504040204" pitchFamily="34" charset="-120"/>
                          <a:ea typeface="微軟正黑體" panose="020B0604030504040204" pitchFamily="34" charset="-120"/>
                        </a:rPr>
                        <a:t>第</a:t>
                      </a:r>
                      <a:r>
                        <a:rPr lang="en-US" altLang="zh-TW" sz="2000" dirty="0">
                          <a:solidFill>
                            <a:srgbClr val="FF0000"/>
                          </a:solidFill>
                          <a:latin typeface="微軟正黑體" panose="020B0604030504040204" pitchFamily="34" charset="-120"/>
                          <a:ea typeface="微軟正黑體" panose="020B0604030504040204" pitchFamily="34" charset="-120"/>
                        </a:rPr>
                        <a:t>2</a:t>
                      </a:r>
                      <a:r>
                        <a:rPr lang="zh-TW" altLang="en-US" sz="2000" dirty="0">
                          <a:solidFill>
                            <a:srgbClr val="FF0000"/>
                          </a:solidFill>
                          <a:latin typeface="微軟正黑體" panose="020B0604030504040204" pitchFamily="34" charset="-120"/>
                          <a:ea typeface="微軟正黑體" panose="020B0604030504040204" pitchFamily="34" charset="-120"/>
                        </a:rPr>
                        <a:t>名</a:t>
                      </a:r>
                      <a:r>
                        <a:rPr lang="en-US" altLang="zh-TW" sz="2000" dirty="0">
                          <a:solidFill>
                            <a:srgbClr val="FF0000"/>
                          </a:solidFill>
                          <a:latin typeface="微軟正黑體" panose="020B0604030504040204" pitchFamily="34" charset="-120"/>
                          <a:ea typeface="微軟正黑體" panose="020B0604030504040204" pitchFamily="34" charset="-120"/>
                        </a:rPr>
                        <a:t>(</a:t>
                      </a:r>
                      <a:r>
                        <a:rPr lang="zh-TW" altLang="en-US" sz="2000" dirty="0">
                          <a:solidFill>
                            <a:srgbClr val="FF0000"/>
                          </a:solidFill>
                          <a:latin typeface="微軟正黑體" panose="020B0604030504040204" pitchFamily="34" charset="-120"/>
                          <a:ea typeface="微軟正黑體" panose="020B0604030504040204" pitchFamily="34" charset="-120"/>
                        </a:rPr>
                        <a:t>銀牌</a:t>
                      </a:r>
                      <a:r>
                        <a:rPr lang="en-US" altLang="zh-TW" sz="2000" dirty="0">
                          <a:solidFill>
                            <a:srgbClr val="FF0000"/>
                          </a:solidFill>
                          <a:latin typeface="微軟正黑體" panose="020B0604030504040204" pitchFamily="34" charset="-120"/>
                          <a:ea typeface="微軟正黑體" panose="020B0604030504040204" pitchFamily="34" charset="-120"/>
                        </a:rPr>
                        <a:t>)</a:t>
                      </a:r>
                      <a:endParaRPr lang="zh-TW" altLang="en-US" sz="2000" dirty="0">
                        <a:solidFill>
                          <a:srgbClr val="FF0000"/>
                        </a:solidFill>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algn="ctr">
                        <a:lnSpc>
                          <a:spcPts val="3000"/>
                        </a:lnSpc>
                      </a:pPr>
                      <a:r>
                        <a:rPr lang="zh-TW" altLang="en-US" sz="2000" dirty="0">
                          <a:solidFill>
                            <a:srgbClr val="FF0000"/>
                          </a:solidFill>
                          <a:latin typeface="微軟正黑體" panose="020B0604030504040204" pitchFamily="34" charset="-120"/>
                          <a:ea typeface="微軟正黑體" panose="020B0604030504040204" pitchFamily="34" charset="-120"/>
                        </a:rPr>
                        <a:t>增加總分</a:t>
                      </a:r>
                      <a:r>
                        <a:rPr lang="en-US" altLang="zh-TW" sz="2000" b="1" dirty="0">
                          <a:solidFill>
                            <a:srgbClr val="FF0000"/>
                          </a:solidFill>
                          <a:latin typeface="微軟正黑體" panose="020B0604030504040204" pitchFamily="34" charset="-120"/>
                          <a:ea typeface="微軟正黑體" panose="020B0604030504040204" pitchFamily="34" charset="-120"/>
                        </a:rPr>
                        <a:t>35%</a:t>
                      </a:r>
                      <a:endParaRPr lang="zh-TW" altLang="en-US" sz="2000" b="1" dirty="0">
                        <a:solidFill>
                          <a:srgbClr val="FF0000"/>
                        </a:solidFill>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6"/>
                  </a:ext>
                </a:extLst>
              </a:tr>
              <a:tr h="472440">
                <a:tc vMerge="1">
                  <a:txBody>
                    <a:bodyPr/>
                    <a:lstStyle/>
                    <a:p>
                      <a:endParaRPr lang="zh-TW" altLang="en-US" dirty="0"/>
                    </a:p>
                  </a:txBody>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solidFill>
                            <a:srgbClr val="FF0000"/>
                          </a:solidFill>
                          <a:latin typeface="微軟正黑體" panose="020B0604030504040204" pitchFamily="34" charset="-120"/>
                          <a:ea typeface="微軟正黑體" panose="020B0604030504040204" pitchFamily="34" charset="-120"/>
                        </a:rPr>
                        <a:t>第</a:t>
                      </a:r>
                      <a:r>
                        <a:rPr lang="en-US" altLang="zh-TW" sz="2000" dirty="0">
                          <a:solidFill>
                            <a:srgbClr val="FF0000"/>
                          </a:solidFill>
                          <a:latin typeface="微軟正黑體" panose="020B0604030504040204" pitchFamily="34" charset="-120"/>
                          <a:ea typeface="微軟正黑體" panose="020B0604030504040204" pitchFamily="34" charset="-120"/>
                        </a:rPr>
                        <a:t>3</a:t>
                      </a:r>
                      <a:r>
                        <a:rPr lang="zh-TW" altLang="en-US" sz="2000" dirty="0">
                          <a:solidFill>
                            <a:srgbClr val="FF0000"/>
                          </a:solidFill>
                          <a:latin typeface="微軟正黑體" panose="020B0604030504040204" pitchFamily="34" charset="-120"/>
                          <a:ea typeface="微軟正黑體" panose="020B0604030504040204" pitchFamily="34" charset="-120"/>
                        </a:rPr>
                        <a:t>名</a:t>
                      </a:r>
                      <a:r>
                        <a:rPr lang="en-US" altLang="zh-TW" sz="2000" dirty="0">
                          <a:solidFill>
                            <a:srgbClr val="FF0000"/>
                          </a:solidFill>
                          <a:latin typeface="微軟正黑體" panose="020B0604030504040204" pitchFamily="34" charset="-120"/>
                          <a:ea typeface="微軟正黑體" panose="020B0604030504040204" pitchFamily="34" charset="-120"/>
                        </a:rPr>
                        <a:t>(</a:t>
                      </a:r>
                      <a:r>
                        <a:rPr lang="zh-TW" altLang="en-US" sz="2000" dirty="0">
                          <a:solidFill>
                            <a:srgbClr val="FF0000"/>
                          </a:solidFill>
                          <a:latin typeface="微軟正黑體" panose="020B0604030504040204" pitchFamily="34" charset="-120"/>
                          <a:ea typeface="微軟正黑體" panose="020B0604030504040204" pitchFamily="34" charset="-120"/>
                        </a:rPr>
                        <a:t>銅牌</a:t>
                      </a:r>
                      <a:r>
                        <a:rPr lang="en-US" altLang="zh-TW" sz="2000" dirty="0">
                          <a:solidFill>
                            <a:srgbClr val="FF0000"/>
                          </a:solidFill>
                          <a:latin typeface="微軟正黑體" panose="020B0604030504040204" pitchFamily="34" charset="-120"/>
                          <a:ea typeface="微軟正黑體" panose="020B0604030504040204" pitchFamily="34" charset="-120"/>
                        </a:rPr>
                        <a:t>)</a:t>
                      </a:r>
                      <a:endParaRPr lang="zh-TW" altLang="en-US" sz="2000" dirty="0">
                        <a:solidFill>
                          <a:srgbClr val="FF0000"/>
                        </a:solidFill>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algn="ctr">
                        <a:lnSpc>
                          <a:spcPts val="3000"/>
                        </a:lnSpc>
                      </a:pPr>
                      <a:r>
                        <a:rPr lang="zh-TW" altLang="en-US" sz="2000" dirty="0">
                          <a:solidFill>
                            <a:srgbClr val="FF0000"/>
                          </a:solidFill>
                          <a:latin typeface="微軟正黑體" panose="020B0604030504040204" pitchFamily="34" charset="-120"/>
                          <a:ea typeface="微軟正黑體" panose="020B0604030504040204" pitchFamily="34" charset="-120"/>
                        </a:rPr>
                        <a:t>增加總分</a:t>
                      </a:r>
                      <a:r>
                        <a:rPr lang="en-US" altLang="zh-TW" sz="2000" b="1" dirty="0">
                          <a:solidFill>
                            <a:srgbClr val="FF0000"/>
                          </a:solidFill>
                          <a:latin typeface="微軟正黑體" panose="020B0604030504040204" pitchFamily="34" charset="-120"/>
                          <a:ea typeface="微軟正黑體" panose="020B0604030504040204" pitchFamily="34" charset="-120"/>
                        </a:rPr>
                        <a:t>30%</a:t>
                      </a:r>
                      <a:endParaRPr lang="zh-TW" altLang="en-US" sz="2000" b="1" dirty="0">
                        <a:solidFill>
                          <a:srgbClr val="FF0000"/>
                        </a:solidFill>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7"/>
                  </a:ext>
                </a:extLst>
              </a:tr>
              <a:tr h="472440">
                <a:tc vMerge="1">
                  <a:txBody>
                    <a:bodyPr/>
                    <a:lstStyle/>
                    <a:p>
                      <a:endParaRPr lang="zh-TW" altLang="en-US" dirty="0"/>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solidFill>
                            <a:srgbClr val="FF0000"/>
                          </a:solidFill>
                          <a:latin typeface="微軟正黑體" panose="020B0604030504040204" pitchFamily="34" charset="-120"/>
                          <a:ea typeface="微軟正黑體" panose="020B0604030504040204" pitchFamily="34" charset="-120"/>
                        </a:rPr>
                        <a:t>第</a:t>
                      </a:r>
                      <a:r>
                        <a:rPr lang="en-US" altLang="zh-TW" sz="2000" dirty="0">
                          <a:solidFill>
                            <a:srgbClr val="FF0000"/>
                          </a:solidFill>
                          <a:latin typeface="微軟正黑體" panose="020B0604030504040204" pitchFamily="34" charset="-120"/>
                          <a:ea typeface="微軟正黑體" panose="020B0604030504040204" pitchFamily="34" charset="-120"/>
                        </a:rPr>
                        <a:t>4-5</a:t>
                      </a:r>
                      <a:r>
                        <a:rPr lang="zh-TW" altLang="en-US" sz="2000" dirty="0">
                          <a:solidFill>
                            <a:srgbClr val="FF0000"/>
                          </a:solidFill>
                          <a:latin typeface="微軟正黑體" panose="020B0604030504040204" pitchFamily="34" charset="-120"/>
                          <a:ea typeface="微軟正黑體" panose="020B0604030504040204" pitchFamily="34" charset="-120"/>
                        </a:rPr>
                        <a:t>名</a:t>
                      </a:r>
                    </a:p>
                  </a:txBody>
                  <a:tcPr anchor="ctr">
                    <a:solidFill>
                      <a:srgbClr val="EDEAF0"/>
                    </a:solidFill>
                  </a:tcPr>
                </a:tc>
                <a:tc>
                  <a:txBody>
                    <a:bodyPr/>
                    <a:lstStyle/>
                    <a:p>
                      <a:pPr algn="ctr">
                        <a:lnSpc>
                          <a:spcPts val="3000"/>
                        </a:lnSpc>
                      </a:pPr>
                      <a:r>
                        <a:rPr lang="zh-TW" altLang="en-US" sz="2000" dirty="0">
                          <a:solidFill>
                            <a:srgbClr val="FF0000"/>
                          </a:solidFill>
                          <a:latin typeface="微軟正黑體" panose="020B0604030504040204" pitchFamily="34" charset="-120"/>
                          <a:ea typeface="微軟正黑體" panose="020B0604030504040204" pitchFamily="34" charset="-120"/>
                        </a:rPr>
                        <a:t>增加總分</a:t>
                      </a:r>
                      <a:r>
                        <a:rPr lang="en-US" altLang="zh-TW" sz="2000" b="1" dirty="0">
                          <a:solidFill>
                            <a:srgbClr val="FF0000"/>
                          </a:solidFill>
                          <a:latin typeface="微軟正黑體" panose="020B0604030504040204" pitchFamily="34" charset="-120"/>
                          <a:ea typeface="微軟正黑體" panose="020B0604030504040204" pitchFamily="34" charset="-120"/>
                        </a:rPr>
                        <a:t>25%</a:t>
                      </a:r>
                      <a:endParaRPr lang="zh-TW" altLang="en-US" sz="2000" b="1" dirty="0">
                        <a:solidFill>
                          <a:srgbClr val="FF0000"/>
                        </a:solidFill>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8"/>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34</a:t>
            </a:fld>
            <a:endParaRPr lang="zh-TW" altLang="en-US"/>
          </a:p>
        </p:txBody>
      </p:sp>
    </p:spTree>
    <p:extLst>
      <p:ext uri="{BB962C8B-B14F-4D97-AF65-F5344CB8AC3E}">
        <p14:creationId xmlns:p14="http://schemas.microsoft.com/office/powerpoint/2010/main" val="37553764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技優甄審簡介</a:t>
            </a:r>
            <a:r>
              <a:rPr lang="en-US" altLang="zh-TW" sz="4000" b="1" dirty="0">
                <a:latin typeface="微軟正黑體" pitchFamily="34" charset="-120"/>
                <a:ea typeface="微軟正黑體" pitchFamily="34" charset="-120"/>
              </a:rPr>
              <a:t>(4/5)</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dirty="0">
                <a:latin typeface="微軟正黑體" panose="020B0604030504040204" pitchFamily="34" charset="-120"/>
                <a:ea typeface="微軟正黑體" panose="020B0604030504040204" pitchFamily="34" charset="-120"/>
              </a:rPr>
              <a:t>技優甄審獲獎名次或證照等級優待標準表</a:t>
            </a: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555746254"/>
              </p:ext>
            </p:extLst>
          </p:nvPr>
        </p:nvGraphicFramePr>
        <p:xfrm>
          <a:off x="539552" y="1988840"/>
          <a:ext cx="7985098" cy="3910584"/>
        </p:xfrm>
        <a:graphic>
          <a:graphicData uri="http://schemas.openxmlformats.org/drawingml/2006/table">
            <a:tbl>
              <a:tblPr firstRow="1" bandRow="1">
                <a:tableStyleId>{00A15C55-8517-42AA-B614-E9B94910E393}</a:tableStyleId>
              </a:tblPr>
              <a:tblGrid>
                <a:gridCol w="4027154">
                  <a:extLst>
                    <a:ext uri="{9D8B030D-6E8A-4147-A177-3AD203B41FA5}">
                      <a16:colId xmlns:a16="http://schemas.microsoft.com/office/drawing/2014/main" val="20000"/>
                    </a:ext>
                  </a:extLst>
                </a:gridCol>
                <a:gridCol w="1941720">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70840">
                <a:tc>
                  <a:txBody>
                    <a:bodyPr/>
                    <a:lstStyle/>
                    <a:p>
                      <a:pPr algn="ctr"/>
                      <a:r>
                        <a:rPr lang="zh-TW" altLang="en-US" sz="2200" dirty="0">
                          <a:latin typeface="微軟正黑體" panose="020B0604030504040204" pitchFamily="34" charset="-120"/>
                          <a:ea typeface="微軟正黑體" panose="020B0604030504040204" pitchFamily="34" charset="-120"/>
                        </a:rPr>
                        <a:t>競賽名稱</a:t>
                      </a:r>
                    </a:p>
                  </a:txBody>
                  <a:tcPr/>
                </a:tc>
                <a:tc>
                  <a:txBody>
                    <a:bodyPr/>
                    <a:lstStyle/>
                    <a:p>
                      <a:pPr algn="ctr"/>
                      <a:r>
                        <a:rPr lang="zh-TW" altLang="en-US" sz="2200" dirty="0">
                          <a:latin typeface="微軟正黑體" panose="020B0604030504040204" pitchFamily="34" charset="-120"/>
                          <a:ea typeface="微軟正黑體" panose="020B0604030504040204" pitchFamily="34" charset="-120"/>
                        </a:rPr>
                        <a:t>競賽優勝名次</a:t>
                      </a:r>
                    </a:p>
                  </a:txBody>
                  <a:tcPr/>
                </a:tc>
                <a:tc>
                  <a:txBody>
                    <a:bodyPr/>
                    <a:lstStyle/>
                    <a:p>
                      <a:pPr algn="ctr"/>
                      <a:r>
                        <a:rPr lang="zh-TW" altLang="en-US" sz="2200" dirty="0">
                          <a:latin typeface="微軟正黑體" panose="020B0604030504040204" pitchFamily="34" charset="-120"/>
                          <a:ea typeface="微軟正黑體" panose="020B0604030504040204" pitchFamily="34" charset="-120"/>
                        </a:rPr>
                        <a:t>優待加分比率</a:t>
                      </a:r>
                    </a:p>
                  </a:txBody>
                  <a:tcPr/>
                </a:tc>
                <a:extLst>
                  <a:ext uri="{0D108BD9-81ED-4DB2-BD59-A6C34878D82A}">
                    <a16:rowId xmlns:a16="http://schemas.microsoft.com/office/drawing/2014/main" val="10000"/>
                  </a:ext>
                </a:extLst>
              </a:tr>
              <a:tr h="370840">
                <a:tc rowSpan="5">
                  <a:txBody>
                    <a:bodyPr/>
                    <a:lstStyle/>
                    <a:p>
                      <a:r>
                        <a:rPr lang="zh-TW" altLang="en-US" sz="2200" b="0" dirty="0">
                          <a:solidFill>
                            <a:srgbClr val="FF0000"/>
                          </a:solidFill>
                          <a:latin typeface="微軟正黑體" panose="020B0604030504040204" pitchFamily="34" charset="-120"/>
                          <a:ea typeface="微軟正黑體" panose="020B0604030504040204" pitchFamily="34" charset="-120"/>
                        </a:rPr>
                        <a:t>全國高級中等學校技藝競賽</a:t>
                      </a:r>
                    </a:p>
                  </a:txBody>
                  <a:tcPr anchor="ctr"/>
                </a:tc>
                <a:tc>
                  <a:txBody>
                    <a:bodyPr/>
                    <a:lstStyle/>
                    <a:p>
                      <a:pPr algn="ctr">
                        <a:lnSpc>
                          <a:spcPts val="3000"/>
                        </a:lnSpc>
                        <a:spcBef>
                          <a:spcPts val="0"/>
                        </a:spcBef>
                        <a:spcAft>
                          <a:spcPts val="0"/>
                        </a:spcAft>
                      </a:pPr>
                      <a:r>
                        <a:rPr lang="zh-TW" altLang="en-US" sz="2000" dirty="0">
                          <a:solidFill>
                            <a:srgbClr val="FF0000"/>
                          </a:solidFill>
                          <a:latin typeface="微軟正黑體" panose="020B0604030504040204" pitchFamily="34" charset="-120"/>
                          <a:ea typeface="微軟正黑體" panose="020B0604030504040204" pitchFamily="34" charset="-120"/>
                        </a:rPr>
                        <a:t>第</a:t>
                      </a:r>
                      <a:r>
                        <a:rPr lang="en-US" altLang="zh-TW" sz="2000" dirty="0">
                          <a:solidFill>
                            <a:srgbClr val="FF0000"/>
                          </a:solidFill>
                          <a:latin typeface="微軟正黑體" panose="020B0604030504040204" pitchFamily="34" charset="-120"/>
                          <a:ea typeface="微軟正黑體" panose="020B0604030504040204" pitchFamily="34" charset="-120"/>
                        </a:rPr>
                        <a:t>1-3</a:t>
                      </a:r>
                      <a:r>
                        <a:rPr lang="zh-TW" altLang="en-US" sz="2000" dirty="0">
                          <a:solidFill>
                            <a:srgbClr val="FF0000"/>
                          </a:solidFill>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solidFill>
                            <a:srgbClr val="FF0000"/>
                          </a:solidFill>
                          <a:latin typeface="微軟正黑體" panose="020B0604030504040204" pitchFamily="34" charset="-120"/>
                          <a:ea typeface="微軟正黑體" panose="020B0604030504040204" pitchFamily="34" charset="-120"/>
                        </a:rPr>
                        <a:t>增加總分</a:t>
                      </a:r>
                      <a:r>
                        <a:rPr lang="en-US" altLang="zh-TW" sz="2000" b="1" dirty="0">
                          <a:solidFill>
                            <a:srgbClr val="FF0000"/>
                          </a:solidFill>
                          <a:latin typeface="微軟正黑體" panose="020B0604030504040204" pitchFamily="34" charset="-120"/>
                          <a:ea typeface="微軟正黑體" panose="020B0604030504040204" pitchFamily="34" charset="-120"/>
                        </a:rPr>
                        <a:t>30%</a:t>
                      </a:r>
                      <a:endParaRPr lang="zh-TW" altLang="en-US" sz="2000" b="1" dirty="0">
                        <a:solidFill>
                          <a:srgbClr val="FF0000"/>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1"/>
                  </a:ext>
                </a:extLst>
              </a:tr>
              <a:tr h="370840">
                <a:tc vMerge="1">
                  <a:txBody>
                    <a:bodyPr/>
                    <a:lstStyle/>
                    <a:p>
                      <a:endParaRPr lang="zh-TW" altLang="en-US" dirty="0"/>
                    </a:p>
                  </a:txBody>
                  <a:tcPr/>
                </a:tc>
                <a:tc>
                  <a:txBody>
                    <a:bodyPr/>
                    <a:lstStyle/>
                    <a:p>
                      <a:pPr algn="ctr">
                        <a:lnSpc>
                          <a:spcPts val="3000"/>
                        </a:lnSpc>
                        <a:spcBef>
                          <a:spcPts val="0"/>
                        </a:spcBef>
                        <a:spcAft>
                          <a:spcPts val="0"/>
                        </a:spcAft>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4-15</a:t>
                      </a:r>
                      <a:r>
                        <a:rPr lang="zh-TW" altLang="en-US" sz="2000" dirty="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25%</a:t>
                      </a:r>
                      <a:endParaRPr lang="zh-TW" altLang="en-US" sz="2000" b="1"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2"/>
                  </a:ext>
                </a:extLst>
              </a:tr>
              <a:tr h="370840">
                <a:tc vMerge="1">
                  <a:txBody>
                    <a:bodyPr/>
                    <a:lstStyle/>
                    <a:p>
                      <a:endParaRPr lang="zh-TW" altLang="en-US" dirty="0"/>
                    </a:p>
                  </a:txBody>
                  <a:tcPr/>
                </a:tc>
                <a:tc>
                  <a:txBody>
                    <a:bodyPr/>
                    <a:lstStyle/>
                    <a:p>
                      <a:pPr algn="ctr">
                        <a:lnSpc>
                          <a:spcPts val="3000"/>
                        </a:lnSpc>
                        <a:spcBef>
                          <a:spcPts val="0"/>
                        </a:spcBef>
                        <a:spcAft>
                          <a:spcPts val="0"/>
                        </a:spcAft>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16-30</a:t>
                      </a:r>
                      <a:r>
                        <a:rPr lang="zh-TW" altLang="en-US" sz="2000" dirty="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20%</a:t>
                      </a:r>
                      <a:endParaRPr lang="zh-TW" altLang="en-US" sz="2000" b="1"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3"/>
                  </a:ext>
                </a:extLst>
              </a:tr>
              <a:tr h="370840">
                <a:tc vMerge="1">
                  <a:txBody>
                    <a:bodyPr/>
                    <a:lstStyle/>
                    <a:p>
                      <a:endParaRPr lang="zh-TW" altLang="en-US"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31-50</a:t>
                      </a:r>
                      <a:r>
                        <a:rPr lang="zh-TW" altLang="en-US" sz="2000" dirty="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15%</a:t>
                      </a:r>
                      <a:endParaRPr lang="zh-TW" altLang="en-US" sz="2000" b="1"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4"/>
                  </a:ext>
                </a:extLst>
              </a:tr>
              <a:tr h="370840">
                <a:tc vMerge="1">
                  <a:txBody>
                    <a:bodyPr/>
                    <a:lstStyle/>
                    <a:p>
                      <a:endParaRPr lang="zh-TW" altLang="en-US" dirty="0"/>
                    </a:p>
                  </a:txBody>
                  <a:tcPr anchor="ct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51-76</a:t>
                      </a:r>
                      <a:r>
                        <a:rPr lang="zh-TW" altLang="en-US" sz="2000" dirty="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10%</a:t>
                      </a:r>
                      <a:endParaRPr lang="zh-TW" altLang="en-US" sz="2000" b="1"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5"/>
                  </a:ext>
                </a:extLst>
              </a:tr>
              <a:tr h="370840">
                <a:tc rowSpan="3">
                  <a:txBody>
                    <a:bodyPr/>
                    <a:lstStyle/>
                    <a:p>
                      <a:r>
                        <a:rPr lang="zh-TW" altLang="en-US" sz="2200" b="0" dirty="0">
                          <a:latin typeface="微軟正黑體" panose="020B0604030504040204" pitchFamily="34" charset="-120"/>
                          <a:ea typeface="微軟正黑體" panose="020B0604030504040204" pitchFamily="34" charset="-120"/>
                        </a:rPr>
                        <a:t>全國中小學科學展覽會</a:t>
                      </a:r>
                      <a:endParaRPr lang="en-US" altLang="zh-TW" sz="2200" b="0" dirty="0">
                        <a:latin typeface="微軟正黑體" panose="020B0604030504040204" pitchFamily="34" charset="-120"/>
                        <a:ea typeface="微軟正黑體" panose="020B0604030504040204" pitchFamily="34" charset="-120"/>
                      </a:endParaRPr>
                    </a:p>
                    <a:p>
                      <a:r>
                        <a:rPr lang="zh-TW" altLang="en-US" sz="2200" b="0" dirty="0">
                          <a:latin typeface="微軟正黑體" panose="020B0604030504040204" pitchFamily="34" charset="-120"/>
                          <a:ea typeface="微軟正黑體" panose="020B0604030504040204" pitchFamily="34" charset="-120"/>
                        </a:rPr>
                        <a:t>臺灣國際科學展覽會</a:t>
                      </a:r>
                    </a:p>
                  </a:txBody>
                  <a:tcPr anchor="ctr"/>
                </a:tc>
                <a:tc>
                  <a:txBody>
                    <a:bodyPr/>
                    <a:lstStyle/>
                    <a:p>
                      <a:pPr algn="ctr">
                        <a:lnSpc>
                          <a:spcPts val="3000"/>
                        </a:lnSpc>
                        <a:spcBef>
                          <a:spcPts val="0"/>
                        </a:spcBef>
                        <a:spcAft>
                          <a:spcPts val="0"/>
                        </a:spcAft>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25%</a:t>
                      </a:r>
                      <a:endParaRPr lang="zh-TW" altLang="en-US" sz="2000" b="1"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6"/>
                  </a:ext>
                </a:extLst>
              </a:tr>
              <a:tr h="370840">
                <a:tc vMerge="1">
                  <a:txBody>
                    <a:bodyPr/>
                    <a:lstStyle/>
                    <a:p>
                      <a:endParaRPr lang="zh-TW" altLang="en-US" dirty="0"/>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2-3</a:t>
                      </a:r>
                      <a:r>
                        <a:rPr lang="zh-TW" altLang="en-US" sz="2000" dirty="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20%</a:t>
                      </a:r>
                      <a:endParaRPr lang="zh-TW" altLang="en-US" sz="2000" b="1"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7"/>
                  </a:ext>
                </a:extLst>
              </a:tr>
              <a:tr h="370840">
                <a:tc vMerge="1">
                  <a:txBody>
                    <a:bodyPr/>
                    <a:lstStyle/>
                    <a:p>
                      <a:endParaRPr lang="zh-TW" altLang="en-US" dirty="0"/>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佳作</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15%</a:t>
                      </a:r>
                      <a:endParaRPr lang="zh-TW" altLang="en-US" sz="2000" b="1"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9"/>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35</a:t>
            </a:fld>
            <a:endParaRPr lang="zh-TW" altLang="en-US"/>
          </a:p>
        </p:txBody>
      </p:sp>
    </p:spTree>
    <p:extLst>
      <p:ext uri="{BB962C8B-B14F-4D97-AF65-F5344CB8AC3E}">
        <p14:creationId xmlns:p14="http://schemas.microsoft.com/office/powerpoint/2010/main" val="4097259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a:latin typeface="微軟正黑體" pitchFamily="34" charset="-120"/>
                <a:ea typeface="微軟正黑體" pitchFamily="34" charset="-120"/>
              </a:rPr>
              <a:t>技優甄審簡介</a:t>
            </a:r>
            <a:r>
              <a:rPr lang="en-US" altLang="zh-TW" sz="4000" b="1" dirty="0">
                <a:latin typeface="微軟正黑體" pitchFamily="34" charset="-120"/>
                <a:ea typeface="微軟正黑體" pitchFamily="34" charset="-120"/>
              </a:rPr>
              <a:t>(5/5)</a:t>
            </a:r>
            <a:endParaRPr lang="zh-TW" altLang="en-US" b="1" dirty="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dirty="0">
                <a:latin typeface="微軟正黑體" panose="020B0604030504040204" pitchFamily="34" charset="-120"/>
                <a:ea typeface="微軟正黑體" panose="020B0604030504040204" pitchFamily="34" charset="-120"/>
              </a:rPr>
              <a:t>技優甄審獲獎名次或證照等級優待標準表</a:t>
            </a: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3967245315"/>
              </p:ext>
            </p:extLst>
          </p:nvPr>
        </p:nvGraphicFramePr>
        <p:xfrm>
          <a:off x="683568" y="1988840"/>
          <a:ext cx="7848872" cy="4285190"/>
        </p:xfrm>
        <a:graphic>
          <a:graphicData uri="http://schemas.openxmlformats.org/drawingml/2006/table">
            <a:tbl>
              <a:tblPr firstRow="1" bandRow="1">
                <a:tableStyleId>{00A15C55-8517-42AA-B614-E9B94910E393}</a:tableStyleId>
              </a:tblPr>
              <a:tblGrid>
                <a:gridCol w="3887759">
                  <a:extLst>
                    <a:ext uri="{9D8B030D-6E8A-4147-A177-3AD203B41FA5}">
                      <a16:colId xmlns:a16="http://schemas.microsoft.com/office/drawing/2014/main" val="20000"/>
                    </a:ext>
                  </a:extLst>
                </a:gridCol>
                <a:gridCol w="1907203">
                  <a:extLst>
                    <a:ext uri="{9D8B030D-6E8A-4147-A177-3AD203B41FA5}">
                      <a16:colId xmlns:a16="http://schemas.microsoft.com/office/drawing/2014/main" val="20001"/>
                    </a:ext>
                  </a:extLst>
                </a:gridCol>
                <a:gridCol w="2053910">
                  <a:extLst>
                    <a:ext uri="{9D8B030D-6E8A-4147-A177-3AD203B41FA5}">
                      <a16:colId xmlns:a16="http://schemas.microsoft.com/office/drawing/2014/main" val="20002"/>
                    </a:ext>
                  </a:extLst>
                </a:gridCol>
              </a:tblGrid>
              <a:tr h="430565">
                <a:tc>
                  <a:txBody>
                    <a:bodyPr/>
                    <a:lstStyle/>
                    <a:p>
                      <a:pPr algn="ctr"/>
                      <a:r>
                        <a:rPr lang="zh-TW" altLang="en-US" sz="2200" dirty="0">
                          <a:latin typeface="微軟正黑體" panose="020B0604030504040204" pitchFamily="34" charset="-120"/>
                          <a:ea typeface="微軟正黑體" panose="020B0604030504040204" pitchFamily="34" charset="-120"/>
                        </a:rPr>
                        <a:t>競賽名稱</a:t>
                      </a:r>
                    </a:p>
                  </a:txBody>
                  <a:tcPr/>
                </a:tc>
                <a:tc>
                  <a:txBody>
                    <a:bodyPr/>
                    <a:lstStyle/>
                    <a:p>
                      <a:pPr algn="ctr"/>
                      <a:r>
                        <a:rPr lang="zh-TW" altLang="en-US" sz="2200" dirty="0">
                          <a:latin typeface="微軟正黑體" panose="020B0604030504040204" pitchFamily="34" charset="-120"/>
                          <a:ea typeface="微軟正黑體" panose="020B0604030504040204" pitchFamily="34" charset="-120"/>
                        </a:rPr>
                        <a:t>競賽優勝名次</a:t>
                      </a:r>
                    </a:p>
                  </a:txBody>
                  <a:tcPr/>
                </a:tc>
                <a:tc>
                  <a:txBody>
                    <a:bodyPr/>
                    <a:lstStyle/>
                    <a:p>
                      <a:pPr algn="ctr"/>
                      <a:r>
                        <a:rPr lang="zh-TW" altLang="en-US" sz="2200" dirty="0">
                          <a:latin typeface="微軟正黑體" panose="020B0604030504040204" pitchFamily="34" charset="-120"/>
                          <a:ea typeface="微軟正黑體" panose="020B0604030504040204" pitchFamily="34" charset="-120"/>
                        </a:rPr>
                        <a:t>優待加分比率</a:t>
                      </a:r>
                    </a:p>
                  </a:txBody>
                  <a:tcPr/>
                </a:tc>
                <a:extLst>
                  <a:ext uri="{0D108BD9-81ED-4DB2-BD59-A6C34878D82A}">
                    <a16:rowId xmlns:a16="http://schemas.microsoft.com/office/drawing/2014/main" val="10000"/>
                  </a:ext>
                </a:extLst>
              </a:tr>
              <a:tr h="497072">
                <a:tc rowSpan="2">
                  <a:txBody>
                    <a:bodyPr/>
                    <a:lstStyle/>
                    <a:p>
                      <a:r>
                        <a:rPr lang="zh-TW" altLang="en-US" sz="2200" b="1" dirty="0">
                          <a:latin typeface="微軟正黑體" panose="020B0604030504040204" pitchFamily="34" charset="-120"/>
                          <a:ea typeface="微軟正黑體" panose="020B0604030504040204" pitchFamily="34" charset="-120"/>
                        </a:rPr>
                        <a:t>中央各級機關及直轄市政府主辦之全國性各項技藝技能競賽</a:t>
                      </a:r>
                    </a:p>
                  </a:txBody>
                  <a:tcPr anchor="ctr"/>
                </a:tc>
                <a:tc>
                  <a:txBody>
                    <a:bodyPr/>
                    <a:lstStyle/>
                    <a:p>
                      <a:pPr algn="ctr">
                        <a:lnSpc>
                          <a:spcPct val="150000"/>
                        </a:lnSpc>
                      </a:pPr>
                      <a:r>
                        <a:rPr lang="zh-TW" altLang="en-US"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1-3</a:t>
                      </a:r>
                      <a:r>
                        <a:rPr lang="zh-TW" altLang="en-US" sz="2000" dirty="0">
                          <a:latin typeface="微軟正黑體" panose="020B0604030504040204" pitchFamily="34" charset="-120"/>
                          <a:ea typeface="微軟正黑體" panose="020B0604030504040204" pitchFamily="34" charset="-120"/>
                        </a:rPr>
                        <a:t>名</a:t>
                      </a:r>
                    </a:p>
                  </a:txBody>
                  <a:tcPr anchor="ctr">
                    <a:solidFill>
                      <a:srgbClr val="EDEAF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20%</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1"/>
                  </a:ext>
                </a:extLst>
              </a:tr>
              <a:tr h="497072">
                <a:tc vMerge="1">
                  <a:txBody>
                    <a:bodyPr/>
                    <a:lstStyle/>
                    <a:p>
                      <a:endParaRPr lang="zh-TW" altLang="en-US" dirty="0"/>
                    </a:p>
                  </a:txBody>
                  <a:tcPr/>
                </a:tc>
                <a:tc>
                  <a:txBody>
                    <a:bodyPr/>
                    <a:lstStyle/>
                    <a:p>
                      <a:pPr algn="ctr">
                        <a:lnSpc>
                          <a:spcPct val="150000"/>
                        </a:lnSpc>
                      </a:pPr>
                      <a:r>
                        <a:rPr lang="zh-TW" altLang="en-US" sz="2000" dirty="0">
                          <a:latin typeface="微軟正黑體" panose="020B0604030504040204" pitchFamily="34" charset="-120"/>
                          <a:ea typeface="微軟正黑體" panose="020B0604030504040204" pitchFamily="34" charset="-120"/>
                        </a:rPr>
                        <a:t>其餘得獎者</a:t>
                      </a: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15%</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2"/>
                  </a:ext>
                </a:extLst>
              </a:tr>
              <a:tr h="553584">
                <a:tc rowSpan="2">
                  <a:txBody>
                    <a:bodyPr/>
                    <a:lstStyle/>
                    <a:p>
                      <a:r>
                        <a:rPr lang="zh-TW" altLang="en-US" sz="2200" b="1" dirty="0">
                          <a:latin typeface="微軟正黑體" panose="020B0604030504040204" pitchFamily="34" charset="-120"/>
                          <a:ea typeface="微軟正黑體" panose="020B0604030504040204" pitchFamily="34" charset="-120"/>
                        </a:rPr>
                        <a:t>領有技術士證</a:t>
                      </a:r>
                    </a:p>
                  </a:txBody>
                  <a:tcPr anchor="ctr">
                    <a:solidFill>
                      <a:srgbClr val="EDEAF0"/>
                    </a:solidFill>
                  </a:tcPr>
                </a:tc>
                <a:tc>
                  <a:txBody>
                    <a:bodyPr/>
                    <a:lstStyle/>
                    <a:p>
                      <a:pPr algn="ctr">
                        <a:lnSpc>
                          <a:spcPct val="150000"/>
                        </a:lnSpc>
                      </a:pPr>
                      <a:r>
                        <a:rPr lang="zh-TW" altLang="en-US" sz="2000" dirty="0">
                          <a:latin typeface="微軟正黑體" panose="020B0604030504040204" pitchFamily="34" charset="-120"/>
                          <a:ea typeface="微軟正黑體" panose="020B0604030504040204" pitchFamily="34" charset="-120"/>
                        </a:rPr>
                        <a:t>甲級技術士證</a:t>
                      </a:r>
                    </a:p>
                  </a:txBody>
                  <a:tcPr anchor="ctr">
                    <a:solidFill>
                      <a:srgbClr val="EDEAF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增加總分</a:t>
                      </a:r>
                      <a:r>
                        <a:rPr lang="en-US" altLang="zh-TW" sz="2000" b="1" dirty="0">
                          <a:latin typeface="微軟正黑體" panose="020B0604030504040204" pitchFamily="34" charset="-120"/>
                          <a:ea typeface="微軟正黑體" panose="020B0604030504040204" pitchFamily="34" charset="-120"/>
                        </a:rPr>
                        <a:t>25%</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3"/>
                  </a:ext>
                </a:extLst>
              </a:tr>
              <a:tr h="876508">
                <a:tc vMerge="1">
                  <a:txBody>
                    <a:bodyPr/>
                    <a:lstStyle/>
                    <a:p>
                      <a:endParaRPr lang="zh-TW" altLang="en-US" dirty="0"/>
                    </a:p>
                  </a:txBody>
                  <a:tcPr anchor="ctr"/>
                </a:tc>
                <a:tc>
                  <a:txBody>
                    <a:bodyPr/>
                    <a:lstStyle/>
                    <a:p>
                      <a:pPr algn="ctr">
                        <a:lnSpc>
                          <a:spcPct val="150000"/>
                        </a:lnSpc>
                      </a:pPr>
                      <a:r>
                        <a:rPr lang="zh-TW" altLang="en-US" sz="2000" dirty="0">
                          <a:latin typeface="微軟正黑體" panose="020B0604030504040204" pitchFamily="34" charset="-120"/>
                          <a:ea typeface="微軟正黑體" panose="020B0604030504040204" pitchFamily="34" charset="-120"/>
                        </a:rPr>
                        <a:t>乙級技術士證</a:t>
                      </a: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800" dirty="0">
                          <a:latin typeface="微軟正黑體" panose="020B0604030504040204" pitchFamily="34" charset="-120"/>
                          <a:ea typeface="微軟正黑體" panose="020B0604030504040204" pitchFamily="34" charset="-120"/>
                        </a:rPr>
                        <a:t>依相關度增加總分</a:t>
                      </a:r>
                      <a:r>
                        <a:rPr lang="en-US" altLang="zh-TW" sz="1600" b="1" dirty="0">
                          <a:latin typeface="微軟正黑體" panose="020B0604030504040204" pitchFamily="34" charset="-120"/>
                          <a:ea typeface="微軟正黑體" panose="020B0604030504040204" pitchFamily="34" charset="-120"/>
                        </a:rPr>
                        <a:t>15%</a:t>
                      </a:r>
                      <a:r>
                        <a:rPr lang="zh-TW" altLang="en-US" sz="1600" b="1" dirty="0">
                          <a:latin typeface="微軟正黑體" panose="020B0604030504040204" pitchFamily="34" charset="-120"/>
                          <a:ea typeface="微軟正黑體" panose="020B0604030504040204" pitchFamily="34" charset="-120"/>
                        </a:rPr>
                        <a:t>、</a:t>
                      </a:r>
                      <a:r>
                        <a:rPr lang="en-US" altLang="zh-TW" sz="1600" b="1" dirty="0">
                          <a:latin typeface="微軟正黑體" panose="020B0604030504040204" pitchFamily="34" charset="-120"/>
                          <a:ea typeface="微軟正黑體" panose="020B0604030504040204" pitchFamily="34" charset="-120"/>
                        </a:rPr>
                        <a:t>8%</a:t>
                      </a:r>
                      <a:r>
                        <a:rPr lang="zh-TW" altLang="en-US" sz="1600" b="1" dirty="0">
                          <a:latin typeface="微軟正黑體" panose="020B0604030504040204" pitchFamily="34" charset="-120"/>
                          <a:ea typeface="微軟正黑體" panose="020B0604030504040204" pitchFamily="34" charset="-120"/>
                        </a:rPr>
                        <a:t>、</a:t>
                      </a:r>
                      <a:r>
                        <a:rPr lang="en-US" altLang="zh-TW" sz="1600" b="1" dirty="0">
                          <a:latin typeface="微軟正黑體" panose="020B0604030504040204" pitchFamily="34" charset="-120"/>
                          <a:ea typeface="微軟正黑體" panose="020B0604030504040204" pitchFamily="34" charset="-120"/>
                        </a:rPr>
                        <a:t>4%</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4"/>
                  </a:ext>
                </a:extLst>
              </a:tr>
              <a:tr h="738112">
                <a:tc>
                  <a:txBody>
                    <a:bodyPr/>
                    <a:lstStyle/>
                    <a:p>
                      <a:r>
                        <a:rPr lang="zh-TW" altLang="en-US" sz="1900" b="1" dirty="0">
                          <a:latin typeface="微軟正黑體" panose="020B0604030504040204" pitchFamily="34" charset="-120"/>
                          <a:ea typeface="微軟正黑體" panose="020B0604030504040204" pitchFamily="34" charset="-120"/>
                        </a:rPr>
                        <a:t>領有普通考試及格證書</a:t>
                      </a:r>
                      <a:endParaRPr lang="en-US" altLang="zh-TW" sz="1900" b="1" dirty="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rPr>
                        <a:t>依簡章採認</a:t>
                      </a: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600" kern="1200" dirty="0">
                          <a:solidFill>
                            <a:schemeClr val="dk1"/>
                          </a:solidFill>
                          <a:latin typeface="微軟正黑體" panose="020B0604030504040204" pitchFamily="34" charset="-120"/>
                          <a:ea typeface="微軟正黑體" panose="020B0604030504040204" pitchFamily="34" charset="-120"/>
                          <a:cs typeface="+mn-cs"/>
                        </a:rPr>
                        <a:t>增加總分</a:t>
                      </a:r>
                      <a:r>
                        <a:rPr lang="en-US" altLang="zh-TW" sz="1600" kern="1200" dirty="0">
                          <a:solidFill>
                            <a:schemeClr val="dk1"/>
                          </a:solidFill>
                          <a:latin typeface="微軟正黑體" panose="020B0604030504040204" pitchFamily="34" charset="-120"/>
                          <a:ea typeface="微軟正黑體" panose="020B0604030504040204" pitchFamily="34" charset="-120"/>
                          <a:cs typeface="+mn-cs"/>
                        </a:rPr>
                        <a:t>15%</a:t>
                      </a:r>
                      <a:r>
                        <a:rPr lang="zh-TW" altLang="en-US" sz="1600" kern="1200" dirty="0">
                          <a:solidFill>
                            <a:schemeClr val="dk1"/>
                          </a:solidFill>
                          <a:latin typeface="微軟正黑體" panose="020B0604030504040204" pitchFamily="34" charset="-120"/>
                          <a:ea typeface="微軟正黑體" panose="020B0604030504040204" pitchFamily="34" charset="-120"/>
                          <a:cs typeface="+mn-cs"/>
                        </a:rPr>
                        <a:t>、</a:t>
                      </a:r>
                      <a:r>
                        <a:rPr lang="en-US" altLang="zh-TW" sz="1600" kern="1200" dirty="0">
                          <a:solidFill>
                            <a:schemeClr val="dk1"/>
                          </a:solidFill>
                          <a:latin typeface="微軟正黑體" panose="020B0604030504040204" pitchFamily="34" charset="-120"/>
                          <a:ea typeface="微軟正黑體" panose="020B0604030504040204" pitchFamily="34" charset="-120"/>
                          <a:cs typeface="+mn-cs"/>
                        </a:rPr>
                        <a:t>8%</a:t>
                      </a:r>
                      <a:endParaRPr lang="zh-TW" altLang="en-US" sz="1600" kern="1200" dirty="0">
                        <a:solidFill>
                          <a:schemeClr val="dk1"/>
                        </a:solidFill>
                        <a:latin typeface="微軟正黑體" panose="020B0604030504040204" pitchFamily="34" charset="-120"/>
                        <a:ea typeface="微軟正黑體" panose="020B0604030504040204" pitchFamily="34" charset="-120"/>
                        <a:cs typeface="+mn-cs"/>
                      </a:endParaRPr>
                    </a:p>
                  </a:txBody>
                  <a:tcPr anchor="ctr">
                    <a:solidFill>
                      <a:srgbClr val="D8D3E0"/>
                    </a:solidFill>
                  </a:tcPr>
                </a:tc>
                <a:extLst>
                  <a:ext uri="{0D108BD9-81ED-4DB2-BD59-A6C34878D82A}">
                    <a16:rowId xmlns:a16="http://schemas.microsoft.com/office/drawing/2014/main" val="10005"/>
                  </a:ext>
                </a:extLst>
              </a:tr>
              <a:tr h="415188">
                <a:tc>
                  <a:txBody>
                    <a:bodyPr/>
                    <a:lstStyle/>
                    <a:p>
                      <a:r>
                        <a:rPr lang="zh-TW" altLang="en-US" sz="1900" b="1" dirty="0">
                          <a:latin typeface="微軟正黑體" panose="020B0604030504040204" pitchFamily="34" charset="-120"/>
                          <a:ea typeface="微軟正黑體" panose="020B0604030504040204" pitchFamily="34" charset="-120"/>
                        </a:rPr>
                        <a:t>其他參加國際性特殊技藝技能競賽</a:t>
                      </a:r>
                      <a:endParaRPr lang="en-US" altLang="zh-TW" sz="1900" b="1" dirty="0">
                        <a:latin typeface="微軟正黑體" panose="020B0604030504040204" pitchFamily="34" charset="-120"/>
                        <a:ea typeface="微軟正黑體" panose="020B0604030504040204" pitchFamily="34" charset="-120"/>
                      </a:endParaRPr>
                    </a:p>
                  </a:txBody>
                  <a:tcPr anchor="ct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400" dirty="0">
                          <a:latin typeface="微軟正黑體" panose="020B0604030504040204" pitchFamily="34" charset="-120"/>
                          <a:ea typeface="微軟正黑體" panose="020B0604030504040204" pitchFamily="34" charset="-120"/>
                        </a:rPr>
                        <a:t>獲相關競賽</a:t>
                      </a:r>
                      <a:br>
                        <a:rPr lang="en-US" altLang="zh-TW" sz="1400" dirty="0">
                          <a:latin typeface="微軟正黑體" panose="020B0604030504040204" pitchFamily="34" charset="-120"/>
                          <a:ea typeface="微軟正黑體" panose="020B0604030504040204" pitchFamily="34" charset="-120"/>
                        </a:rPr>
                      </a:br>
                      <a:r>
                        <a:rPr lang="zh-TW" altLang="en-US" sz="1400" dirty="0">
                          <a:latin typeface="微軟正黑體" panose="020B0604030504040204" pitchFamily="34" charset="-120"/>
                          <a:ea typeface="微軟正黑體" panose="020B0604030504040204" pitchFamily="34" charset="-120"/>
                        </a:rPr>
                        <a:t>優勝名次</a:t>
                      </a:r>
                    </a:p>
                  </a:txBody>
                  <a:tcPr anchor="ct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400" dirty="0">
                          <a:latin typeface="微軟正黑體" panose="020B0604030504040204" pitchFamily="34" charset="-120"/>
                          <a:ea typeface="微軟正黑體" panose="020B0604030504040204" pitchFamily="34" charset="-120"/>
                        </a:rPr>
                        <a:t>增加總分</a:t>
                      </a:r>
                      <a:r>
                        <a:rPr lang="en-US" altLang="zh-TW" sz="1400" b="1" dirty="0">
                          <a:latin typeface="微軟正黑體" panose="020B0604030504040204" pitchFamily="34" charset="-120"/>
                          <a:ea typeface="微軟正黑體" panose="020B0604030504040204" pitchFamily="34" charset="-120"/>
                        </a:rPr>
                        <a:t>15%-50%</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由委員會依相關資料認定</a:t>
                      </a:r>
                      <a:r>
                        <a:rPr lang="en-US" altLang="zh-TW" sz="1400" dirty="0">
                          <a:latin typeface="微軟正黑體" panose="020B0604030504040204" pitchFamily="34" charset="-120"/>
                          <a:ea typeface="微軟正黑體" panose="020B0604030504040204" pitchFamily="34" charset="-120"/>
                        </a:rPr>
                        <a:t>)</a:t>
                      </a:r>
                      <a:endParaRPr lang="zh-TW" altLang="en-US" sz="1400"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6"/>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36</a:t>
            </a:fld>
            <a:endParaRPr lang="zh-TW" altLang="en-US"/>
          </a:p>
        </p:txBody>
      </p:sp>
    </p:spTree>
    <p:extLst>
      <p:ext uri="{BB962C8B-B14F-4D97-AF65-F5344CB8AC3E}">
        <p14:creationId xmlns:p14="http://schemas.microsoft.com/office/powerpoint/2010/main" val="8930222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a:latin typeface="微軟正黑體" panose="020B0604030504040204" pitchFamily="34" charset="-120"/>
                <a:ea typeface="微軟正黑體" panose="020B0604030504040204" pitchFamily="34" charset="-120"/>
              </a:rPr>
              <a:t>參加技優甄選入學之錄取生</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含正備取生</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，均應於網路登記就讀志願序，僅報名單一校系科</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組</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之考生，仍應上網登記就讀志願序。</a:t>
            </a:r>
            <a:endParaRPr lang="en-US" altLang="zh-TW" dirty="0">
              <a:latin typeface="微軟正黑體" panose="020B0604030504040204" pitchFamily="34" charset="-120"/>
              <a:ea typeface="微軟正黑體" panose="020B0604030504040204" pitchFamily="34" charset="-120"/>
            </a:endParaRPr>
          </a:p>
          <a:p>
            <a:r>
              <a:rPr lang="zh-TW" altLang="en-US" dirty="0">
                <a:solidFill>
                  <a:srgbClr val="FF0000"/>
                </a:solidFill>
                <a:latin typeface="微軟正黑體" panose="020B0604030504040204" pitchFamily="34" charset="-120"/>
                <a:ea typeface="微軟正黑體" panose="020B0604030504040204" pitchFamily="34" charset="-120"/>
              </a:rPr>
              <a:t>每一錄取生至多以分發一校系科</a:t>
            </a:r>
            <a:r>
              <a:rPr lang="en-US" altLang="zh-TW" dirty="0">
                <a:solidFill>
                  <a:srgbClr val="FF0000"/>
                </a:solidFill>
                <a:latin typeface="微軟正黑體" panose="020B0604030504040204" pitchFamily="34" charset="-120"/>
                <a:ea typeface="微軟正黑體" panose="020B0604030504040204" pitchFamily="34" charset="-120"/>
              </a:rPr>
              <a:t>(</a:t>
            </a:r>
            <a:r>
              <a:rPr lang="zh-TW" altLang="en-US" dirty="0">
                <a:solidFill>
                  <a:srgbClr val="FF0000"/>
                </a:solidFill>
                <a:latin typeface="微軟正黑體" panose="020B0604030504040204" pitchFamily="34" charset="-120"/>
                <a:ea typeface="微軟正黑體" panose="020B0604030504040204" pitchFamily="34" charset="-120"/>
              </a:rPr>
              <a:t>組</a:t>
            </a:r>
            <a:r>
              <a:rPr lang="en-US" altLang="zh-TW" dirty="0">
                <a:solidFill>
                  <a:srgbClr val="FF0000"/>
                </a:solidFill>
                <a:latin typeface="微軟正黑體" panose="020B0604030504040204" pitchFamily="34" charset="-120"/>
                <a:ea typeface="微軟正黑體" panose="020B0604030504040204" pitchFamily="34" charset="-120"/>
              </a:rPr>
              <a:t>)</a:t>
            </a:r>
            <a:r>
              <a:rPr lang="zh-TW" altLang="en-US" dirty="0">
                <a:solidFill>
                  <a:srgbClr val="FF0000"/>
                </a:solidFill>
                <a:latin typeface="微軟正黑體" panose="020B0604030504040204" pitchFamily="34" charset="-120"/>
                <a:ea typeface="微軟正黑體" panose="020B0604030504040204" pitchFamily="34" charset="-120"/>
              </a:rPr>
              <a:t>為限，凡未依規定期間及方式登記就讀志願序者，一律視同放棄錄取資格，不予分發。</a:t>
            </a: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技優甄審志願序統一分發</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37</a:t>
            </a:fld>
            <a:endParaRPr lang="zh-TW" altLang="en-US"/>
          </a:p>
        </p:txBody>
      </p:sp>
    </p:spTree>
    <p:extLst>
      <p:ext uri="{BB962C8B-B14F-4D97-AF65-F5344CB8AC3E}">
        <p14:creationId xmlns:p14="http://schemas.microsoft.com/office/powerpoint/2010/main" val="1822547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2565400"/>
            <a:ext cx="8351837" cy="2447925"/>
          </a:xfrm>
        </p:spPr>
        <p:txBody>
          <a:bodyPr/>
          <a:lstStyle/>
          <a:p>
            <a:pPr algn="ctr" eaLnBrk="1" hangingPunct="1">
              <a:defRPr/>
            </a:pPr>
            <a:r>
              <a:rPr lang="zh-TW" altLang="en-US" sz="6000" dirty="0">
                <a:latin typeface="微軟正黑體" panose="020B0604030504040204" pitchFamily="34" charset="-120"/>
                <a:ea typeface="微軟正黑體" panose="020B0604030504040204" pitchFamily="34" charset="-120"/>
                <a:cs typeface="Arial Unicode MS" pitchFamily="34" charset="-120"/>
              </a:rPr>
              <a:t>柒、甄選入學</a:t>
            </a: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38</a:t>
            </a:fld>
            <a:endParaRPr lang="zh-TW"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p:txBody>
          <a:body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甄選入學招生流程圖</a:t>
            </a:r>
          </a:p>
        </p:txBody>
      </p:sp>
      <p:sp>
        <p:nvSpPr>
          <p:cNvPr id="31747" name="Rectangle 3"/>
          <p:cNvSpPr>
            <a:spLocks noChangeArrowheads="1"/>
          </p:cNvSpPr>
          <p:nvPr/>
        </p:nvSpPr>
        <p:spPr bwMode="auto">
          <a:xfrm>
            <a:off x="248345" y="1484313"/>
            <a:ext cx="7779643" cy="335099"/>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寄發統測成績單</a:t>
            </a:r>
          </a:p>
        </p:txBody>
      </p:sp>
      <p:sp>
        <p:nvSpPr>
          <p:cNvPr id="31748" name="Rectangle 4"/>
          <p:cNvSpPr>
            <a:spLocks noChangeArrowheads="1"/>
          </p:cNvSpPr>
          <p:nvPr/>
        </p:nvSpPr>
        <p:spPr bwMode="auto">
          <a:xfrm>
            <a:off x="251520" y="2130290"/>
            <a:ext cx="6408043" cy="36367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第一階段校內報名：可報名最多</a:t>
            </a:r>
            <a:r>
              <a:rPr lang="en-US" altLang="zh-TW"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6</a:t>
            </a:r>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個志願（依班級通知）</a:t>
            </a:r>
          </a:p>
        </p:txBody>
      </p:sp>
      <p:sp>
        <p:nvSpPr>
          <p:cNvPr id="31749" name="Line 5"/>
          <p:cNvSpPr>
            <a:spLocks noChangeShapeType="1"/>
          </p:cNvSpPr>
          <p:nvPr/>
        </p:nvSpPr>
        <p:spPr bwMode="auto">
          <a:xfrm>
            <a:off x="3708400" y="1846263"/>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0" name="Line 6"/>
          <p:cNvSpPr>
            <a:spLocks noChangeShapeType="1"/>
          </p:cNvSpPr>
          <p:nvPr/>
        </p:nvSpPr>
        <p:spPr bwMode="auto">
          <a:xfrm>
            <a:off x="3708400" y="2493963"/>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1" name="Rectangle 7"/>
          <p:cNvSpPr>
            <a:spLocks noChangeArrowheads="1"/>
          </p:cNvSpPr>
          <p:nvPr/>
        </p:nvSpPr>
        <p:spPr bwMode="auto">
          <a:xfrm>
            <a:off x="251520" y="2777990"/>
            <a:ext cx="6408043" cy="363674"/>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第一階段：篩選公告</a:t>
            </a:r>
          </a:p>
        </p:txBody>
      </p:sp>
      <p:sp>
        <p:nvSpPr>
          <p:cNvPr id="31752" name="Rectangle 8"/>
          <p:cNvSpPr>
            <a:spLocks noChangeArrowheads="1"/>
          </p:cNvSpPr>
          <p:nvPr/>
        </p:nvSpPr>
        <p:spPr bwMode="auto">
          <a:xfrm>
            <a:off x="251520" y="3425690"/>
            <a:ext cx="6408043" cy="36367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第二階段指定項目報名、繳費及網路上傳資料</a:t>
            </a:r>
            <a:endPar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31753" name="Line 9"/>
          <p:cNvSpPr>
            <a:spLocks noChangeShapeType="1"/>
          </p:cNvSpPr>
          <p:nvPr/>
        </p:nvSpPr>
        <p:spPr bwMode="auto">
          <a:xfrm>
            <a:off x="3708400" y="3140075"/>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4" name="Rectangle 10"/>
          <p:cNvSpPr>
            <a:spLocks noChangeArrowheads="1"/>
          </p:cNvSpPr>
          <p:nvPr/>
        </p:nvSpPr>
        <p:spPr bwMode="auto">
          <a:xfrm>
            <a:off x="251520" y="4073390"/>
            <a:ext cx="6408043" cy="363674"/>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第二階段指定項目甄試</a:t>
            </a:r>
          </a:p>
        </p:txBody>
      </p:sp>
      <p:sp>
        <p:nvSpPr>
          <p:cNvPr id="31755" name="Line 11"/>
          <p:cNvSpPr>
            <a:spLocks noChangeShapeType="1"/>
          </p:cNvSpPr>
          <p:nvPr/>
        </p:nvSpPr>
        <p:spPr bwMode="auto">
          <a:xfrm>
            <a:off x="3708400" y="3789363"/>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6" name="Rectangle 13"/>
          <p:cNvSpPr>
            <a:spLocks noChangeArrowheads="1"/>
          </p:cNvSpPr>
          <p:nvPr/>
        </p:nvSpPr>
        <p:spPr bwMode="auto">
          <a:xfrm>
            <a:off x="251520" y="5370377"/>
            <a:ext cx="6408043" cy="363673"/>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登記就讀志願序</a:t>
            </a:r>
          </a:p>
        </p:txBody>
      </p:sp>
      <p:sp>
        <p:nvSpPr>
          <p:cNvPr id="31757" name="Line 14"/>
          <p:cNvSpPr>
            <a:spLocks noChangeShapeType="1"/>
          </p:cNvSpPr>
          <p:nvPr/>
        </p:nvSpPr>
        <p:spPr bwMode="auto">
          <a:xfrm>
            <a:off x="6678613" y="2974975"/>
            <a:ext cx="86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8" name="Text Box 15"/>
          <p:cNvSpPr txBox="1">
            <a:spLocks noChangeArrowheads="1"/>
          </p:cNvSpPr>
          <p:nvPr/>
        </p:nvSpPr>
        <p:spPr bwMode="auto">
          <a:xfrm>
            <a:off x="6659563" y="2348880"/>
            <a:ext cx="869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a:latin typeface="Arial Unicode MS" pitchFamily="34" charset="-120"/>
                <a:ea typeface="Arial Unicode MS" pitchFamily="34" charset="-120"/>
                <a:cs typeface="Arial Unicode MS" pitchFamily="34" charset="-120"/>
              </a:rPr>
              <a:t>全部</a:t>
            </a:r>
            <a:br>
              <a:rPr lang="zh-TW" altLang="en-US">
                <a:latin typeface="Arial Unicode MS" pitchFamily="34" charset="-120"/>
                <a:ea typeface="Arial Unicode MS" pitchFamily="34" charset="-120"/>
                <a:cs typeface="Arial Unicode MS" pitchFamily="34" charset="-120"/>
              </a:rPr>
            </a:br>
            <a:r>
              <a:rPr lang="zh-TW" altLang="en-US">
                <a:latin typeface="Arial Unicode MS" pitchFamily="34" charset="-120"/>
                <a:ea typeface="Arial Unicode MS" pitchFamily="34" charset="-120"/>
                <a:cs typeface="Arial Unicode MS" pitchFamily="34" charset="-120"/>
              </a:rPr>
              <a:t>未通過</a:t>
            </a:r>
          </a:p>
        </p:txBody>
      </p:sp>
      <p:sp>
        <p:nvSpPr>
          <p:cNvPr id="31759" name="Line 18"/>
          <p:cNvSpPr>
            <a:spLocks noChangeShapeType="1"/>
          </p:cNvSpPr>
          <p:nvPr/>
        </p:nvSpPr>
        <p:spPr bwMode="auto">
          <a:xfrm>
            <a:off x="6662330" y="6261486"/>
            <a:ext cx="86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0" name="Text Box 19"/>
          <p:cNvSpPr txBox="1">
            <a:spLocks noChangeArrowheads="1"/>
          </p:cNvSpPr>
          <p:nvPr/>
        </p:nvSpPr>
        <p:spPr bwMode="auto">
          <a:xfrm>
            <a:off x="6696075" y="5916749"/>
            <a:ext cx="9366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不理想</a:t>
            </a:r>
          </a:p>
        </p:txBody>
      </p:sp>
      <p:sp>
        <p:nvSpPr>
          <p:cNvPr id="31761" name="Line 20"/>
          <p:cNvSpPr>
            <a:spLocks noChangeShapeType="1"/>
          </p:cNvSpPr>
          <p:nvPr/>
        </p:nvSpPr>
        <p:spPr bwMode="auto">
          <a:xfrm>
            <a:off x="7529513" y="1846263"/>
            <a:ext cx="0" cy="4537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2" name="Text Box 21"/>
          <p:cNvSpPr txBox="1">
            <a:spLocks noChangeArrowheads="1"/>
          </p:cNvSpPr>
          <p:nvPr/>
        </p:nvSpPr>
        <p:spPr bwMode="auto">
          <a:xfrm>
            <a:off x="7164388" y="6308725"/>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a:t>下一管道</a:t>
            </a:r>
          </a:p>
        </p:txBody>
      </p:sp>
      <p:sp>
        <p:nvSpPr>
          <p:cNvPr id="31763" name="Line 23"/>
          <p:cNvSpPr>
            <a:spLocks noChangeShapeType="1"/>
          </p:cNvSpPr>
          <p:nvPr/>
        </p:nvSpPr>
        <p:spPr bwMode="auto">
          <a:xfrm flipH="1">
            <a:off x="3708400" y="5011738"/>
            <a:ext cx="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4" name="Rectangle 24"/>
          <p:cNvSpPr>
            <a:spLocks noChangeArrowheads="1"/>
          </p:cNvSpPr>
          <p:nvPr/>
        </p:nvSpPr>
        <p:spPr bwMode="auto">
          <a:xfrm>
            <a:off x="251520" y="4721090"/>
            <a:ext cx="6408043" cy="363674"/>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招生學校公告正備取結果</a:t>
            </a:r>
            <a:r>
              <a:rPr lang="en-US" altLang="zh-TW" sz="2000" b="1" dirty="0">
                <a:latin typeface="微軟正黑體" panose="020B0604030504040204" pitchFamily="34" charset="-120"/>
                <a:ea typeface="微軟正黑體" panose="020B0604030504040204" pitchFamily="34" charset="-120"/>
                <a:cs typeface="Arial Unicode MS" pitchFamily="34" charset="-120"/>
              </a:rPr>
              <a:t>(</a:t>
            </a:r>
            <a:r>
              <a:rPr lang="zh-TW" altLang="en-US" sz="2000" b="1" dirty="0">
                <a:latin typeface="微軟正黑體" panose="020B0604030504040204" pitchFamily="34" charset="-120"/>
                <a:ea typeface="微軟正黑體" panose="020B0604030504040204" pitchFamily="34" charset="-120"/>
                <a:cs typeface="Arial Unicode MS" pitchFamily="34" charset="-120"/>
              </a:rPr>
              <a:t>各科技校院自訂</a:t>
            </a:r>
            <a:r>
              <a:rPr lang="en-US" altLang="zh-TW" sz="2000" b="1" dirty="0">
                <a:latin typeface="微軟正黑體" panose="020B0604030504040204" pitchFamily="34" charset="-120"/>
                <a:ea typeface="微軟正黑體" panose="020B0604030504040204" pitchFamily="34" charset="-120"/>
                <a:cs typeface="Arial Unicode MS" pitchFamily="34" charset="-120"/>
              </a:rPr>
              <a:t>)</a:t>
            </a:r>
            <a:endParaRPr lang="zh-TW" altLang="en-US" sz="20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65" name="Line 25"/>
          <p:cNvSpPr>
            <a:spLocks noChangeShapeType="1"/>
          </p:cNvSpPr>
          <p:nvPr/>
        </p:nvSpPr>
        <p:spPr bwMode="auto">
          <a:xfrm>
            <a:off x="3708400" y="4437063"/>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6" name="Line 26"/>
          <p:cNvSpPr>
            <a:spLocks noChangeShapeType="1"/>
          </p:cNvSpPr>
          <p:nvPr/>
        </p:nvSpPr>
        <p:spPr bwMode="auto">
          <a:xfrm>
            <a:off x="6678613" y="4918075"/>
            <a:ext cx="86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7" name="Text Box 27"/>
          <p:cNvSpPr txBox="1">
            <a:spLocks noChangeArrowheads="1"/>
          </p:cNvSpPr>
          <p:nvPr/>
        </p:nvSpPr>
        <p:spPr bwMode="auto">
          <a:xfrm>
            <a:off x="6659563" y="4292600"/>
            <a:ext cx="869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全部</a:t>
            </a:r>
            <a:br>
              <a:rPr lang="zh-TW" altLang="en-US" dirty="0">
                <a:latin typeface="Arial Unicode MS" pitchFamily="34" charset="-120"/>
                <a:ea typeface="Arial Unicode MS" pitchFamily="34" charset="-120"/>
                <a:cs typeface="Arial Unicode MS" pitchFamily="34" charset="-120"/>
              </a:rPr>
            </a:br>
            <a:r>
              <a:rPr lang="zh-TW" altLang="en-US" dirty="0">
                <a:latin typeface="Arial Unicode MS" pitchFamily="34" charset="-120"/>
                <a:ea typeface="Arial Unicode MS" pitchFamily="34" charset="-120"/>
                <a:cs typeface="Arial Unicode MS" pitchFamily="34" charset="-120"/>
              </a:rPr>
              <a:t>不錄取</a:t>
            </a:r>
          </a:p>
        </p:txBody>
      </p:sp>
      <p:sp>
        <p:nvSpPr>
          <p:cNvPr id="25" name="Rectangle 13"/>
          <p:cNvSpPr>
            <a:spLocks noChangeArrowheads="1"/>
          </p:cNvSpPr>
          <p:nvPr/>
        </p:nvSpPr>
        <p:spPr bwMode="auto">
          <a:xfrm>
            <a:off x="248345" y="6094413"/>
            <a:ext cx="6408043" cy="363673"/>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就讀志願序統一分發放榜</a:t>
            </a:r>
          </a:p>
        </p:txBody>
      </p:sp>
      <p:sp>
        <p:nvSpPr>
          <p:cNvPr id="26" name="Line 23"/>
          <p:cNvSpPr>
            <a:spLocks noChangeShapeType="1"/>
          </p:cNvSpPr>
          <p:nvPr/>
        </p:nvSpPr>
        <p:spPr bwMode="auto">
          <a:xfrm flipH="1">
            <a:off x="3705225" y="5735774"/>
            <a:ext cx="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39</a:t>
            </a:fld>
            <a:endParaRPr lang="zh-TW" altLang="en-US"/>
          </a:p>
        </p:txBody>
      </p:sp>
      <p:grpSp>
        <p:nvGrpSpPr>
          <p:cNvPr id="10" name="群組 9"/>
          <p:cNvGrpSpPr/>
          <p:nvPr/>
        </p:nvGrpSpPr>
        <p:grpSpPr>
          <a:xfrm>
            <a:off x="6696075" y="1921184"/>
            <a:ext cx="1779119" cy="461665"/>
            <a:chOff x="6696075" y="1921184"/>
            <a:chExt cx="1779119" cy="461665"/>
          </a:xfrm>
        </p:grpSpPr>
        <p:sp>
          <p:nvSpPr>
            <p:cNvPr id="27" name="文字方塊 26"/>
            <p:cNvSpPr txBox="1"/>
            <p:nvPr/>
          </p:nvSpPr>
          <p:spPr>
            <a:xfrm>
              <a:off x="7037180" y="1921184"/>
              <a:ext cx="1438014" cy="461665"/>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集體報名</a:t>
              </a:r>
            </a:p>
          </p:txBody>
        </p:sp>
        <p:cxnSp>
          <p:nvCxnSpPr>
            <p:cNvPr id="4" name="直線單箭頭接點 3"/>
            <p:cNvCxnSpPr>
              <a:endCxn id="27" idx="1"/>
            </p:cNvCxnSpPr>
            <p:nvPr/>
          </p:nvCxnSpPr>
          <p:spPr>
            <a:xfrm flipV="1">
              <a:off x="6696075" y="2152017"/>
              <a:ext cx="341105" cy="11321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grpSp>
        <p:nvGrpSpPr>
          <p:cNvPr id="11" name="群組 10"/>
          <p:cNvGrpSpPr/>
          <p:nvPr/>
        </p:nvGrpSpPr>
        <p:grpSpPr>
          <a:xfrm>
            <a:off x="6659563" y="3273042"/>
            <a:ext cx="1815631" cy="461665"/>
            <a:chOff x="6659563" y="3273042"/>
            <a:chExt cx="1815631" cy="461665"/>
          </a:xfrm>
        </p:grpSpPr>
        <p:sp>
          <p:nvSpPr>
            <p:cNvPr id="28" name="文字方塊 27"/>
            <p:cNvSpPr txBox="1"/>
            <p:nvPr/>
          </p:nvSpPr>
          <p:spPr>
            <a:xfrm>
              <a:off x="7037180" y="3273042"/>
              <a:ext cx="1438014" cy="461665"/>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各自報名</a:t>
              </a:r>
            </a:p>
          </p:txBody>
        </p:sp>
        <p:cxnSp>
          <p:nvCxnSpPr>
            <p:cNvPr id="7" name="直線單箭頭接點 6"/>
            <p:cNvCxnSpPr>
              <a:stCxn id="31752" idx="3"/>
              <a:endCxn id="28" idx="1"/>
            </p:cNvCxnSpPr>
            <p:nvPr/>
          </p:nvCxnSpPr>
          <p:spPr>
            <a:xfrm flipV="1">
              <a:off x="6659563" y="3503875"/>
              <a:ext cx="377617" cy="10365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spTree>
    <p:extLst>
      <p:ext uri="{BB962C8B-B14F-4D97-AF65-F5344CB8AC3E}">
        <p14:creationId xmlns:p14="http://schemas.microsoft.com/office/powerpoint/2010/main" val="378379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p:txBody>
          <a:bodyPr>
            <a:normAutofit/>
          </a:bodyPr>
          <a:lstStyle/>
          <a:p>
            <a:pPr eaLnBrk="1" hangingPunct="1"/>
            <a:r>
              <a:rPr lang="zh-TW" altLang="en-US" sz="4800" b="1" dirty="0">
                <a:solidFill>
                  <a:srgbClr val="2E38FC"/>
                </a:solidFill>
                <a:latin typeface="微軟正黑體" panose="020B0604030504040204" pitchFamily="34" charset="-120"/>
                <a:ea typeface="微軟正黑體" panose="020B0604030504040204" pitchFamily="34" charset="-120"/>
              </a:rPr>
              <a:t>綜高畢業四大條件</a:t>
            </a:r>
          </a:p>
        </p:txBody>
      </p:sp>
      <p:sp>
        <p:nvSpPr>
          <p:cNvPr id="9219" name="內容版面配置區 2"/>
          <p:cNvSpPr>
            <a:spLocks noGrp="1"/>
          </p:cNvSpPr>
          <p:nvPr>
            <p:ph idx="1"/>
          </p:nvPr>
        </p:nvSpPr>
        <p:spPr>
          <a:xfrm>
            <a:off x="395536" y="1528763"/>
            <a:ext cx="8496944" cy="4637087"/>
          </a:xfrm>
        </p:spPr>
        <p:txBody>
          <a:bodyPr>
            <a:normAutofit fontScale="92500" lnSpcReduction="10000"/>
          </a:bodyPr>
          <a:lstStyle/>
          <a:p>
            <a:pPr marL="0" indent="0" eaLnBrk="1" hangingPunct="1">
              <a:lnSpc>
                <a:spcPct val="150000"/>
              </a:lnSpc>
              <a:spcBef>
                <a:spcPts val="1200"/>
              </a:spcBef>
              <a:buNone/>
            </a:pPr>
            <a:r>
              <a:rPr lang="zh-TW" altLang="en-US" dirty="0">
                <a:latin typeface="微軟正黑體" panose="020B0604030504040204" pitchFamily="34" charset="-120"/>
                <a:ea typeface="微軟正黑體" panose="020B0604030504040204" pitchFamily="34" charset="-120"/>
              </a:rPr>
              <a:t>一、畢業學分：</a:t>
            </a:r>
            <a:r>
              <a:rPr lang="en-US" altLang="zh-TW" dirty="0">
                <a:solidFill>
                  <a:srgbClr val="FF0000"/>
                </a:solidFill>
                <a:latin typeface="微軟正黑體" panose="020B0604030504040204" pitchFamily="34" charset="-120"/>
                <a:ea typeface="微軟正黑體" panose="020B0604030504040204" pitchFamily="34" charset="-120"/>
              </a:rPr>
              <a:t>160</a:t>
            </a:r>
            <a:r>
              <a:rPr lang="zh-TW" altLang="en-US" dirty="0">
                <a:solidFill>
                  <a:srgbClr val="FF0000"/>
                </a:solidFill>
                <a:latin typeface="微軟正黑體" panose="020B0604030504040204" pitchFamily="34" charset="-120"/>
                <a:ea typeface="微軟正黑體" panose="020B0604030504040204" pitchFamily="34" charset="-120"/>
              </a:rPr>
              <a:t>學分</a:t>
            </a:r>
            <a:endParaRPr lang="en-US" altLang="zh-TW" dirty="0">
              <a:solidFill>
                <a:srgbClr val="FF0000"/>
              </a:solidFill>
              <a:latin typeface="微軟正黑體" panose="020B0604030504040204" pitchFamily="34" charset="-120"/>
              <a:ea typeface="微軟正黑體" panose="020B0604030504040204" pitchFamily="34" charset="-120"/>
            </a:endParaRPr>
          </a:p>
          <a:p>
            <a:pPr marL="0" indent="0" eaLnBrk="1" hangingPunct="1">
              <a:lnSpc>
                <a:spcPct val="150000"/>
              </a:lnSpc>
              <a:spcBef>
                <a:spcPts val="1200"/>
              </a:spcBef>
              <a:buNone/>
            </a:pPr>
            <a:r>
              <a:rPr lang="zh-TW" altLang="en-US" dirty="0">
                <a:latin typeface="微軟正黑體" panose="020B0604030504040204" pitchFamily="34" charset="-120"/>
                <a:ea typeface="微軟正黑體" panose="020B0604030504040204" pitchFamily="34" charset="-120"/>
              </a:rPr>
              <a:t>二、</a:t>
            </a:r>
            <a:r>
              <a:rPr lang="zh-TW" altLang="en-US" dirty="0">
                <a:solidFill>
                  <a:srgbClr val="FF0000"/>
                </a:solidFill>
                <a:latin typeface="微軟正黑體" panose="020B0604030504040204" pitchFamily="34" charset="-120"/>
                <a:ea typeface="微軟正黑體" panose="020B0604030504040204" pitchFamily="34" charset="-120"/>
              </a:rPr>
              <a:t>必修科目</a:t>
            </a:r>
            <a:r>
              <a:rPr lang="en-US" altLang="zh-TW" dirty="0">
                <a:solidFill>
                  <a:srgbClr val="FF0000"/>
                </a:solidFill>
                <a:latin typeface="微軟正黑體" panose="020B0604030504040204" pitchFamily="34" charset="-120"/>
                <a:ea typeface="微軟正黑體" panose="020B0604030504040204" pitchFamily="34" charset="-120"/>
              </a:rPr>
              <a:t>(</a:t>
            </a:r>
            <a:r>
              <a:rPr lang="zh-TW" altLang="en-US" dirty="0">
                <a:solidFill>
                  <a:srgbClr val="FF0000"/>
                </a:solidFill>
                <a:latin typeface="微軟正黑體" panose="020B0604030504040204" pitchFamily="34" charset="-120"/>
                <a:ea typeface="微軟正黑體" panose="020B0604030504040204" pitchFamily="34" charset="-120"/>
              </a:rPr>
              <a:t>部定</a:t>
            </a:r>
            <a:r>
              <a:rPr lang="en-US" altLang="zh-TW" dirty="0">
                <a:solidFill>
                  <a:srgbClr val="FF0000"/>
                </a:solidFill>
                <a:latin typeface="微軟正黑體" panose="020B0604030504040204" pitchFamily="34" charset="-120"/>
                <a:ea typeface="微軟正黑體" panose="020B0604030504040204" pitchFamily="34" charset="-120"/>
              </a:rPr>
              <a:t>+</a:t>
            </a:r>
            <a:r>
              <a:rPr lang="zh-TW" altLang="en-US" dirty="0">
                <a:solidFill>
                  <a:srgbClr val="FF0000"/>
                </a:solidFill>
                <a:latin typeface="微軟正黑體" panose="020B0604030504040204" pitchFamily="34" charset="-120"/>
                <a:ea typeface="微軟正黑體" panose="020B0604030504040204" pitchFamily="34" charset="-120"/>
              </a:rPr>
              <a:t>校訂</a:t>
            </a:r>
            <a:r>
              <a:rPr lang="en-US" altLang="zh-TW" dirty="0">
                <a:solidFill>
                  <a:srgbClr val="FF0000"/>
                </a:solidFill>
                <a:latin typeface="微軟正黑體" panose="020B0604030504040204" pitchFamily="34" charset="-120"/>
                <a:ea typeface="微軟正黑體" panose="020B0604030504040204" pitchFamily="34" charset="-120"/>
              </a:rPr>
              <a:t>)</a:t>
            </a:r>
            <a:r>
              <a:rPr lang="zh-TW" altLang="en-US" dirty="0">
                <a:solidFill>
                  <a:srgbClr val="FF0000"/>
                </a:solidFill>
                <a:latin typeface="微軟正黑體" panose="020B0604030504040204" pitchFamily="34" charset="-120"/>
                <a:ea typeface="微軟正黑體" panose="020B0604030504040204" pitchFamily="34" charset="-120"/>
              </a:rPr>
              <a:t>均須修習且及格</a:t>
            </a:r>
            <a:endParaRPr lang="en-US" altLang="zh-TW" dirty="0">
              <a:solidFill>
                <a:srgbClr val="FF0000"/>
              </a:solidFill>
              <a:latin typeface="微軟正黑體" panose="020B0604030504040204" pitchFamily="34" charset="-120"/>
              <a:ea typeface="微軟正黑體" panose="020B0604030504040204" pitchFamily="34" charset="-120"/>
            </a:endParaRPr>
          </a:p>
          <a:p>
            <a:pPr marL="0" indent="0" eaLnBrk="1" hangingPunct="1">
              <a:lnSpc>
                <a:spcPct val="150000"/>
              </a:lnSpc>
              <a:spcBef>
                <a:spcPts val="1200"/>
              </a:spcBef>
              <a:buNone/>
            </a:pPr>
            <a:r>
              <a:rPr lang="zh-TW" altLang="en-US" dirty="0">
                <a:latin typeface="微軟正黑體" panose="020B0604030504040204" pitchFamily="34" charset="-120"/>
                <a:ea typeface="微軟正黑體" panose="020B0604030504040204" pitchFamily="34" charset="-120"/>
              </a:rPr>
              <a:t>三、修滿</a:t>
            </a:r>
            <a:r>
              <a:rPr lang="zh-TW" altLang="en-US" dirty="0">
                <a:solidFill>
                  <a:srgbClr val="FF0000"/>
                </a:solidFill>
                <a:latin typeface="微軟正黑體" panose="020B0604030504040204" pitchFamily="34" charset="-120"/>
                <a:ea typeface="微軟正黑體" panose="020B0604030504040204" pitchFamily="34" charset="-120"/>
              </a:rPr>
              <a:t>學程</a:t>
            </a:r>
            <a:r>
              <a:rPr lang="zh-TW" altLang="en-US" dirty="0">
                <a:latin typeface="微軟正黑體" panose="020B0604030504040204" pitchFamily="34" charset="-120"/>
                <a:ea typeface="微軟正黑體" panose="020B0604030504040204" pitchFamily="34" charset="-120"/>
              </a:rPr>
              <a:t>之核心科目及專題實作 </a:t>
            </a:r>
            <a:r>
              <a:rPr lang="en-US" altLang="zh-TW" dirty="0">
                <a:solidFill>
                  <a:srgbClr val="FF0000"/>
                </a:solidFill>
                <a:latin typeface="微軟正黑體" panose="020B0604030504040204" pitchFamily="34" charset="-120"/>
                <a:ea typeface="微軟正黑體" panose="020B0604030504040204" pitchFamily="34" charset="-120"/>
              </a:rPr>
              <a:t>40 </a:t>
            </a:r>
            <a:r>
              <a:rPr lang="zh-TW" altLang="en-US" dirty="0">
                <a:solidFill>
                  <a:srgbClr val="FF0000"/>
                </a:solidFill>
                <a:latin typeface="微軟正黑體" panose="020B0604030504040204" pitchFamily="34" charset="-120"/>
                <a:ea typeface="微軟正黑體" panose="020B0604030504040204" pitchFamily="34" charset="-120"/>
              </a:rPr>
              <a:t>學分</a:t>
            </a:r>
            <a:br>
              <a:rPr lang="en-US" altLang="zh-TW" dirty="0">
                <a:latin typeface="微軟正黑體" panose="020B0604030504040204" pitchFamily="34" charset="-120"/>
                <a:ea typeface="微軟正黑體" panose="020B0604030504040204" pitchFamily="34" charset="-120"/>
              </a:rPr>
            </a:br>
            <a:r>
              <a:rPr lang="zh-TW" altLang="en-US" dirty="0">
                <a:latin typeface="微軟正黑體" panose="020B0604030504040204" pitchFamily="34" charset="-120"/>
                <a:ea typeface="微軟正黑體" panose="020B0604030504040204" pitchFamily="34" charset="-120"/>
              </a:rPr>
              <a:t>        均及格者，畢業證書加註學程名稱</a:t>
            </a:r>
            <a:endParaRPr lang="en-US" altLang="zh-TW" dirty="0">
              <a:latin typeface="微軟正黑體" panose="020B0604030504040204" pitchFamily="34" charset="-120"/>
              <a:ea typeface="微軟正黑體" panose="020B0604030504040204" pitchFamily="34" charset="-120"/>
            </a:endParaRPr>
          </a:p>
          <a:p>
            <a:pPr marL="0" indent="0" eaLnBrk="1" hangingPunct="1">
              <a:lnSpc>
                <a:spcPct val="150000"/>
              </a:lnSpc>
              <a:spcBef>
                <a:spcPts val="1200"/>
              </a:spcBef>
              <a:buNone/>
            </a:pPr>
            <a:r>
              <a:rPr lang="zh-TW" altLang="en-US" dirty="0">
                <a:latin typeface="微軟正黑體" panose="020B0604030504040204" pitchFamily="34" charset="-120"/>
                <a:ea typeface="微軟正黑體" panose="020B0604030504040204" pitchFamily="34" charset="-120"/>
              </a:rPr>
              <a:t>四、修業期間德行評量之獎懲紀錄相抵後</a:t>
            </a:r>
            <a:br>
              <a:rPr lang="en-US" altLang="zh-TW" dirty="0">
                <a:latin typeface="微軟正黑體" panose="020B0604030504040204" pitchFamily="34" charset="-120"/>
                <a:ea typeface="微軟正黑體" panose="020B0604030504040204" pitchFamily="34" charset="-120"/>
              </a:rPr>
            </a:br>
            <a:r>
              <a:rPr lang="zh-TW" altLang="en-US" dirty="0">
                <a:latin typeface="微軟正黑體" panose="020B0604030504040204" pitchFamily="34" charset="-120"/>
                <a:ea typeface="微軟正黑體" panose="020B0604030504040204" pitchFamily="34" charset="-120"/>
              </a:rPr>
              <a:t>        </a:t>
            </a:r>
            <a:r>
              <a:rPr lang="zh-TW" altLang="en-US" dirty="0">
                <a:solidFill>
                  <a:srgbClr val="FF0000"/>
                </a:solidFill>
                <a:latin typeface="微軟正黑體" panose="020B0604030504040204" pitchFamily="34" charset="-120"/>
                <a:ea typeface="微軟正黑體" panose="020B0604030504040204" pitchFamily="34" charset="-120"/>
              </a:rPr>
              <a:t>未滿三大過</a:t>
            </a:r>
            <a:endParaRPr lang="en-US" altLang="zh-TW" dirty="0">
              <a:solidFill>
                <a:srgbClr val="FF0000"/>
              </a:solidFill>
              <a:latin typeface="微軟正黑體" panose="020B0604030504040204" pitchFamily="34" charset="-120"/>
              <a:ea typeface="微軟正黑體" panose="020B0604030504040204" pitchFamily="34" charset="-120"/>
            </a:endParaRPr>
          </a:p>
          <a:p>
            <a:pPr eaLnBrk="1" hangingPunct="1"/>
            <a:endParaRPr lang="zh-TW" altLang="en-US" b="1" dirty="0">
              <a:solidFill>
                <a:srgbClr val="002060"/>
              </a:solidFill>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4</a:t>
            </a:fld>
            <a:endParaRPr lang="zh-TW" altLang="en-US"/>
          </a:p>
        </p:txBody>
      </p:sp>
    </p:spTree>
    <p:extLst>
      <p:ext uri="{BB962C8B-B14F-4D97-AF65-F5344CB8AC3E}">
        <p14:creationId xmlns:p14="http://schemas.microsoft.com/office/powerpoint/2010/main" val="40610855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0"/>
          <p:cNvGrpSpPr>
            <a:grpSpLocks/>
          </p:cNvGrpSpPr>
          <p:nvPr/>
        </p:nvGrpSpPr>
        <p:grpSpPr bwMode="auto">
          <a:xfrm>
            <a:off x="447675" y="1309688"/>
            <a:ext cx="1140633" cy="406400"/>
            <a:chOff x="477078" y="1500174"/>
            <a:chExt cx="715618" cy="408139"/>
          </a:xfrm>
        </p:grpSpPr>
        <p:sp>
          <p:nvSpPr>
            <p:cNvPr id="27665" name="圓角矩形 7"/>
            <p:cNvSpPr>
              <a:spLocks noChangeArrowheads="1"/>
            </p:cNvSpPr>
            <p:nvPr/>
          </p:nvSpPr>
          <p:spPr bwMode="auto">
            <a:xfrm>
              <a:off x="477078" y="1500174"/>
              <a:ext cx="715618" cy="408139"/>
            </a:xfrm>
            <a:prstGeom prst="roundRect">
              <a:avLst>
                <a:gd name="adj" fmla="val 16667"/>
              </a:avLst>
            </a:prstGeom>
            <a:solidFill>
              <a:srgbClr val="FF0000"/>
            </a:solidFill>
            <a:ln w="9525" algn="ctr">
              <a:noFill/>
              <a:round/>
              <a:headEnd/>
              <a:tailEnd/>
            </a:ln>
          </p:spPr>
          <p:txBody>
            <a:bodyPr/>
            <a:lstStyle/>
            <a:p>
              <a:endParaRPr lang="zh-TW" altLang="zh-TW"/>
            </a:p>
          </p:txBody>
        </p:sp>
        <p:sp>
          <p:nvSpPr>
            <p:cNvPr id="27666" name="矩形 4"/>
            <p:cNvSpPr>
              <a:spLocks noChangeArrowheads="1"/>
            </p:cNvSpPr>
            <p:nvPr/>
          </p:nvSpPr>
          <p:spPr bwMode="auto">
            <a:xfrm>
              <a:off x="511722" y="1519577"/>
              <a:ext cx="550321" cy="370912"/>
            </a:xfrm>
            <a:prstGeom prst="rect">
              <a:avLst/>
            </a:prstGeom>
            <a:noFill/>
            <a:ln w="9525">
              <a:noFill/>
              <a:miter lim="800000"/>
              <a:headEnd/>
              <a:tailEnd/>
            </a:ln>
          </p:spPr>
          <p:txBody>
            <a:bodyPr wrap="none">
              <a:spAutoFit/>
            </a:bodyPr>
            <a:lstStyle/>
            <a:p>
              <a:r>
                <a:rPr lang="zh-TW" altLang="en-US" b="1" dirty="0">
                  <a:solidFill>
                    <a:schemeClr val="bg1"/>
                  </a:solidFill>
                  <a:latin typeface="微軟正黑體" panose="020B0604030504040204" pitchFamily="34" charset="-120"/>
                  <a:ea typeface="微軟正黑體" panose="020B0604030504040204" pitchFamily="34" charset="-120"/>
                </a:rPr>
                <a:t>資</a:t>
              </a:r>
              <a:r>
                <a:rPr lang="en-US" altLang="zh-TW" b="1" dirty="0">
                  <a:solidFill>
                    <a:schemeClr val="bg1"/>
                  </a:solidFill>
                  <a:latin typeface="微軟正黑體" panose="020B0604030504040204" pitchFamily="34" charset="-120"/>
                  <a:ea typeface="微軟正黑體" panose="020B0604030504040204" pitchFamily="34" charset="-120"/>
                </a:rPr>
                <a:t>    </a:t>
              </a:r>
              <a:r>
                <a:rPr lang="zh-TW" altLang="en-US" b="1" dirty="0">
                  <a:solidFill>
                    <a:schemeClr val="bg1"/>
                  </a:solidFill>
                  <a:latin typeface="微軟正黑體" panose="020B0604030504040204" pitchFamily="34" charset="-120"/>
                  <a:ea typeface="微軟正黑體" panose="020B0604030504040204" pitchFamily="34" charset="-120"/>
                </a:rPr>
                <a:t>格</a:t>
              </a:r>
              <a:endParaRPr lang="zh-TW" altLang="en-US" dirty="0">
                <a:latin typeface="微軟正黑體" panose="020B0604030504040204" pitchFamily="34" charset="-120"/>
                <a:ea typeface="微軟正黑體" panose="020B0604030504040204" pitchFamily="34" charset="-120"/>
              </a:endParaRPr>
            </a:p>
          </p:txBody>
        </p:sp>
      </p:grpSp>
      <p:sp>
        <p:nvSpPr>
          <p:cNvPr id="27653" name="Rectangle 8"/>
          <p:cNvSpPr>
            <a:spLocks noChangeArrowheads="1"/>
          </p:cNvSpPr>
          <p:nvPr/>
        </p:nvSpPr>
        <p:spPr bwMode="auto">
          <a:xfrm>
            <a:off x="375444" y="3355319"/>
            <a:ext cx="8393112" cy="2646878"/>
          </a:xfrm>
          <a:prstGeom prst="rect">
            <a:avLst/>
          </a:prstGeom>
          <a:noFill/>
          <a:ln w="9525">
            <a:noFill/>
            <a:miter lim="800000"/>
            <a:headEnd/>
            <a:tailEnd/>
          </a:ln>
        </p:spPr>
        <p:txBody>
          <a:bodyPr anchor="ctr">
            <a:spAutoFit/>
          </a:bodyPr>
          <a:lstStyle/>
          <a:p>
            <a:pPr marL="176213" indent="-176213">
              <a:spcAft>
                <a:spcPts val="1200"/>
              </a:spcAft>
              <a:buBlip>
                <a:blip r:embed="rId3"/>
              </a:buBlip>
            </a:pPr>
            <a:r>
              <a:rPr lang="zh-TW" altLang="en-US" b="1" dirty="0">
                <a:latin typeface="微軟正黑體" panose="020B0604030504040204" pitchFamily="34" charset="-120"/>
                <a:ea typeface="微軟正黑體" panose="020B0604030504040204" pitchFamily="34" charset="-120"/>
              </a:rPr>
              <a:t>低收或中低收入戶考生</a:t>
            </a:r>
            <a:r>
              <a:rPr lang="zh-TW" altLang="en-US" dirty="0">
                <a:latin typeface="微軟正黑體" panose="020B0604030504040204" pitchFamily="34" charset="-120"/>
                <a:ea typeface="微軟正黑體" panose="020B0604030504040204" pitchFamily="34" charset="-120"/>
              </a:rPr>
              <a:t>之資格認定依「社會救助法」之相關規定辦理</a:t>
            </a:r>
            <a:endParaRPr lang="en-US" altLang="zh-TW" dirty="0">
              <a:latin typeface="微軟正黑體" panose="020B0604030504040204" pitchFamily="34" charset="-120"/>
              <a:ea typeface="微軟正黑體" panose="020B0604030504040204" pitchFamily="34" charset="-120"/>
            </a:endParaRPr>
          </a:p>
          <a:p>
            <a:pPr marL="176213" indent="-176213">
              <a:spcAft>
                <a:spcPts val="1200"/>
              </a:spcAft>
              <a:buBlip>
                <a:blip r:embed="rId3"/>
              </a:buBlip>
            </a:pPr>
            <a:r>
              <a:rPr lang="zh-TW" altLang="en-US" b="1" dirty="0">
                <a:latin typeface="微軟正黑體" panose="020B0604030504040204" pitchFamily="34" charset="-120"/>
                <a:ea typeface="微軟正黑體" panose="020B0604030504040204" pitchFamily="34" charset="-120"/>
              </a:rPr>
              <a:t>原住民考生</a:t>
            </a:r>
            <a:r>
              <a:rPr lang="zh-TW" altLang="en-US" dirty="0">
                <a:latin typeface="微軟正黑體" panose="020B0604030504040204" pitchFamily="34" charset="-120"/>
                <a:ea typeface="微軟正黑體" panose="020B0604030504040204" pitchFamily="34" charset="-120"/>
              </a:rPr>
              <a:t>之資格認定依「原住民身分法」之相關規定辦理</a:t>
            </a:r>
          </a:p>
          <a:p>
            <a:pPr marL="176213" indent="-176213">
              <a:spcAft>
                <a:spcPts val="1200"/>
              </a:spcAft>
              <a:buBlip>
                <a:blip r:embed="rId3"/>
              </a:buBlip>
            </a:pPr>
            <a:r>
              <a:rPr lang="zh-TW" altLang="en-US" b="1" dirty="0">
                <a:latin typeface="微軟正黑體" panose="020B0604030504040204" pitchFamily="34" charset="-120"/>
                <a:ea typeface="微軟正黑體" panose="020B0604030504040204" pitchFamily="34" charset="-120"/>
              </a:rPr>
              <a:t>離島考生</a:t>
            </a:r>
            <a:r>
              <a:rPr lang="zh-TW" altLang="en-US" dirty="0">
                <a:latin typeface="微軟正黑體" panose="020B0604030504040204" pitchFamily="34" charset="-120"/>
                <a:ea typeface="微軟正黑體" panose="020B0604030504040204" pitchFamily="34" charset="-120"/>
              </a:rPr>
              <a:t>身分依「離島地區學生保送高級中等以上學校辦法」之相關規定</a:t>
            </a:r>
            <a:br>
              <a:rPr lang="en-US" altLang="zh-TW" dirty="0">
                <a:latin typeface="微軟正黑體" panose="020B0604030504040204" pitchFamily="34" charset="-120"/>
                <a:ea typeface="微軟正黑體" panose="020B0604030504040204" pitchFamily="34" charset="-120"/>
              </a:rPr>
            </a:br>
            <a:r>
              <a:rPr lang="zh-TW" altLang="en-US" b="1" dirty="0">
                <a:latin typeface="微軟正黑體" panose="020B0604030504040204" pitchFamily="34" charset="-120"/>
                <a:ea typeface="微軟正黑體" panose="020B0604030504040204" pitchFamily="34" charset="-120"/>
              </a:rPr>
              <a:t>非應屆畢業生不得以離島考生身分報名</a:t>
            </a:r>
            <a:endParaRPr lang="en-US" altLang="zh-TW" b="1" dirty="0">
              <a:latin typeface="微軟正黑體" panose="020B0604030504040204" pitchFamily="34" charset="-120"/>
              <a:ea typeface="微軟正黑體" panose="020B0604030504040204" pitchFamily="34" charset="-120"/>
            </a:endParaRPr>
          </a:p>
          <a:p>
            <a:pPr marL="176213" indent="-176213">
              <a:spcAft>
                <a:spcPts val="1200"/>
              </a:spcAft>
              <a:buBlip>
                <a:blip r:embed="rId3"/>
              </a:buBlip>
            </a:pPr>
            <a:r>
              <a:rPr lang="zh-TW" altLang="en-US" b="1" dirty="0">
                <a:solidFill>
                  <a:srgbClr val="FF0000"/>
                </a:solidFill>
                <a:latin typeface="微軟正黑體" panose="020B0604030504040204" pitchFamily="34" charset="-120"/>
                <a:ea typeface="微軟正黑體" panose="020B0604030504040204" pitchFamily="34" charset="-120"/>
              </a:rPr>
              <a:t>低收或中低收入戶考生，可同時具有原住民考生或離島生考生身分</a:t>
            </a:r>
            <a:endParaRPr lang="en-US" altLang="zh-TW" b="1" dirty="0">
              <a:solidFill>
                <a:srgbClr val="FF0000"/>
              </a:solidFill>
              <a:latin typeface="微軟正黑體" panose="020B0604030504040204" pitchFamily="34" charset="-120"/>
              <a:ea typeface="微軟正黑體" panose="020B0604030504040204" pitchFamily="34" charset="-120"/>
            </a:endParaRPr>
          </a:p>
          <a:p>
            <a:pPr marL="176213" indent="-176213">
              <a:spcAft>
                <a:spcPts val="1200"/>
              </a:spcAft>
              <a:buBlip>
                <a:blip r:embed="rId3"/>
              </a:buBlip>
            </a:pPr>
            <a:r>
              <a:rPr lang="zh-TW" altLang="zh-TW" dirty="0">
                <a:latin typeface="微軟正黑體" panose="020B0604030504040204" pitchFamily="34" charset="-120"/>
                <a:ea typeface="微軟正黑體" panose="020B0604030504040204" pitchFamily="34" charset="-120"/>
              </a:rPr>
              <a:t>同時符合原住民考生及離島考生身分者，僅能就其中</a:t>
            </a:r>
            <a:r>
              <a:rPr lang="en-US" altLang="zh-TW" dirty="0">
                <a:solidFill>
                  <a:srgbClr val="FF0000"/>
                </a:solidFill>
                <a:latin typeface="微軟正黑體" panose="020B0604030504040204" pitchFamily="34" charset="-120"/>
                <a:ea typeface="微軟正黑體" panose="020B0604030504040204" pitchFamily="34" charset="-120"/>
              </a:rPr>
              <a:t>1</a:t>
            </a:r>
            <a:r>
              <a:rPr lang="zh-TW" altLang="zh-TW" dirty="0">
                <a:solidFill>
                  <a:srgbClr val="FF0000"/>
                </a:solidFill>
                <a:latin typeface="微軟正黑體" panose="020B0604030504040204" pitchFamily="34" charset="-120"/>
                <a:ea typeface="微軟正黑體" panose="020B0604030504040204" pitchFamily="34" charset="-120"/>
              </a:rPr>
              <a:t>種</a:t>
            </a:r>
            <a:r>
              <a:rPr lang="zh-TW" altLang="zh-TW" dirty="0">
                <a:latin typeface="微軟正黑體" panose="020B0604030504040204" pitchFamily="34" charset="-120"/>
                <a:ea typeface="微軟正黑體" panose="020B0604030504040204" pitchFamily="34" charset="-120"/>
              </a:rPr>
              <a:t>特</a:t>
            </a:r>
            <a:r>
              <a:rPr lang="zh-TW" altLang="en-US" dirty="0">
                <a:latin typeface="微軟正黑體" panose="020B0604030504040204" pitchFamily="34" charset="-120"/>
                <a:ea typeface="微軟正黑體" panose="020B0604030504040204" pitchFamily="34" charset="-120"/>
              </a:rPr>
              <a:t>種</a:t>
            </a:r>
            <a:r>
              <a:rPr lang="zh-TW" altLang="zh-TW" dirty="0">
                <a:latin typeface="微軟正黑體" panose="020B0604030504040204" pitchFamily="34" charset="-120"/>
                <a:ea typeface="微軟正黑體" panose="020B0604030504040204" pitchFamily="34" charset="-120"/>
              </a:rPr>
              <a:t>身分報名參加甄選入學招生</a:t>
            </a:r>
            <a:endParaRPr lang="en-US" altLang="zh-TW" dirty="0">
              <a:latin typeface="微軟正黑體" panose="020B0604030504040204" pitchFamily="34" charset="-120"/>
              <a:ea typeface="微軟正黑體" panose="020B0604030504040204" pitchFamily="34" charset="-120"/>
            </a:endParaRPr>
          </a:p>
        </p:txBody>
      </p:sp>
      <p:cxnSp>
        <p:nvCxnSpPr>
          <p:cNvPr id="17" name="直線接點 16"/>
          <p:cNvCxnSpPr/>
          <p:nvPr/>
        </p:nvCxnSpPr>
        <p:spPr>
          <a:xfrm>
            <a:off x="272256" y="6093296"/>
            <a:ext cx="84963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aphicFrame>
        <p:nvGraphicFramePr>
          <p:cNvPr id="21" name="表格 20"/>
          <p:cNvGraphicFramePr>
            <a:graphicFrameLocks noGrp="1"/>
          </p:cNvGraphicFramePr>
          <p:nvPr>
            <p:extLst>
              <p:ext uri="{D42A27DB-BD31-4B8C-83A1-F6EECF244321}">
                <p14:modId xmlns:p14="http://schemas.microsoft.com/office/powerpoint/2010/main" val="329990387"/>
              </p:ext>
            </p:extLst>
          </p:nvPr>
        </p:nvGraphicFramePr>
        <p:xfrm>
          <a:off x="395288" y="1771791"/>
          <a:ext cx="8675687" cy="1583528"/>
        </p:xfrm>
        <a:graphic>
          <a:graphicData uri="http://schemas.openxmlformats.org/drawingml/2006/table">
            <a:tbl>
              <a:tblPr/>
              <a:tblGrid>
                <a:gridCol w="1871662">
                  <a:extLst>
                    <a:ext uri="{9D8B030D-6E8A-4147-A177-3AD203B41FA5}">
                      <a16:colId xmlns:a16="http://schemas.microsoft.com/office/drawing/2014/main" val="20000"/>
                    </a:ext>
                  </a:extLst>
                </a:gridCol>
                <a:gridCol w="6804025">
                  <a:extLst>
                    <a:ext uri="{9D8B030D-6E8A-4147-A177-3AD203B41FA5}">
                      <a16:colId xmlns:a16="http://schemas.microsoft.com/office/drawing/2014/main" val="20001"/>
                    </a:ext>
                  </a:extLst>
                </a:gridCol>
              </a:tblGrid>
              <a:tr h="7921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應屆畢業生</a:t>
                      </a:r>
                    </a:p>
                  </a:txBody>
                  <a:tcPr anchor="ctr" horzOverflow="overflow">
                    <a:lnL>
                      <a:noFill/>
                    </a:lnL>
                    <a:lnR>
                      <a:noFill/>
                    </a:lnR>
                    <a:lnT>
                      <a:noFill/>
                    </a:lnT>
                    <a:lnB w="12700" cap="flat" cmpd="sng" algn="ctr">
                      <a:solidFill>
                        <a:schemeClr val="tx1"/>
                      </a:solidFill>
                      <a:prstDash val="sysDash"/>
                      <a:round/>
                      <a:headEnd type="none" w="med" len="med"/>
                      <a:tailEnd type="none" w="med" len="med"/>
                    </a:lnB>
                    <a:lnTlToBr>
                      <a:noFill/>
                    </a:lnTlToBr>
                    <a:lnBlToTr>
                      <a:noFill/>
                    </a:lnBlToTr>
                    <a:solidFill>
                      <a:srgbClr val="F5D0B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1.</a:t>
                      </a:r>
                      <a:r>
                        <a:rPr kumimoji="0" lang="zh-TW"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各高職學校</a:t>
                      </a:r>
                      <a:r>
                        <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114</a:t>
                      </a:r>
                      <a:r>
                        <a:rPr kumimoji="0" lang="zh-TW"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學年度應屆畢業生</a:t>
                      </a:r>
                      <a:endPar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2.</a:t>
                      </a:r>
                      <a:r>
                        <a:rPr kumimoji="0" lang="zh-TW"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綜合高中修畢專門學程科目</a:t>
                      </a:r>
                      <a:r>
                        <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25</a:t>
                      </a:r>
                      <a:r>
                        <a:rPr kumimoji="0" lang="zh-TW"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學分以上</a:t>
                      </a:r>
                      <a:endParaRPr kumimoji="0" lang="zh-TW" altLang="en-US"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txBody>
                  <a:tcPr horzOverflow="overflow">
                    <a:lnL>
                      <a:noFill/>
                    </a:lnL>
                    <a:lnR>
                      <a:noFill/>
                    </a:lnR>
                    <a:lnT>
                      <a:noFill/>
                    </a:lnT>
                    <a:lnB w="12700" cap="flat" cmpd="sng" algn="ctr">
                      <a:solidFill>
                        <a:schemeClr val="tx1"/>
                      </a:solidFill>
                      <a:prstDash val="sysDash"/>
                      <a:round/>
                      <a:headEnd type="none" w="med" len="med"/>
                      <a:tailEnd type="none" w="med" len="med"/>
                    </a:lnB>
                    <a:lnTlToBr>
                      <a:noFill/>
                    </a:lnTlToBr>
                    <a:lnBlToTr>
                      <a:noFill/>
                    </a:lnBlToTr>
                    <a:solidFill>
                      <a:srgbClr val="FAE8DE"/>
                    </a:solidFill>
                  </a:tcPr>
                </a:tc>
                <a:extLst>
                  <a:ext uri="{0D108BD9-81ED-4DB2-BD59-A6C34878D82A}">
                    <a16:rowId xmlns:a16="http://schemas.microsoft.com/office/drawing/2014/main" val="10000"/>
                  </a:ext>
                </a:extLst>
              </a:tr>
              <a:tr h="7914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a:ln>
                            <a:noFill/>
                          </a:ln>
                          <a:solidFill>
                            <a:schemeClr val="tx1"/>
                          </a:solidFill>
                          <a:effectLst/>
                          <a:latin typeface="微軟正黑體" panose="020B0604030504040204" pitchFamily="34" charset="-120"/>
                          <a:ea typeface="微軟正黑體" panose="020B0604030504040204" pitchFamily="34" charset="-120"/>
                        </a:rPr>
                        <a:t>非應屆畢業生</a:t>
                      </a:r>
                    </a:p>
                  </a:txBody>
                  <a:tcPr anchor="ctr" horzOverflow="overflow">
                    <a:lnL>
                      <a:noFill/>
                    </a:lnL>
                    <a:lnR>
                      <a:noFill/>
                    </a:lnR>
                    <a:lnT w="12700" cap="flat" cmpd="sng" algn="ctr">
                      <a:solidFill>
                        <a:schemeClr val="tx1"/>
                      </a:solidFill>
                      <a:prstDash val="sysDash"/>
                      <a:round/>
                      <a:headEnd type="none" w="med" len="med"/>
                      <a:tailEnd type="none" w="med" len="med"/>
                    </a:lnT>
                    <a:lnB>
                      <a:noFill/>
                    </a:lnB>
                    <a:lnTlToBr>
                      <a:noFill/>
                    </a:lnTlToBr>
                    <a:lnBlToTr>
                      <a:noFill/>
                    </a:lnBlToTr>
                    <a:solidFill>
                      <a:srgbClr val="F5D0B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1.</a:t>
                      </a:r>
                      <a:r>
                        <a:rPr kumimoji="0" lang="zh-TW"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各公私立高職學校、高級中學畢業一年以上之</a:t>
                      </a:r>
                      <a:r>
                        <a:rPr kumimoji="0" lang="zh-TW" altLang="en-US"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已</a:t>
                      </a:r>
                      <a:r>
                        <a:rPr kumimoji="0" lang="zh-TW"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畢業生</a:t>
                      </a:r>
                      <a:endPar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2.</a:t>
                      </a:r>
                      <a:r>
                        <a:rPr kumimoji="0" lang="zh-TW" altLang="zh-TW"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rPr>
                        <a:t>符合教育部認定具有同等學力者</a:t>
                      </a:r>
                      <a:endParaRPr kumimoji="0" lang="zh-TW" altLang="en-US" sz="20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txBody>
                  <a:tcPr horzOverflow="overflow">
                    <a:lnL>
                      <a:noFill/>
                    </a:lnL>
                    <a:lnR>
                      <a:noFill/>
                    </a:lnR>
                    <a:lnT w="12700" cap="flat" cmpd="sng" algn="ctr">
                      <a:solidFill>
                        <a:schemeClr val="tx1"/>
                      </a:solidFill>
                      <a:prstDash val="sysDash"/>
                      <a:round/>
                      <a:headEnd type="none" w="med" len="med"/>
                      <a:tailEnd type="none" w="med" len="med"/>
                    </a:lnT>
                    <a:lnB>
                      <a:noFill/>
                    </a:lnB>
                    <a:lnTlToBr>
                      <a:noFill/>
                    </a:lnTlToBr>
                    <a:lnBlToTr>
                      <a:noFill/>
                    </a:lnBlToTr>
                    <a:solidFill>
                      <a:srgbClr val="FAE8DE"/>
                    </a:solidFill>
                  </a:tcPr>
                </a:tc>
                <a:extLst>
                  <a:ext uri="{0D108BD9-81ED-4DB2-BD59-A6C34878D82A}">
                    <a16:rowId xmlns:a16="http://schemas.microsoft.com/office/drawing/2014/main" val="10001"/>
                  </a:ext>
                </a:extLst>
              </a:tr>
            </a:tbl>
          </a:graphicData>
        </a:graphic>
      </p:graphicFrame>
      <p:sp>
        <p:nvSpPr>
          <p:cNvPr id="16" name="標題 1"/>
          <p:cNvSpPr>
            <a:spLocks noGrp="1"/>
          </p:cNvSpPr>
          <p:nvPr>
            <p:ph type="title"/>
          </p:nvPr>
        </p:nvSpPr>
        <p:spPr/>
        <p:txBody>
          <a:bodyPr/>
          <a:lstStyle/>
          <a:p>
            <a:pPr>
              <a:defRPr/>
            </a:pPr>
            <a:r>
              <a:rPr lang="zh-TW" altLang="en-US"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甄選入學招生資格條件</a:t>
            </a:r>
            <a:r>
              <a:rPr lang="en-US" altLang="zh-TW"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(1/3)</a:t>
            </a:r>
            <a:endParaRPr lang="zh-TW" altLang="en-US"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40</a:t>
            </a:fld>
            <a:endParaRPr lang="zh-TW" altLang="en-US"/>
          </a:p>
        </p:txBody>
      </p:sp>
    </p:spTree>
    <p:extLst>
      <p:ext uri="{BB962C8B-B14F-4D97-AF65-F5344CB8AC3E}">
        <p14:creationId xmlns:p14="http://schemas.microsoft.com/office/powerpoint/2010/main" val="10171527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556792"/>
            <a:ext cx="8229600" cy="4799558"/>
          </a:xfrm>
        </p:spPr>
        <p:txBody>
          <a:bodyPr/>
          <a:lstStyle/>
          <a:p>
            <a:pPr>
              <a:buBlip>
                <a:blip r:embed="rId2"/>
              </a:buBlip>
            </a:pPr>
            <a:r>
              <a:rPr lang="zh-TW" altLang="en-US" sz="2800" dirty="0">
                <a:solidFill>
                  <a:srgbClr val="002060"/>
                </a:solidFill>
                <a:latin typeface="微軟正黑體" panose="020B0604030504040204" pitchFamily="34" charset="-120"/>
                <a:ea typeface="微軟正黑體" panose="020B0604030504040204" pitchFamily="34" charset="-120"/>
                <a:cs typeface="華康儷楷書" panose="03000509000000000000" pitchFamily="65" charset="-120"/>
              </a:rPr>
              <a:t>應屆畢業生</a:t>
            </a:r>
            <a:r>
              <a:rPr lang="zh-TW" altLang="zh-TW" sz="2800" dirty="0">
                <a:solidFill>
                  <a:srgbClr val="002060"/>
                </a:solidFill>
                <a:latin typeface="微軟正黑體" panose="020B0604030504040204" pitchFamily="34" charset="-120"/>
                <a:ea typeface="微軟正黑體" panose="020B0604030504040204" pitchFamily="34" charset="-120"/>
                <a:cs typeface="華康儷楷書" panose="03000509000000000000" pitchFamily="65" charset="-120"/>
              </a:rPr>
              <a:t>綜合高中生之專門學程科目認定</a:t>
            </a:r>
          </a:p>
          <a:p>
            <a:pPr>
              <a:lnSpc>
                <a:spcPct val="114000"/>
              </a:lnSpc>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1.</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專門學程科目：全部採計</a:t>
            </a:r>
          </a:p>
          <a:p>
            <a:pPr>
              <a:lnSpc>
                <a:spcPct val="114000"/>
              </a:lnSpc>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2.</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其他科目可採計者如下：</a:t>
            </a: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(1)</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工程與管理類：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基礎物理及物理</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、基礎化學及化學</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endPar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endParaRP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(2)</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外語群英語類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：英文、英文會話</a:t>
            </a: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(3)</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化工群、農業群、食品群</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：基礎生物及生物</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、基礎化學及化學</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endPar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endParaRP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(4)</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衛生與護理類：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基礎生物及生物</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、基礎化學及化學</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、健康與護理</a:t>
            </a: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(5)</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家政群之幼保類及生活應用類：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家政</a:t>
            </a:r>
            <a:endPar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endParaRPr>
          </a:p>
          <a:p>
            <a:pPr marL="457200" lvl="1" indent="0">
              <a:lnSpc>
                <a:spcPct val="114000"/>
              </a:lnSpc>
              <a:buNone/>
            </a:pP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計算機概論可列入任一群</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類</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之專門學程科目</a:t>
            </a: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41</a:t>
            </a:fld>
            <a:endParaRPr lang="zh-TW" altLang="en-US" dirty="0"/>
          </a:p>
        </p:txBody>
      </p:sp>
      <p:sp>
        <p:nvSpPr>
          <p:cNvPr id="5" name="標題 1"/>
          <p:cNvSpPr>
            <a:spLocks noGrp="1"/>
          </p:cNvSpPr>
          <p:nvPr>
            <p:ph type="title"/>
          </p:nvPr>
        </p:nvSpPr>
        <p:spPr>
          <a:xfrm>
            <a:off x="457200" y="274638"/>
            <a:ext cx="8229600" cy="1143000"/>
          </a:xfrm>
        </p:spPr>
        <p:txBody>
          <a:bodyPr/>
          <a:lstStyle/>
          <a:p>
            <a:r>
              <a:rPr lang="zh-TW" altLang="en-US" b="1" dirty="0">
                <a:latin typeface="微軟正黑體" panose="020B0604030504040204" pitchFamily="34" charset="-120"/>
                <a:ea typeface="微軟正黑體" panose="020B0604030504040204" pitchFamily="34" charset="-120"/>
              </a:rPr>
              <a:t>甄選入學招生資格條件</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(2/3)</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422372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latin typeface="微軟正黑體" panose="020B0604030504040204" pitchFamily="34" charset="-120"/>
                <a:ea typeface="微軟正黑體" panose="020B0604030504040204" pitchFamily="34" charset="-120"/>
              </a:rPr>
              <a:t>甄選入學招生資格條件</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(3/3)</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457200" y="1351309"/>
            <a:ext cx="8229600" cy="5102027"/>
          </a:xfrm>
        </p:spPr>
        <p:txBody>
          <a:bodyPr/>
          <a:lstStyle/>
          <a:p>
            <a:r>
              <a:rPr lang="zh-TW" altLang="zh-TW" b="1" dirty="0">
                <a:solidFill>
                  <a:srgbClr val="0070C0"/>
                </a:solidFill>
                <a:latin typeface="微軟正黑體" panose="020B0604030504040204" pitchFamily="34" charset="-120"/>
                <a:ea typeface="微軟正黑體" panose="020B0604030504040204" pitchFamily="34" charset="-120"/>
              </a:rPr>
              <a:t>同等學力資格</a:t>
            </a:r>
            <a:r>
              <a:rPr lang="zh-TW" altLang="en-US" b="1" dirty="0">
                <a:solidFill>
                  <a:srgbClr val="0070C0"/>
                </a:solidFill>
                <a:latin typeface="微軟正黑體" panose="020B0604030504040204" pitchFamily="34" charset="-120"/>
                <a:ea typeface="微軟正黑體" panose="020B0604030504040204" pitchFamily="34" charset="-120"/>
              </a:rPr>
              <a:t>：</a:t>
            </a:r>
            <a:endParaRPr lang="en-US" altLang="zh-TW" b="1" dirty="0">
              <a:solidFill>
                <a:srgbClr val="0070C0"/>
              </a:solidFill>
              <a:latin typeface="微軟正黑體" panose="020B0604030504040204" pitchFamily="34" charset="-120"/>
              <a:ea typeface="微軟正黑體" panose="020B0604030504040204" pitchFamily="34" charset="-120"/>
            </a:endParaRPr>
          </a:p>
          <a:p>
            <a:pPr marL="812800" lvl="1" indent="-355600"/>
            <a:r>
              <a:rPr lang="zh-TW" altLang="zh-TW" sz="2500" dirty="0">
                <a:latin typeface="微軟正黑體" panose="020B0604030504040204" pitchFamily="34" charset="-120"/>
                <a:ea typeface="微軟正黑體" panose="020B0604030504040204" pitchFamily="34" charset="-120"/>
              </a:rPr>
              <a:t>僅未修習規定修業年限</a:t>
            </a:r>
            <a:r>
              <a:rPr lang="zh-TW"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最後一年</a:t>
            </a:r>
            <a:r>
              <a:rPr lang="en-US"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有</a:t>
            </a:r>
            <a:r>
              <a:rPr lang="en-US"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4</a:t>
            </a:r>
            <a:r>
              <a:rPr lang="zh-TW" altLang="en-US"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學期成績</a:t>
            </a:r>
            <a:r>
              <a:rPr lang="en-US"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zh-TW" sz="2500" dirty="0">
                <a:latin typeface="微軟正黑體" panose="020B0604030504040204" pitchFamily="34" charset="-120"/>
                <a:ea typeface="微軟正黑體" panose="020B0604030504040204" pitchFamily="34" charset="-120"/>
              </a:rPr>
              <a:t>，因故</a:t>
            </a:r>
            <a:r>
              <a:rPr lang="zh-TW" altLang="zh-TW" sz="2500" b="1" dirty="0">
                <a:solidFill>
                  <a:srgbClr val="002060"/>
                </a:solidFill>
                <a:latin typeface="微軟正黑體" panose="020B0604030504040204" pitchFamily="34" charset="-120"/>
                <a:ea typeface="微軟正黑體" panose="020B0604030504040204" pitchFamily="34" charset="-120"/>
              </a:rPr>
              <a:t>休學、退學或重讀二年以上</a:t>
            </a:r>
            <a:r>
              <a:rPr lang="zh-TW" altLang="zh-TW" sz="2500" dirty="0">
                <a:latin typeface="微軟正黑體" panose="020B0604030504040204" pitchFamily="34" charset="-120"/>
                <a:ea typeface="微軟正黑體" panose="020B0604030504040204" pitchFamily="34" charset="-120"/>
              </a:rPr>
              <a:t>，持有學校核發之歷年成績單，或附歷年成績單之修業證明書、轉學證明書或休學證明書。</a:t>
            </a:r>
            <a:endParaRPr lang="en-US" altLang="zh-TW" sz="2500" dirty="0">
              <a:latin typeface="微軟正黑體" panose="020B0604030504040204" pitchFamily="34" charset="-120"/>
              <a:ea typeface="微軟正黑體" panose="020B0604030504040204" pitchFamily="34" charset="-120"/>
            </a:endParaRPr>
          </a:p>
          <a:p>
            <a:pPr marL="812800" lvl="1" indent="-355600"/>
            <a:r>
              <a:rPr lang="zh-TW" altLang="zh-TW" sz="2500" dirty="0">
                <a:latin typeface="微軟正黑體" panose="020B0604030504040204" pitchFamily="34" charset="-120"/>
                <a:ea typeface="微軟正黑體" panose="020B0604030504040204" pitchFamily="34" charset="-120"/>
              </a:rPr>
              <a:t>修滿規定修業年限</a:t>
            </a:r>
            <a:r>
              <a:rPr lang="zh-TW"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最後一年之上學期</a:t>
            </a:r>
            <a:r>
              <a:rPr lang="en-US"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有</a:t>
            </a:r>
            <a:r>
              <a:rPr lang="en-US"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學期成績</a:t>
            </a:r>
            <a:r>
              <a:rPr lang="en-US"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zh-TW" sz="2500" dirty="0">
                <a:latin typeface="微軟正黑體" panose="020B0604030504040204" pitchFamily="34" charset="-120"/>
                <a:ea typeface="微軟正黑體" panose="020B0604030504040204" pitchFamily="34" charset="-120"/>
              </a:rPr>
              <a:t>，因故</a:t>
            </a:r>
            <a:r>
              <a:rPr lang="zh-TW" altLang="zh-TW" sz="2500" b="1" dirty="0">
                <a:solidFill>
                  <a:srgbClr val="002060"/>
                </a:solidFill>
                <a:latin typeface="微軟正黑體" panose="020B0604030504040204" pitchFamily="34" charset="-120"/>
                <a:ea typeface="微軟正黑體" panose="020B0604030504040204" pitchFamily="34" charset="-120"/>
              </a:rPr>
              <a:t>休學或退學一年以上</a:t>
            </a:r>
            <a:r>
              <a:rPr lang="zh-TW" altLang="zh-TW" sz="2500" dirty="0">
                <a:latin typeface="微軟正黑體" panose="020B0604030504040204" pitchFamily="34" charset="-120"/>
                <a:ea typeface="微軟正黑體" panose="020B0604030504040204" pitchFamily="34" charset="-120"/>
              </a:rPr>
              <a:t>，持有學校核發之歷年成績單，或附歷年成績單之修業證明書、轉學證明書或休學證明書。</a:t>
            </a:r>
            <a:endParaRPr lang="en-US" altLang="zh-TW" sz="2500" dirty="0">
              <a:latin typeface="微軟正黑體" panose="020B0604030504040204" pitchFamily="34" charset="-120"/>
              <a:ea typeface="微軟正黑體" panose="020B0604030504040204" pitchFamily="34" charset="-120"/>
            </a:endParaRPr>
          </a:p>
          <a:p>
            <a:pPr marL="812800" lvl="1" indent="-355600"/>
            <a:r>
              <a:rPr lang="en-US" altLang="zh-TW" sz="2500" dirty="0">
                <a:latin typeface="微軟正黑體" panose="020B0604030504040204" pitchFamily="34" charset="-120"/>
                <a:ea typeface="微軟正黑體" panose="020B0604030504040204" pitchFamily="34" charset="-120"/>
              </a:rPr>
              <a:t> </a:t>
            </a:r>
            <a:r>
              <a:rPr lang="zh-TW" altLang="zh-TW" sz="2500" dirty="0">
                <a:latin typeface="微軟正黑體" panose="020B0604030504040204" pitchFamily="34" charset="-120"/>
                <a:ea typeface="微軟正黑體" panose="020B0604030504040204" pitchFamily="34" charset="-120"/>
              </a:rPr>
              <a:t>修滿規定年限後，因故未能畢業，持有學校核發之歷年成績單，或附歷年成績單之修業證明書、轉學證明書或休學證明書。</a:t>
            </a:r>
            <a:endParaRPr lang="zh-TW" altLang="en-US" sz="25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42</a:t>
            </a:fld>
            <a:endParaRPr lang="zh-TW" altLang="en-US"/>
          </a:p>
        </p:txBody>
      </p:sp>
    </p:spTree>
    <p:extLst>
      <p:ext uri="{BB962C8B-B14F-4D97-AF65-F5344CB8AC3E}">
        <p14:creationId xmlns:p14="http://schemas.microsoft.com/office/powerpoint/2010/main" val="333636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內容版面配置區 9"/>
          <p:cNvSpPr>
            <a:spLocks noGrp="1"/>
          </p:cNvSpPr>
          <p:nvPr>
            <p:ph idx="1"/>
          </p:nvPr>
        </p:nvSpPr>
        <p:spPr>
          <a:xfrm>
            <a:off x="250825" y="1484784"/>
            <a:ext cx="8704263" cy="4606454"/>
          </a:xfrm>
        </p:spPr>
        <p:txBody>
          <a:bodyPr/>
          <a:lstStyle/>
          <a:p>
            <a:pPr lvl="1">
              <a:lnSpc>
                <a:spcPct val="150000"/>
              </a:lnSpc>
              <a:spcBef>
                <a:spcPts val="0"/>
              </a:spcBef>
              <a:buFont typeface="Wingdings" pitchFamily="2" charset="2"/>
              <a:buChar char="n"/>
              <a:defRPr/>
            </a:pPr>
            <a:r>
              <a:rPr lang="zh-TW" altLang="en-US" sz="2400" b="1" dirty="0">
                <a:solidFill>
                  <a:srgbClr val="FF0000"/>
                </a:solidFill>
                <a:latin typeface="微軟正黑體" panose="020B0604030504040204" pitchFamily="34" charset="-120"/>
                <a:ea typeface="微軟正黑體" panose="020B0604030504040204" pitchFamily="34" charset="-120"/>
              </a:rPr>
              <a:t>第一階段以統一入學測驗成績篩選進入第二階段的考生</a:t>
            </a:r>
            <a:r>
              <a:rPr lang="zh-TW" altLang="en-US" sz="2400" b="1" dirty="0">
                <a:latin typeface="微軟正黑體" panose="020B0604030504040204" pitchFamily="34" charset="-120"/>
                <a:ea typeface="微軟正黑體" panose="020B0604030504040204" pitchFamily="34" charset="-120"/>
              </a:rPr>
              <a:t>。</a:t>
            </a:r>
            <a:endParaRPr lang="en-US" altLang="zh-TW" sz="2400" b="1" dirty="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a:latin typeface="微軟正黑體" panose="020B0604030504040204" pitchFamily="34" charset="-120"/>
                <a:ea typeface="微軟正黑體" panose="020B0604030504040204" pitchFamily="34" charset="-120"/>
              </a:rPr>
              <a:t>第二階段各校系科組辦理指定項目甄試，如面試、筆試、備審資料、專題製作成果審查或術科實作測驗。</a:t>
            </a:r>
            <a:endParaRPr lang="en-US" altLang="zh-TW" sz="2400" b="1" dirty="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a:solidFill>
                  <a:srgbClr val="FF0000"/>
                </a:solidFill>
                <a:latin typeface="微軟正黑體" panose="020B0604030504040204" pitchFamily="34" charset="-120"/>
                <a:ea typeface="微軟正黑體" panose="020B0604030504040204" pitchFamily="34" charset="-120"/>
              </a:rPr>
              <a:t>應屆畢業生由原就讀學校辦理集體報名</a:t>
            </a:r>
            <a:r>
              <a:rPr lang="zh-TW" altLang="en-US" sz="2400" b="1" dirty="0">
                <a:latin typeface="微軟正黑體" panose="020B0604030504040204" pitchFamily="34" charset="-120"/>
                <a:ea typeface="微軟正黑體" panose="020B0604030504040204" pitchFamily="34" charset="-120"/>
              </a:rPr>
              <a:t>，非應屆畢業生由考生個別報名。</a:t>
            </a:r>
            <a:endParaRPr lang="en-US" altLang="zh-TW" sz="2400" b="1" dirty="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a:latin typeface="微軟正黑體" panose="020B0604030504040204" pitchFamily="34" charset="-120"/>
                <a:ea typeface="微軟正黑體" panose="020B0604030504040204" pitchFamily="34" charset="-120"/>
              </a:rPr>
              <a:t>可報名</a:t>
            </a:r>
            <a:r>
              <a:rPr lang="en-US" altLang="zh-TW" sz="2400" b="1" u="sng" dirty="0">
                <a:solidFill>
                  <a:srgbClr val="FF0000"/>
                </a:solidFill>
                <a:latin typeface="微軟正黑體" panose="020B0604030504040204" pitchFamily="34" charset="-120"/>
                <a:ea typeface="微軟正黑體" panose="020B0604030504040204" pitchFamily="34" charset="-120"/>
              </a:rPr>
              <a:t>6</a:t>
            </a:r>
            <a:r>
              <a:rPr lang="zh-TW" altLang="en-US" sz="2400" b="1" u="sng" dirty="0">
                <a:solidFill>
                  <a:srgbClr val="FF0000"/>
                </a:solidFill>
                <a:latin typeface="微軟正黑體" panose="020B0604030504040204" pitchFamily="34" charset="-120"/>
                <a:ea typeface="微軟正黑體" panose="020B0604030504040204" pitchFamily="34" charset="-120"/>
              </a:rPr>
              <a:t>個</a:t>
            </a:r>
            <a:r>
              <a:rPr lang="zh-TW" altLang="en-US" sz="2400" b="1" dirty="0">
                <a:latin typeface="微軟正黑體" panose="020B0604030504040204" pitchFamily="34" charset="-120"/>
                <a:ea typeface="微軟正黑體" panose="020B0604030504040204" pitchFamily="34" charset="-120"/>
              </a:rPr>
              <a:t>校系科組或學程。</a:t>
            </a:r>
            <a:endParaRPr lang="en-US" altLang="zh-TW" sz="2400" b="1" dirty="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a:latin typeface="微軟正黑體" panose="020B0604030504040204" pitchFamily="34" charset="-120"/>
                <a:ea typeface="微軟正黑體" panose="020B0604030504040204" pitchFamily="34" charset="-120"/>
              </a:rPr>
              <a:t>甄選總成績</a:t>
            </a:r>
            <a:r>
              <a:rPr lang="en-US" altLang="zh-TW" sz="2400" b="1" dirty="0">
                <a:latin typeface="微軟正黑體" panose="020B0604030504040204" pitchFamily="34" charset="-120"/>
                <a:ea typeface="微軟正黑體" panose="020B0604030504040204" pitchFamily="34" charset="-120"/>
              </a:rPr>
              <a:t>=</a:t>
            </a:r>
            <a:r>
              <a:rPr lang="zh-TW" altLang="en-US" sz="2400" b="1" dirty="0">
                <a:solidFill>
                  <a:srgbClr val="0000CC"/>
                </a:solidFill>
                <a:latin typeface="微軟正黑體" panose="020B0604030504040204" pitchFamily="34" charset="-120"/>
                <a:ea typeface="微軟正黑體" panose="020B0604030504040204" pitchFamily="34" charset="-120"/>
              </a:rPr>
              <a:t>統測成績</a:t>
            </a:r>
            <a:r>
              <a:rPr lang="en-US" altLang="zh-TW" sz="2400" b="1" dirty="0">
                <a:solidFill>
                  <a:srgbClr val="0000CC"/>
                </a:solidFill>
                <a:latin typeface="微軟正黑體" panose="020B0604030504040204" pitchFamily="34" charset="-120"/>
                <a:ea typeface="微軟正黑體" panose="020B0604030504040204" pitchFamily="34" charset="-120"/>
              </a:rPr>
              <a:t>+</a:t>
            </a:r>
            <a:r>
              <a:rPr lang="zh-TW" altLang="en-US" sz="2400" b="1" dirty="0">
                <a:solidFill>
                  <a:srgbClr val="0000CC"/>
                </a:solidFill>
                <a:latin typeface="微軟正黑體" panose="020B0604030504040204" pitchFamily="34" charset="-120"/>
                <a:ea typeface="微軟正黑體" panose="020B0604030504040204" pitchFamily="34" charset="-120"/>
              </a:rPr>
              <a:t>第二階段指定項目成績</a:t>
            </a:r>
            <a:r>
              <a:rPr lang="en-US" altLang="zh-TW" sz="2400" b="1" dirty="0">
                <a:solidFill>
                  <a:srgbClr val="0000CC"/>
                </a:solidFill>
                <a:latin typeface="微軟正黑體" panose="020B0604030504040204" pitchFamily="34" charset="-120"/>
                <a:ea typeface="微軟正黑體" panose="020B0604030504040204" pitchFamily="34" charset="-120"/>
              </a:rPr>
              <a:t>+(</a:t>
            </a:r>
            <a:r>
              <a:rPr lang="zh-TW" altLang="en-US" sz="2400" b="1" dirty="0">
                <a:solidFill>
                  <a:srgbClr val="0000CC"/>
                </a:solidFill>
                <a:latin typeface="微軟正黑體" panose="020B0604030504040204" pitchFamily="34" charset="-120"/>
                <a:ea typeface="微軟正黑體" panose="020B0604030504040204" pitchFamily="34" charset="-120"/>
              </a:rPr>
              <a:t>在校成績</a:t>
            </a:r>
            <a:r>
              <a:rPr lang="en-US" altLang="zh-TW" sz="2400" b="1" dirty="0">
                <a:solidFill>
                  <a:srgbClr val="0000CC"/>
                </a:solidFill>
                <a:latin typeface="微軟正黑體" panose="020B0604030504040204" pitchFamily="34" charset="-120"/>
                <a:ea typeface="微軟正黑體" panose="020B0604030504040204" pitchFamily="34" charset="-120"/>
              </a:rPr>
              <a:t>)+(</a:t>
            </a:r>
            <a:r>
              <a:rPr lang="zh-TW" altLang="en-US" sz="2400" b="1" dirty="0">
                <a:solidFill>
                  <a:srgbClr val="0000CC"/>
                </a:solidFill>
                <a:latin typeface="微軟正黑體" panose="020B0604030504040204" pitchFamily="34" charset="-120"/>
                <a:ea typeface="微軟正黑體" panose="020B0604030504040204" pitchFamily="34" charset="-120"/>
              </a:rPr>
              <a:t>競賽或證照加分</a:t>
            </a:r>
            <a:r>
              <a:rPr lang="en-US" altLang="zh-TW" sz="2400" b="1" dirty="0">
                <a:solidFill>
                  <a:srgbClr val="0000CC"/>
                </a:solidFill>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a:t>
            </a:r>
            <a:endParaRPr lang="en-US" altLang="zh-TW" sz="2400" b="1" dirty="0">
              <a:latin typeface="微軟正黑體" panose="020B0604030504040204" pitchFamily="34" charset="-120"/>
              <a:ea typeface="微軟正黑體" panose="020B0604030504040204" pitchFamily="34" charset="-120"/>
            </a:endParaRPr>
          </a:p>
        </p:txBody>
      </p:sp>
      <p:sp>
        <p:nvSpPr>
          <p:cNvPr id="37891" name="Rectangle 3"/>
          <p:cNvSpPr>
            <a:spLocks noChangeArrowheads="1"/>
          </p:cNvSpPr>
          <p:nvPr/>
        </p:nvSpPr>
        <p:spPr bwMode="auto">
          <a:xfrm>
            <a:off x="457200" y="1357313"/>
            <a:ext cx="8472488" cy="4214812"/>
          </a:xfrm>
          <a:prstGeom prst="rect">
            <a:avLst/>
          </a:prstGeom>
          <a:noFill/>
          <a:ln w="9525">
            <a:noFill/>
            <a:miter lim="800000"/>
            <a:headEnd/>
            <a:tailEnd/>
          </a:ln>
        </p:spPr>
        <p:txBody>
          <a:bodyPr/>
          <a:lstStyle/>
          <a:p>
            <a:pPr marL="342900" indent="-342900" eaLnBrk="0" hangingPunct="0">
              <a:spcBef>
                <a:spcPct val="20000"/>
              </a:spcBef>
              <a:buFontTx/>
              <a:buChar char="•"/>
            </a:pPr>
            <a:endParaRPr lang="zh-TW" altLang="zh-TW" sz="3200"/>
          </a:p>
        </p:txBody>
      </p:sp>
      <p:sp>
        <p:nvSpPr>
          <p:cNvPr id="13" name="標題 1"/>
          <p:cNvSpPr>
            <a:spLocks noGrp="1"/>
          </p:cNvSpPr>
          <p:nvPr>
            <p:ph type="title"/>
          </p:nvPr>
        </p:nvSpPr>
        <p:spPr/>
        <p:txBody>
          <a:bodyPr/>
          <a:lstStyle/>
          <a:p>
            <a:pPr>
              <a:defRPr/>
            </a:pPr>
            <a:r>
              <a:rPr lang="zh-TW" altLang="en-US"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甄選入學招生選才方式</a:t>
            </a:r>
            <a:r>
              <a:rPr lang="en-US" altLang="zh-TW"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(1/2)</a:t>
            </a:r>
            <a:endParaRPr lang="zh-TW" altLang="en-US"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43</a:t>
            </a:fld>
            <a:endParaRPr lang="zh-TW"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內容版面配置區 9"/>
          <p:cNvSpPr>
            <a:spLocks noGrp="1"/>
          </p:cNvSpPr>
          <p:nvPr>
            <p:ph idx="1"/>
          </p:nvPr>
        </p:nvSpPr>
        <p:spPr>
          <a:xfrm>
            <a:off x="250825" y="1484784"/>
            <a:ext cx="8704263" cy="4606454"/>
          </a:xfrm>
        </p:spPr>
        <p:txBody>
          <a:bodyPr/>
          <a:lstStyle/>
          <a:p>
            <a:pPr lvl="1">
              <a:lnSpc>
                <a:spcPct val="150000"/>
              </a:lnSpc>
              <a:spcBef>
                <a:spcPts val="0"/>
              </a:spcBef>
              <a:buFont typeface="Wingdings" pitchFamily="2" charset="2"/>
              <a:buChar char="n"/>
              <a:defRPr/>
            </a:pPr>
            <a:r>
              <a:rPr lang="zh-TW" altLang="en-US" sz="2700" b="1" dirty="0">
                <a:latin typeface="微軟正黑體" panose="020B0604030504040204" pitchFamily="34" charset="-120"/>
                <a:ea typeface="微軟正黑體" panose="020B0604030504040204" pitchFamily="34" charset="-120"/>
              </a:rPr>
              <a:t>第二階段指定項目甄試名稱</a:t>
            </a:r>
          </a:p>
        </p:txBody>
      </p:sp>
      <p:sp>
        <p:nvSpPr>
          <p:cNvPr id="37891" name="Rectangle 3"/>
          <p:cNvSpPr>
            <a:spLocks noChangeArrowheads="1"/>
          </p:cNvSpPr>
          <p:nvPr/>
        </p:nvSpPr>
        <p:spPr bwMode="auto">
          <a:xfrm>
            <a:off x="457200" y="1357313"/>
            <a:ext cx="8472488" cy="4214812"/>
          </a:xfrm>
          <a:prstGeom prst="rect">
            <a:avLst/>
          </a:prstGeom>
          <a:noFill/>
          <a:ln w="9525">
            <a:noFill/>
            <a:miter lim="800000"/>
            <a:headEnd/>
            <a:tailEnd/>
          </a:ln>
        </p:spPr>
        <p:txBody>
          <a:bodyPr/>
          <a:lstStyle/>
          <a:p>
            <a:pPr marL="342900" indent="-342900" eaLnBrk="0" hangingPunct="0">
              <a:spcBef>
                <a:spcPct val="20000"/>
              </a:spcBef>
              <a:buFontTx/>
              <a:buChar char="•"/>
            </a:pPr>
            <a:endParaRPr lang="zh-TW" altLang="zh-TW" sz="3200"/>
          </a:p>
        </p:txBody>
      </p:sp>
      <p:sp>
        <p:nvSpPr>
          <p:cNvPr id="13"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甄選入學招生選才方式</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(2/2)</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2785687253"/>
              </p:ext>
            </p:extLst>
          </p:nvPr>
        </p:nvGraphicFramePr>
        <p:xfrm>
          <a:off x="858540" y="2207995"/>
          <a:ext cx="7488832" cy="4237863"/>
        </p:xfrm>
        <a:graphic>
          <a:graphicData uri="http://schemas.openxmlformats.org/drawingml/2006/table">
            <a:tbl>
              <a:tblPr firstRow="1" bandRow="1">
                <a:tableStyleId>{7DF18680-E054-41AD-8BC1-D1AEF772440D}</a:tableStyleId>
              </a:tblPr>
              <a:tblGrid>
                <a:gridCol w="1415370">
                  <a:extLst>
                    <a:ext uri="{9D8B030D-6E8A-4147-A177-3AD203B41FA5}">
                      <a16:colId xmlns:a16="http://schemas.microsoft.com/office/drawing/2014/main" val="20000"/>
                    </a:ext>
                  </a:extLst>
                </a:gridCol>
                <a:gridCol w="6073462">
                  <a:extLst>
                    <a:ext uri="{9D8B030D-6E8A-4147-A177-3AD203B41FA5}">
                      <a16:colId xmlns:a16="http://schemas.microsoft.com/office/drawing/2014/main" val="20001"/>
                    </a:ext>
                  </a:extLst>
                </a:gridCol>
              </a:tblGrid>
              <a:tr h="769422">
                <a:tc>
                  <a:txBody>
                    <a:bodyPr/>
                    <a:lstStyle/>
                    <a:p>
                      <a:pPr algn="ctr">
                        <a:lnSpc>
                          <a:spcPct val="150000"/>
                        </a:lnSpc>
                      </a:pPr>
                      <a:r>
                        <a:rPr lang="zh-TW" altLang="en-US" dirty="0">
                          <a:latin typeface="微軟正黑體" panose="020B0604030504040204" pitchFamily="34" charset="-120"/>
                          <a:ea typeface="微軟正黑體" panose="020B0604030504040204" pitchFamily="34" charset="-120"/>
                        </a:rPr>
                        <a:t>面試類</a:t>
                      </a:r>
                    </a:p>
                  </a:txBody>
                  <a:tcPr anchor="ctr"/>
                </a:tc>
                <a:tc>
                  <a:txBody>
                    <a:bodyPr/>
                    <a:lstStyle/>
                    <a:p>
                      <a:pPr>
                        <a:lnSpc>
                          <a:spcPct val="150000"/>
                        </a:lnSpc>
                      </a:pPr>
                      <a:r>
                        <a:rPr lang="zh-TW" altLang="en-US" dirty="0">
                          <a:latin typeface="微軟正黑體" panose="020B0604030504040204" pitchFamily="34" charset="-120"/>
                          <a:ea typeface="微軟正黑體" panose="020B0604030504040204" pitchFamily="34" charset="-120"/>
                        </a:rPr>
                        <a:t>中文面試、英文面試、日文面試、中英文面試、作品集面試、英文口試</a:t>
                      </a:r>
                    </a:p>
                  </a:txBody>
                  <a:tcPr anchor="ctr"/>
                </a:tc>
                <a:extLst>
                  <a:ext uri="{0D108BD9-81ED-4DB2-BD59-A6C34878D82A}">
                    <a16:rowId xmlns:a16="http://schemas.microsoft.com/office/drawing/2014/main" val="10000"/>
                  </a:ext>
                </a:extLst>
              </a:tr>
              <a:tr h="1099174">
                <a:tc>
                  <a:txBody>
                    <a:bodyPr/>
                    <a:lstStyle/>
                    <a:p>
                      <a:pPr algn="ctr">
                        <a:lnSpc>
                          <a:spcPct val="150000"/>
                        </a:lnSpc>
                      </a:pPr>
                      <a:r>
                        <a:rPr lang="zh-TW" altLang="en-US" dirty="0">
                          <a:latin typeface="微軟正黑體" panose="020B0604030504040204" pitchFamily="34" charset="-120"/>
                          <a:ea typeface="微軟正黑體" panose="020B0604030504040204" pitchFamily="34" charset="-120"/>
                        </a:rPr>
                        <a:t>筆試類</a:t>
                      </a:r>
                    </a:p>
                  </a:txBody>
                  <a:tcPr anchor="ctr"/>
                </a:tc>
                <a:tc>
                  <a:txBody>
                    <a:bodyPr/>
                    <a:lstStyle/>
                    <a:p>
                      <a:pPr>
                        <a:lnSpc>
                          <a:spcPct val="150000"/>
                        </a:lnSpc>
                      </a:pPr>
                      <a:r>
                        <a:rPr lang="zh-TW" altLang="en-US" dirty="0">
                          <a:latin typeface="微軟正黑體" panose="020B0604030504040204" pitchFamily="34" charset="-120"/>
                          <a:ea typeface="微軟正黑體" panose="020B0604030504040204" pitchFamily="34" charset="-120"/>
                        </a:rPr>
                        <a:t>會計學、統計學、</a:t>
                      </a:r>
                      <a:r>
                        <a:rPr lang="en-US" altLang="zh-TW" dirty="0">
                          <a:latin typeface="微軟正黑體" panose="020B0604030504040204" pitchFamily="34" charset="-120"/>
                          <a:ea typeface="微軟正黑體" panose="020B0604030504040204" pitchFamily="34" charset="-120"/>
                        </a:rPr>
                        <a:t>VB</a:t>
                      </a:r>
                      <a:r>
                        <a:rPr lang="zh-TW" altLang="en-US" dirty="0">
                          <a:latin typeface="微軟正黑體" panose="020B0604030504040204" pitchFamily="34" charset="-120"/>
                          <a:ea typeface="微軟正黑體" panose="020B0604030504040204" pitchFamily="34" charset="-120"/>
                        </a:rPr>
                        <a:t>程式設計、中文作文、中文小論文、中英文閱讀寫作、作文</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論說文</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、英文聽力測驗、英語文能力測驗、設計概論、實務專題聽力測驗。</a:t>
                      </a:r>
                    </a:p>
                  </a:txBody>
                  <a:tcPr anchor="ctr"/>
                </a:tc>
                <a:extLst>
                  <a:ext uri="{0D108BD9-81ED-4DB2-BD59-A6C34878D82A}">
                    <a16:rowId xmlns:a16="http://schemas.microsoft.com/office/drawing/2014/main" val="10001"/>
                  </a:ext>
                </a:extLst>
              </a:tr>
              <a:tr h="2088431">
                <a:tc>
                  <a:txBody>
                    <a:bodyPr/>
                    <a:lstStyle/>
                    <a:p>
                      <a:pPr algn="ctr">
                        <a:lnSpc>
                          <a:spcPct val="150000"/>
                        </a:lnSpc>
                      </a:pPr>
                      <a:r>
                        <a:rPr lang="zh-TW" altLang="en-US" b="1" dirty="0">
                          <a:latin typeface="微軟正黑體" panose="020B0604030504040204" pitchFamily="34" charset="-120"/>
                          <a:ea typeface="微軟正黑體" panose="020B0604030504040204" pitchFamily="34" charset="-120"/>
                        </a:rPr>
                        <a:t>術科實作</a:t>
                      </a:r>
                    </a:p>
                  </a:txBody>
                  <a:tcPr anchor="ctr"/>
                </a:tc>
                <a:tc>
                  <a:txBody>
                    <a:bodyPr/>
                    <a:lstStyle/>
                    <a:p>
                      <a:pPr>
                        <a:lnSpc>
                          <a:spcPct val="150000"/>
                        </a:lnSpc>
                      </a:pPr>
                      <a:r>
                        <a:rPr lang="zh-TW" altLang="en-US" dirty="0">
                          <a:latin typeface="微軟正黑體" panose="020B0604030504040204" pitchFamily="34" charset="-120"/>
                          <a:ea typeface="微軟正黑體" panose="020B0604030504040204" pitchFamily="34" charset="-120"/>
                        </a:rPr>
                        <a:t>才藝演示、中餐基礎刀工實作、手繪表達能力、快速設寄</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創意表演</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、快速設計素描、建築製圖、美工術科、素描、紙圖設計、基礎刀工實作、基礎創意設計、專長演示、專業術科、設計思考與創意、創意思考、創意設計、創意發想、創意繪圖、描繪設計、電子電路實作。</a:t>
                      </a:r>
                    </a:p>
                  </a:txBody>
                  <a:tcPr anchor="ctr"/>
                </a:tc>
                <a:extLst>
                  <a:ext uri="{0D108BD9-81ED-4DB2-BD59-A6C34878D82A}">
                    <a16:rowId xmlns:a16="http://schemas.microsoft.com/office/drawing/2014/main" val="10002"/>
                  </a:ext>
                </a:extLst>
              </a:tr>
            </a:tbl>
          </a:graphicData>
        </a:graphic>
      </p:graphicFrame>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44</a:t>
            </a:fld>
            <a:endParaRPr lang="zh-TW" altLang="en-US"/>
          </a:p>
        </p:txBody>
      </p:sp>
    </p:spTree>
    <p:extLst>
      <p:ext uri="{BB962C8B-B14F-4D97-AF65-F5344CB8AC3E}">
        <p14:creationId xmlns:p14="http://schemas.microsoft.com/office/powerpoint/2010/main" val="16378156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lnSpc>
                <a:spcPct val="150000"/>
              </a:lnSpc>
            </a:pPr>
            <a:r>
              <a:rPr lang="zh-TW" altLang="en-US" b="1" dirty="0">
                <a:latin typeface="微軟正黑體" panose="020B0604030504040204" pitchFamily="34" charset="-120"/>
                <a:ea typeface="微軟正黑體" panose="020B0604030504040204" pitchFamily="34" charset="-120"/>
              </a:rPr>
              <a:t>參加甄選入學之錄取生</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含正備取生</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，均應於網路登記就讀志願序，僅報名單一校系科</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組</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之考生，仍應上網登記就讀志願序。</a:t>
            </a:r>
            <a:endParaRPr lang="en-US" altLang="zh-TW" b="1" dirty="0">
              <a:latin typeface="微軟正黑體" panose="020B0604030504040204" pitchFamily="34" charset="-120"/>
              <a:ea typeface="微軟正黑體" panose="020B0604030504040204" pitchFamily="34" charset="-120"/>
            </a:endParaRPr>
          </a:p>
          <a:p>
            <a:pPr>
              <a:lnSpc>
                <a:spcPct val="150000"/>
              </a:lnSpc>
            </a:pPr>
            <a:r>
              <a:rPr lang="zh-TW" altLang="en-US" b="1" dirty="0">
                <a:solidFill>
                  <a:srgbClr val="FF0000"/>
                </a:solidFill>
                <a:latin typeface="微軟正黑體" panose="020B0604030504040204" pitchFamily="34" charset="-120"/>
                <a:ea typeface="微軟正黑體" panose="020B0604030504040204" pitchFamily="34" charset="-120"/>
              </a:rPr>
              <a:t>每一錄取生至多以分發一校系科</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組</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為限</a:t>
            </a:r>
            <a:r>
              <a:rPr lang="zh-TW" altLang="en-US" b="1" dirty="0">
                <a:latin typeface="微軟正黑體" panose="020B0604030504040204" pitchFamily="34" charset="-120"/>
                <a:ea typeface="微軟正黑體" panose="020B0604030504040204" pitchFamily="34" charset="-120"/>
              </a:rPr>
              <a:t>，凡未依規定期間及方式登記就讀志願序者，一律視同放棄錄取資格，不予分發。</a:t>
            </a: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甄選入學志願序統一分發</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45</a:t>
            </a:fld>
            <a:endParaRPr lang="zh-TW" altLang="en-US"/>
          </a:p>
        </p:txBody>
      </p:sp>
    </p:spTree>
    <p:extLst>
      <p:ext uri="{BB962C8B-B14F-4D97-AF65-F5344CB8AC3E}">
        <p14:creationId xmlns:p14="http://schemas.microsoft.com/office/powerpoint/2010/main" val="29175842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781300"/>
            <a:ext cx="7772400" cy="2016125"/>
          </a:xfrm>
        </p:spPr>
        <p:txBody>
          <a:bodyPr/>
          <a:lstStyle/>
          <a:p>
            <a:pPr algn="ctr" eaLnBrk="1" hangingPunct="1">
              <a:defRPr/>
            </a:pPr>
            <a:r>
              <a:rPr lang="zh-TW" altLang="en-US" sz="5400" dirty="0">
                <a:latin typeface="微軟正黑體" panose="020B0604030504040204" pitchFamily="34" charset="-120"/>
                <a:ea typeface="微軟正黑體" panose="020B0604030504040204" pitchFamily="34" charset="-120"/>
                <a:cs typeface="Arial Unicode MS" pitchFamily="34" charset="-120"/>
              </a:rPr>
              <a:t>捌、聯合登記分發</a:t>
            </a:r>
            <a:br>
              <a:rPr lang="en-US" altLang="zh-TW" sz="4800" dirty="0">
                <a:latin typeface="微軟正黑體" panose="020B0604030504040204" pitchFamily="34" charset="-120"/>
                <a:ea typeface="微軟正黑體" panose="020B0604030504040204" pitchFamily="34" charset="-120"/>
                <a:cs typeface="Arial Unicode MS" pitchFamily="34" charset="-120"/>
              </a:rPr>
            </a:br>
            <a:endParaRPr lang="zh-TW" altLang="en-US" sz="48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46</a:t>
            </a:fld>
            <a:endParaRPr lang="zh-TW"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p:txBody>
          <a:body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聯合登記分發招生流程圖</a:t>
            </a:r>
          </a:p>
        </p:txBody>
      </p:sp>
      <p:sp>
        <p:nvSpPr>
          <p:cNvPr id="31747" name="Rectangle 3"/>
          <p:cNvSpPr>
            <a:spLocks noChangeArrowheads="1"/>
          </p:cNvSpPr>
          <p:nvPr/>
        </p:nvSpPr>
        <p:spPr bwMode="auto">
          <a:xfrm>
            <a:off x="611559" y="1412776"/>
            <a:ext cx="7988589" cy="533301"/>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a:solidFill>
                  <a:schemeClr val="bg1"/>
                </a:solidFill>
                <a:latin typeface="微軟正黑體" panose="020B0604030504040204" pitchFamily="34" charset="-120"/>
                <a:ea typeface="微軟正黑體" panose="020B0604030504040204" pitchFamily="34" charset="-120"/>
                <a:cs typeface="Arial Unicode MS" pitchFamily="34" charset="-120"/>
              </a:rPr>
              <a:t>非應屆畢業生及特種身分生資格審查</a:t>
            </a:r>
          </a:p>
        </p:txBody>
      </p:sp>
      <p:sp>
        <p:nvSpPr>
          <p:cNvPr id="31748" name="Rectangle 4"/>
          <p:cNvSpPr>
            <a:spLocks noChangeArrowheads="1"/>
          </p:cNvSpPr>
          <p:nvPr/>
        </p:nvSpPr>
        <p:spPr bwMode="auto">
          <a:xfrm>
            <a:off x="606724" y="2239833"/>
            <a:ext cx="7992888" cy="53171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a:solidFill>
                  <a:schemeClr val="bg1"/>
                </a:solidFill>
                <a:latin typeface="微軟正黑體" panose="020B0604030504040204" pitchFamily="34" charset="-120"/>
                <a:ea typeface="微軟正黑體" panose="020B0604030504040204" pitchFamily="34" charset="-120"/>
                <a:cs typeface="Arial Unicode MS" pitchFamily="34" charset="-120"/>
              </a:rPr>
              <a:t>公告資格審查結果</a:t>
            </a:r>
          </a:p>
        </p:txBody>
      </p:sp>
      <p:sp>
        <p:nvSpPr>
          <p:cNvPr id="31749" name="Line 5"/>
          <p:cNvSpPr>
            <a:spLocks noChangeShapeType="1"/>
          </p:cNvSpPr>
          <p:nvPr/>
        </p:nvSpPr>
        <p:spPr bwMode="auto">
          <a:xfrm>
            <a:off x="4427984" y="1950938"/>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0" name="Line 6"/>
          <p:cNvSpPr>
            <a:spLocks noChangeShapeType="1"/>
          </p:cNvSpPr>
          <p:nvPr/>
        </p:nvSpPr>
        <p:spPr bwMode="auto">
          <a:xfrm>
            <a:off x="4427984" y="2736722"/>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1" name="Rectangle 7"/>
          <p:cNvSpPr>
            <a:spLocks noChangeArrowheads="1"/>
          </p:cNvSpPr>
          <p:nvPr/>
        </p:nvSpPr>
        <p:spPr bwMode="auto">
          <a:xfrm>
            <a:off x="606724" y="3019198"/>
            <a:ext cx="7992888" cy="571400"/>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u="sng" dirty="0">
                <a:solidFill>
                  <a:srgbClr val="FF0000"/>
                </a:solidFill>
                <a:latin typeface="微軟正黑體" panose="020B0604030504040204" pitchFamily="34" charset="-120"/>
                <a:ea typeface="微軟正黑體" panose="020B0604030504040204" pitchFamily="34" charset="-120"/>
                <a:cs typeface="Arial Unicode MS" pitchFamily="34" charset="-120"/>
              </a:rPr>
              <a:t>個別繳費報名</a:t>
            </a:r>
            <a:endParaRPr lang="zh-TW" altLang="en-US" sz="26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54" name="Rectangle 10"/>
          <p:cNvSpPr>
            <a:spLocks noChangeArrowheads="1"/>
          </p:cNvSpPr>
          <p:nvPr/>
        </p:nvSpPr>
        <p:spPr bwMode="auto">
          <a:xfrm>
            <a:off x="606724" y="3842063"/>
            <a:ext cx="7992888" cy="568126"/>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a:latin typeface="微軟正黑體" panose="020B0604030504040204" pitchFamily="34" charset="-120"/>
                <a:ea typeface="微軟正黑體" panose="020B0604030504040204" pitchFamily="34" charset="-120"/>
                <a:cs typeface="Arial Unicode MS" pitchFamily="34" charset="-120"/>
              </a:rPr>
              <a:t>網路選填志願</a:t>
            </a:r>
          </a:p>
        </p:txBody>
      </p:sp>
      <p:sp>
        <p:nvSpPr>
          <p:cNvPr id="31756" name="Rectangle 13"/>
          <p:cNvSpPr>
            <a:spLocks noChangeArrowheads="1"/>
          </p:cNvSpPr>
          <p:nvPr/>
        </p:nvSpPr>
        <p:spPr bwMode="auto">
          <a:xfrm>
            <a:off x="611560" y="5498786"/>
            <a:ext cx="7992888" cy="684112"/>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a:latin typeface="微軟正黑體" panose="020B0604030504040204" pitchFamily="34" charset="-120"/>
                <a:ea typeface="微軟正黑體" panose="020B0604030504040204" pitchFamily="34" charset="-120"/>
                <a:cs typeface="Arial Unicode MS" pitchFamily="34" charset="-120"/>
              </a:rPr>
              <a:t>依各技專校院規定辦理報到及註冊作業</a:t>
            </a:r>
          </a:p>
        </p:txBody>
      </p:sp>
      <p:sp>
        <p:nvSpPr>
          <p:cNvPr id="31763" name="Line 23"/>
          <p:cNvSpPr>
            <a:spLocks noChangeShapeType="1"/>
          </p:cNvSpPr>
          <p:nvPr/>
        </p:nvSpPr>
        <p:spPr bwMode="auto">
          <a:xfrm flipH="1">
            <a:off x="4428405" y="5255996"/>
            <a:ext cx="3175" cy="24765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4" name="Rectangle 24"/>
          <p:cNvSpPr>
            <a:spLocks noChangeArrowheads="1"/>
          </p:cNvSpPr>
          <p:nvPr/>
        </p:nvSpPr>
        <p:spPr bwMode="auto">
          <a:xfrm>
            <a:off x="606724" y="4683009"/>
            <a:ext cx="7992888" cy="568126"/>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a:latin typeface="微軟正黑體" panose="020B0604030504040204" pitchFamily="34" charset="-120"/>
                <a:ea typeface="微軟正黑體" panose="020B0604030504040204" pitchFamily="34" charset="-120"/>
                <a:cs typeface="Arial Unicode MS" pitchFamily="34" charset="-120"/>
              </a:rPr>
              <a:t>分發結果放榜</a:t>
            </a:r>
          </a:p>
        </p:txBody>
      </p:sp>
      <p:sp>
        <p:nvSpPr>
          <p:cNvPr id="15" name="Line 23"/>
          <p:cNvSpPr>
            <a:spLocks noChangeShapeType="1"/>
          </p:cNvSpPr>
          <p:nvPr/>
        </p:nvSpPr>
        <p:spPr bwMode="auto">
          <a:xfrm>
            <a:off x="4427983" y="4410190"/>
            <a:ext cx="1" cy="26954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6" name="Line 23"/>
          <p:cNvSpPr>
            <a:spLocks noChangeShapeType="1"/>
          </p:cNvSpPr>
          <p:nvPr/>
        </p:nvSpPr>
        <p:spPr bwMode="auto">
          <a:xfrm flipH="1">
            <a:off x="4427984" y="3573016"/>
            <a:ext cx="0" cy="295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47</a:t>
            </a:fld>
            <a:endParaRPr lang="zh-TW" altLang="en-US"/>
          </a:p>
        </p:txBody>
      </p:sp>
    </p:spTree>
    <p:extLst>
      <p:ext uri="{BB962C8B-B14F-4D97-AF65-F5344CB8AC3E}">
        <p14:creationId xmlns:p14="http://schemas.microsoft.com/office/powerpoint/2010/main" val="11889244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lgn="just" eaLnBrk="1" hangingPunct="1">
              <a:lnSpc>
                <a:spcPct val="150000"/>
              </a:lnSpc>
              <a:spcBef>
                <a:spcPts val="1200"/>
              </a:spcBef>
              <a:spcAft>
                <a:spcPts val="600"/>
              </a:spcAft>
              <a:buClr>
                <a:schemeClr val="tx1"/>
              </a:buClr>
              <a:buFont typeface="Wingdings" panose="05000000000000000000" pitchFamily="2" charset="2"/>
              <a:buChar char="u"/>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各校系科</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、學程自行訂定本招生之四技二專統一入學測驗各科目成績採計權重，</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共同科目</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國文、英文、數學</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權重為</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倍</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之間</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權重級距</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0.25)</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專業科目</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一</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、專業科目</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二</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權重為</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倍</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之間</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權重級距</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0.25</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聯合登記分發重要注意事項</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48</a:t>
            </a:fld>
            <a:endParaRPr lang="zh-TW" altLang="en-US"/>
          </a:p>
        </p:txBody>
      </p:sp>
    </p:spTree>
    <p:extLst>
      <p:ext uri="{BB962C8B-B14F-4D97-AF65-F5344CB8AC3E}">
        <p14:creationId xmlns:p14="http://schemas.microsoft.com/office/powerpoint/2010/main" val="16752269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600200"/>
            <a:ext cx="8229600" cy="4756150"/>
          </a:xfrm>
        </p:spPr>
        <p:txBody>
          <a:bodyPr/>
          <a:lstStyle/>
          <a:p>
            <a:r>
              <a:rPr lang="zh-TW" altLang="en-US" sz="3000" b="1" dirty="0">
                <a:latin typeface="微軟正黑體" panose="020B0604030504040204" pitchFamily="34" charset="-120"/>
                <a:ea typeface="微軟正黑體" panose="020B0604030504040204" pitchFamily="34" charset="-120"/>
              </a:rPr>
              <a:t>適用對象：技術型及綜合型高級中等學校畢業生、普通型高級中等學校非應屆畢業生及具同等學力資格者。</a:t>
            </a:r>
            <a:endParaRPr lang="en-US" altLang="zh-TW" sz="3000" b="1" dirty="0">
              <a:latin typeface="微軟正黑體" panose="020B0604030504040204" pitchFamily="34" charset="-120"/>
              <a:ea typeface="微軟正黑體" panose="020B0604030504040204" pitchFamily="34" charset="-120"/>
            </a:endParaRPr>
          </a:p>
          <a:p>
            <a:r>
              <a:rPr lang="zh-TW" altLang="en-US" sz="3000" b="1" dirty="0">
                <a:latin typeface="微軟正黑體" panose="020B0604030504040204" pitchFamily="34" charset="-120"/>
                <a:ea typeface="微軟正黑體" panose="020B0604030504040204" pitchFamily="34" charset="-120"/>
              </a:rPr>
              <a:t>成績採計</a:t>
            </a:r>
            <a:endParaRPr lang="en-US" altLang="zh-TW" sz="3000" b="1" dirty="0">
              <a:latin typeface="微軟正黑體" panose="020B0604030504040204" pitchFamily="34" charset="-120"/>
              <a:ea typeface="微軟正黑體" panose="020B0604030504040204" pitchFamily="34" charset="-120"/>
            </a:endParaRPr>
          </a:p>
          <a:p>
            <a:pPr lvl="1"/>
            <a:r>
              <a:rPr lang="zh-TW" altLang="en-US" sz="2600" b="1" dirty="0">
                <a:latin typeface="微軟正黑體" panose="020B0604030504040204" pitchFamily="34" charset="-120"/>
                <a:ea typeface="微軟正黑體" panose="020B0604030504040204" pitchFamily="34" charset="-120"/>
              </a:rPr>
              <a:t>完全採計統測成績</a:t>
            </a:r>
            <a:endParaRPr lang="en-US" altLang="zh-TW" sz="2600" b="1" dirty="0">
              <a:latin typeface="微軟正黑體" panose="020B0604030504040204" pitchFamily="34" charset="-120"/>
              <a:ea typeface="微軟正黑體" panose="020B0604030504040204" pitchFamily="34" charset="-120"/>
            </a:endParaRPr>
          </a:p>
          <a:p>
            <a:pPr lvl="1"/>
            <a:r>
              <a:rPr lang="zh-TW" altLang="en-US" sz="2600" b="1" dirty="0">
                <a:solidFill>
                  <a:srgbClr val="0070C0"/>
                </a:solidFill>
                <a:latin typeface="微軟正黑體" panose="020B0604030504040204" pitchFamily="34" charset="-120"/>
                <a:ea typeface="微軟正黑體" panose="020B0604030504040204" pitchFamily="34" charset="-120"/>
              </a:rPr>
              <a:t>總成績計算</a:t>
            </a:r>
            <a:r>
              <a:rPr lang="en-US" altLang="zh-TW" sz="2600" b="1" dirty="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依各校系科</a:t>
            </a:r>
            <a:r>
              <a:rPr lang="en-US" altLang="zh-TW" sz="2600" b="1" dirty="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組</a:t>
            </a:r>
            <a:r>
              <a:rPr lang="en-US" altLang="zh-TW" sz="2600" b="1" dirty="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、學程按</a:t>
            </a:r>
            <a:r>
              <a:rPr lang="zh-TW" altLang="en-US" sz="2600" b="1" dirty="0">
                <a:solidFill>
                  <a:srgbClr val="C00000"/>
                </a:solidFill>
                <a:latin typeface="微軟正黑體" panose="020B0604030504040204" pitchFamily="34" charset="-120"/>
                <a:ea typeface="微軟正黑體" panose="020B0604030504040204" pitchFamily="34" charset="-120"/>
              </a:rPr>
              <a:t>共同科目</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國文、英文及數學</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之原始分數各</a:t>
            </a:r>
            <a:r>
              <a:rPr lang="zh-TW" altLang="en-US" sz="2600" b="1" dirty="0">
                <a:solidFill>
                  <a:srgbClr val="C00000"/>
                </a:solidFill>
                <a:latin typeface="微軟正黑體" panose="020B0604030504040204" pitchFamily="34" charset="-120"/>
                <a:ea typeface="微軟正黑體" panose="020B0604030504040204" pitchFamily="34" charset="-120"/>
              </a:rPr>
              <a:t>加權</a:t>
            </a:r>
            <a:r>
              <a:rPr lang="en-US" altLang="zh-TW" sz="2600" b="1" dirty="0">
                <a:solidFill>
                  <a:srgbClr val="C00000"/>
                </a:solidFill>
                <a:latin typeface="微軟正黑體" panose="020B0604030504040204" pitchFamily="34" charset="-120"/>
                <a:ea typeface="微軟正黑體" panose="020B0604030504040204" pitchFamily="34" charset="-120"/>
              </a:rPr>
              <a:t>1</a:t>
            </a:r>
            <a:r>
              <a:rPr lang="zh-TW" altLang="en-US" sz="2600" b="1" dirty="0">
                <a:solidFill>
                  <a:srgbClr val="C00000"/>
                </a:solidFill>
                <a:latin typeface="微軟正黑體" panose="020B0604030504040204" pitchFamily="34" charset="-120"/>
                <a:ea typeface="微軟正黑體" panose="020B0604030504040204" pitchFamily="34" charset="-120"/>
              </a:rPr>
              <a:t>至</a:t>
            </a:r>
            <a:r>
              <a:rPr lang="en-US" altLang="zh-TW" sz="2600" b="1" dirty="0">
                <a:solidFill>
                  <a:srgbClr val="C00000"/>
                </a:solidFill>
                <a:latin typeface="微軟正黑體" panose="020B0604030504040204" pitchFamily="34" charset="-120"/>
                <a:ea typeface="微軟正黑體" panose="020B0604030504040204" pitchFamily="34" charset="-120"/>
              </a:rPr>
              <a:t>2</a:t>
            </a:r>
            <a:r>
              <a:rPr lang="zh-TW" altLang="en-US" sz="2600" b="1" dirty="0">
                <a:solidFill>
                  <a:srgbClr val="C00000"/>
                </a:solidFill>
                <a:latin typeface="微軟正黑體" panose="020B0604030504040204" pitchFamily="34" charset="-120"/>
                <a:ea typeface="微軟正黑體" panose="020B0604030504040204" pitchFamily="34" charset="-120"/>
              </a:rPr>
              <a:t>倍</a:t>
            </a:r>
            <a:r>
              <a:rPr lang="zh-TW" altLang="en-US" sz="2600" b="1" dirty="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專業科目</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一</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及專業科目</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二</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之原始分數各</a:t>
            </a:r>
            <a:r>
              <a:rPr lang="zh-TW" altLang="en-US" sz="2600" b="1" dirty="0">
                <a:solidFill>
                  <a:srgbClr val="C00000"/>
                </a:solidFill>
                <a:latin typeface="微軟正黑體" panose="020B0604030504040204" pitchFamily="34" charset="-120"/>
                <a:ea typeface="微軟正黑體" panose="020B0604030504040204" pitchFamily="34" charset="-120"/>
              </a:rPr>
              <a:t>加權</a:t>
            </a:r>
            <a:r>
              <a:rPr lang="en-US" altLang="zh-TW" sz="2600" b="1" dirty="0">
                <a:solidFill>
                  <a:srgbClr val="C00000"/>
                </a:solidFill>
                <a:latin typeface="微軟正黑體" panose="020B0604030504040204" pitchFamily="34" charset="-120"/>
                <a:ea typeface="微軟正黑體" panose="020B0604030504040204" pitchFamily="34" charset="-120"/>
              </a:rPr>
              <a:t>2</a:t>
            </a:r>
            <a:r>
              <a:rPr lang="zh-TW" altLang="en-US" sz="2600" b="1" dirty="0">
                <a:solidFill>
                  <a:srgbClr val="C00000"/>
                </a:solidFill>
                <a:latin typeface="微軟正黑體" panose="020B0604030504040204" pitchFamily="34" charset="-120"/>
                <a:ea typeface="微軟正黑體" panose="020B0604030504040204" pitchFamily="34" charset="-120"/>
              </a:rPr>
              <a:t>至</a:t>
            </a:r>
            <a:r>
              <a:rPr lang="en-US" altLang="zh-TW" sz="2600" b="1" dirty="0">
                <a:solidFill>
                  <a:srgbClr val="C00000"/>
                </a:solidFill>
                <a:latin typeface="微軟正黑體" panose="020B0604030504040204" pitchFamily="34" charset="-120"/>
                <a:ea typeface="微軟正黑體" panose="020B0604030504040204" pitchFamily="34" charset="-120"/>
              </a:rPr>
              <a:t>3</a:t>
            </a:r>
            <a:r>
              <a:rPr lang="zh-TW" altLang="en-US" sz="2600" b="1" dirty="0">
                <a:solidFill>
                  <a:srgbClr val="C00000"/>
                </a:solidFill>
                <a:latin typeface="微軟正黑體" panose="020B0604030504040204" pitchFamily="34" charset="-120"/>
                <a:ea typeface="微軟正黑體" panose="020B0604030504040204" pitchFamily="34" charset="-120"/>
              </a:rPr>
              <a:t>倍</a:t>
            </a:r>
            <a:r>
              <a:rPr lang="zh-TW" altLang="en-US" sz="2600" b="1" dirty="0">
                <a:solidFill>
                  <a:srgbClr val="0070C0"/>
                </a:solidFill>
                <a:latin typeface="微軟正黑體" panose="020B0604030504040204" pitchFamily="34" charset="-120"/>
                <a:ea typeface="微軟正黑體" panose="020B0604030504040204" pitchFamily="34" charset="-120"/>
              </a:rPr>
              <a:t>所訂之權重，加權後核計為各該科目之實得分數。</a:t>
            </a:r>
            <a:endParaRPr lang="en-US" altLang="zh-TW" sz="2600" b="1" dirty="0">
              <a:solidFill>
                <a:srgbClr val="0070C0"/>
              </a:solidFill>
              <a:latin typeface="微軟正黑體" panose="020B0604030504040204" pitchFamily="34" charset="-120"/>
              <a:ea typeface="微軟正黑體" panose="020B0604030504040204" pitchFamily="34" charset="-120"/>
            </a:endParaRPr>
          </a:p>
          <a:p>
            <a:pPr lvl="1"/>
            <a:r>
              <a:rPr lang="zh-TW" altLang="en-US" sz="2600" b="1" dirty="0">
                <a:latin typeface="微軟正黑體" panose="020B0604030504040204" pitchFamily="34" charset="-120"/>
                <a:ea typeface="微軟正黑體" panose="020B0604030504040204" pitchFamily="34" charset="-120"/>
              </a:rPr>
              <a:t>可選填</a:t>
            </a:r>
            <a:r>
              <a:rPr lang="en-US" altLang="zh-TW" sz="2600" b="1" dirty="0">
                <a:solidFill>
                  <a:srgbClr val="FF0000"/>
                </a:solidFill>
                <a:latin typeface="微軟正黑體" panose="020B0604030504040204" pitchFamily="34" charset="-120"/>
                <a:ea typeface="微軟正黑體" panose="020B0604030504040204" pitchFamily="34" charset="-120"/>
              </a:rPr>
              <a:t>199</a:t>
            </a:r>
            <a:r>
              <a:rPr lang="zh-TW" altLang="en-US" sz="2600" b="1" dirty="0">
                <a:solidFill>
                  <a:srgbClr val="FF0000"/>
                </a:solidFill>
                <a:latin typeface="微軟正黑體" panose="020B0604030504040204" pitchFamily="34" charset="-120"/>
                <a:ea typeface="微軟正黑體" panose="020B0604030504040204" pitchFamily="34" charset="-120"/>
              </a:rPr>
              <a:t>個</a:t>
            </a:r>
            <a:r>
              <a:rPr lang="zh-TW" altLang="en-US" sz="2600" b="1" dirty="0">
                <a:latin typeface="微軟正黑體" panose="020B0604030504040204" pitchFamily="34" charset="-120"/>
                <a:ea typeface="微軟正黑體" panose="020B0604030504040204" pitchFamily="34" charset="-120"/>
              </a:rPr>
              <a:t>志願數</a:t>
            </a: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聯合登記分發簡介</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49</a:t>
            </a:fld>
            <a:endParaRPr lang="zh-TW" altLang="en-US"/>
          </a:p>
        </p:txBody>
      </p:sp>
    </p:spTree>
    <p:extLst>
      <p:ext uri="{BB962C8B-B14F-4D97-AF65-F5344CB8AC3E}">
        <p14:creationId xmlns:p14="http://schemas.microsoft.com/office/powerpoint/2010/main" val="159577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a:xfrm>
            <a:off x="467544" y="260648"/>
            <a:ext cx="8229600" cy="849313"/>
          </a:xfrm>
        </p:spPr>
        <p:txBody>
          <a:bodyPr/>
          <a:lstStyle/>
          <a:p>
            <a:pPr eaLnBrk="1" hangingPunct="1"/>
            <a:r>
              <a:rPr lang="zh-TW" altLang="en-US" sz="4800" b="1" dirty="0">
                <a:solidFill>
                  <a:srgbClr val="2E38FC"/>
                </a:solidFill>
                <a:latin typeface="微軟正黑體" panose="020B0604030504040204" pitchFamily="34" charset="-120"/>
                <a:ea typeface="微軟正黑體" panose="020B0604030504040204" pitchFamily="34" charset="-120"/>
              </a:rPr>
              <a:t>畢業</a:t>
            </a:r>
            <a:r>
              <a:rPr lang="en-US" altLang="zh-TW" sz="4800" b="1" dirty="0">
                <a:solidFill>
                  <a:srgbClr val="2E38FC"/>
                </a:solidFill>
                <a:latin typeface="微軟正黑體" panose="020B0604030504040204" pitchFamily="34" charset="-120"/>
                <a:ea typeface="微軟正黑體" panose="020B0604030504040204" pitchFamily="34" charset="-120"/>
              </a:rPr>
              <a:t>--</a:t>
            </a:r>
            <a:r>
              <a:rPr lang="zh-TW" altLang="en-US" sz="4800" b="1" dirty="0">
                <a:solidFill>
                  <a:srgbClr val="2E38FC"/>
                </a:solidFill>
                <a:latin typeface="微軟正黑體" panose="020B0604030504040204" pitchFamily="34" charset="-120"/>
                <a:ea typeface="微軟正黑體" panose="020B0604030504040204" pitchFamily="34" charset="-120"/>
              </a:rPr>
              <a:t>注意事項</a:t>
            </a:r>
            <a:r>
              <a:rPr lang="en-US" altLang="zh-TW" sz="4800" b="1" dirty="0">
                <a:solidFill>
                  <a:srgbClr val="2E38FC"/>
                </a:solidFill>
                <a:latin typeface="微軟正黑體" panose="020B0604030504040204" pitchFamily="34" charset="-120"/>
                <a:ea typeface="微軟正黑體" panose="020B0604030504040204" pitchFamily="34" charset="-120"/>
              </a:rPr>
              <a:t>1</a:t>
            </a:r>
            <a:endParaRPr lang="zh-TW" altLang="en-US" sz="4800" b="1" dirty="0">
              <a:solidFill>
                <a:srgbClr val="2E38FC"/>
              </a:solidFill>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611560" y="1268760"/>
            <a:ext cx="8075240" cy="5184576"/>
          </a:xfrm>
        </p:spPr>
        <p:txBody>
          <a:bodyPr rtlCol="0">
            <a:normAutofit/>
          </a:bodyPr>
          <a:lstStyle/>
          <a:p>
            <a:pPr eaLnBrk="1" fontAlgn="auto" hangingPunct="1">
              <a:spcAft>
                <a:spcPts val="0"/>
              </a:spcAft>
              <a:buFont typeface="Wingdings" panose="05000000000000000000" pitchFamily="2" charset="2"/>
              <a:buChar char="l"/>
              <a:defRPr/>
            </a:pPr>
            <a:r>
              <a:rPr lang="zh-TW" altLang="en-US" sz="2800" dirty="0">
                <a:solidFill>
                  <a:srgbClr val="FF0000"/>
                </a:solidFill>
                <a:latin typeface="微軟正黑體" panose="020B0604030504040204" pitchFamily="34" charset="-120"/>
                <a:ea typeface="微軟正黑體" panose="020B0604030504040204" pitchFamily="34" charset="-120"/>
              </a:rPr>
              <a:t>某</a:t>
            </a:r>
            <a:r>
              <a:rPr lang="en-US" altLang="zh-TW" sz="2800" dirty="0">
                <a:solidFill>
                  <a:srgbClr val="FF0000"/>
                </a:solidFill>
                <a:latin typeface="微軟正黑體" panose="020B0604030504040204" pitchFamily="34" charset="-120"/>
                <a:ea typeface="微軟正黑體" panose="020B0604030504040204" pitchFamily="34" charset="-120"/>
              </a:rPr>
              <a:t>1</a:t>
            </a:r>
            <a:r>
              <a:rPr lang="zh-TW" altLang="en-US" sz="2800" dirty="0">
                <a:solidFill>
                  <a:srgbClr val="FF0000"/>
                </a:solidFill>
                <a:latin typeface="微軟正黑體" panose="020B0604030504040204" pitchFamily="34" charset="-120"/>
                <a:ea typeface="微軟正黑體" panose="020B0604030504040204" pitchFamily="34" charset="-120"/>
              </a:rPr>
              <a:t>科目缺課之時數</a:t>
            </a:r>
            <a:r>
              <a:rPr lang="zh-TW" altLang="en-US" sz="2800" dirty="0">
                <a:latin typeface="微軟正黑體" panose="020B0604030504040204" pitchFamily="34" charset="-120"/>
                <a:ea typeface="微軟正黑體" panose="020B0604030504040204" pitchFamily="34" charset="-120"/>
              </a:rPr>
              <a:t>，達該科目全學期教學時數</a:t>
            </a:r>
            <a:r>
              <a:rPr lang="zh-TW" altLang="en-US" sz="2800" b="1" dirty="0">
                <a:solidFill>
                  <a:srgbClr val="FF0000"/>
                </a:solidFill>
                <a:latin typeface="微軟正黑體" panose="020B0604030504040204" pitchFamily="34" charset="-120"/>
                <a:ea typeface="微軟正黑體" panose="020B0604030504040204" pitchFamily="34" charset="-120"/>
              </a:rPr>
              <a:t>達</a:t>
            </a:r>
            <a:r>
              <a:rPr lang="en-US" altLang="zh-TW" sz="2800" b="1" dirty="0">
                <a:solidFill>
                  <a:srgbClr val="FF0000"/>
                </a:solidFill>
                <a:latin typeface="微軟正黑體" panose="020B0604030504040204" pitchFamily="34" charset="-120"/>
                <a:ea typeface="微軟正黑體" panose="020B0604030504040204" pitchFamily="34" charset="-120"/>
              </a:rPr>
              <a:t>1/3</a:t>
            </a:r>
            <a:r>
              <a:rPr lang="zh-TW" altLang="en-US" sz="2800" dirty="0">
                <a:solidFill>
                  <a:srgbClr val="FF0000"/>
                </a:solidFill>
                <a:latin typeface="微軟正黑體" panose="020B0604030504040204" pitchFamily="34" charset="-120"/>
                <a:ea typeface="微軟正黑體" panose="020B0604030504040204" pitchFamily="34" charset="-120"/>
              </a:rPr>
              <a:t>時，該科目成績以零分計算</a:t>
            </a:r>
            <a:r>
              <a:rPr lang="zh-TW" altLang="en-US" sz="2800" dirty="0">
                <a:latin typeface="微軟正黑體" panose="020B0604030504040204" pitchFamily="34" charset="-120"/>
                <a:ea typeface="微軟正黑體" panose="020B0604030504040204" pitchFamily="34" charset="-120"/>
              </a:rPr>
              <a:t>。 </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因公、因病或因特殊事故七天內請假經學校核准給假者除外</a:t>
            </a:r>
            <a:r>
              <a:rPr lang="en-US" altLang="zh-TW" sz="2800" dirty="0">
                <a:latin typeface="微軟正黑體" panose="020B0604030504040204" pitchFamily="34" charset="-120"/>
                <a:ea typeface="微軟正黑體" panose="020B0604030504040204" pitchFamily="34" charset="-120"/>
              </a:rPr>
              <a:t>)</a:t>
            </a:r>
          </a:p>
          <a:p>
            <a:pPr eaLnBrk="1" fontAlgn="auto" hangingPunct="1">
              <a:spcAft>
                <a:spcPts val="0"/>
              </a:spcAft>
              <a:buFont typeface="Wingdings" panose="05000000000000000000" pitchFamily="2" charset="2"/>
              <a:buChar char="l"/>
              <a:defRPr/>
            </a:pPr>
            <a:r>
              <a:rPr lang="zh-TW" altLang="en-US" sz="2800" dirty="0">
                <a:latin typeface="微軟正黑體" panose="020B0604030504040204" pitchFamily="34" charset="-120"/>
                <a:ea typeface="微軟正黑體" panose="020B0604030504040204" pitchFamily="34" charset="-120"/>
              </a:rPr>
              <a:t>重修及補救教學</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實習及必修課</a:t>
            </a:r>
          </a:p>
          <a:p>
            <a:pPr eaLnBrk="1" fontAlgn="auto" hangingPunct="1">
              <a:spcAft>
                <a:spcPts val="0"/>
              </a:spcAft>
              <a:buFont typeface="Wingdings 2" pitchFamily="18" charset="2"/>
              <a:buNone/>
              <a:defRPr/>
            </a:pPr>
            <a:r>
              <a:rPr lang="zh-TW" altLang="en-US" sz="2800" dirty="0">
                <a:latin typeface="微軟正黑體" panose="020B0604030504040204" pitchFamily="34" charset="-120"/>
                <a:ea typeface="微軟正黑體" panose="020B0604030504040204" pitchFamily="34" charset="-120"/>
              </a:rPr>
              <a:t>    上學期不及格</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下學期重修</a:t>
            </a:r>
          </a:p>
          <a:p>
            <a:pPr eaLnBrk="1" fontAlgn="auto" hangingPunct="1">
              <a:spcAft>
                <a:spcPts val="0"/>
              </a:spcAft>
              <a:buFont typeface="Wingdings 2" pitchFamily="18" charset="2"/>
              <a:buNone/>
              <a:defRPr/>
            </a:pPr>
            <a:r>
              <a:rPr lang="zh-TW" altLang="en-US" sz="2800" dirty="0">
                <a:latin typeface="微軟正黑體" panose="020B0604030504040204" pitchFamily="34" charset="-120"/>
                <a:ea typeface="微軟正黑體" panose="020B0604030504040204" pitchFamily="34" charset="-120"/>
              </a:rPr>
              <a:t>    下學期不及格</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暑期重修</a:t>
            </a:r>
            <a:endParaRPr lang="en-US" altLang="zh-TW" sz="2800" dirty="0">
              <a:latin typeface="微軟正黑體" panose="020B0604030504040204" pitchFamily="34" charset="-120"/>
              <a:ea typeface="微軟正黑體" panose="020B0604030504040204" pitchFamily="34" charset="-120"/>
            </a:endParaRPr>
          </a:p>
          <a:p>
            <a:pPr eaLnBrk="1" fontAlgn="auto" hangingPunct="1">
              <a:spcAft>
                <a:spcPts val="0"/>
              </a:spcAft>
              <a:buNone/>
              <a:defRPr/>
            </a:pPr>
            <a:r>
              <a:rPr lang="zh-TW" altLang="en-US" sz="2800" dirty="0">
                <a:latin typeface="微軟正黑體" panose="020B0604030504040204" pitchFamily="34" charset="-120"/>
                <a:ea typeface="微軟正黑體" panose="020B0604030504040204" pitchFamily="34" charset="-120"/>
              </a:rPr>
              <a:t>    專班</a:t>
            </a:r>
            <a:r>
              <a:rPr lang="en-US" altLang="zh-TW" sz="2800" dirty="0">
                <a:latin typeface="微軟正黑體" panose="020B0604030504040204" pitchFamily="34" charset="-120"/>
                <a:ea typeface="微軟正黑體" panose="020B0604030504040204" pitchFamily="34" charset="-120"/>
              </a:rPr>
              <a:t>(15</a:t>
            </a:r>
            <a:r>
              <a:rPr lang="zh-TW" altLang="en-US" sz="2800" dirty="0">
                <a:latin typeface="微軟正黑體" panose="020B0604030504040204" pitchFamily="34" charset="-120"/>
                <a:ea typeface="微軟正黑體" panose="020B0604030504040204" pitchFamily="34" charset="-120"/>
              </a:rPr>
              <a:t>人以上含</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與自學班</a:t>
            </a:r>
          </a:p>
          <a:p>
            <a:pPr eaLnBrk="1" fontAlgn="auto" hangingPunct="1">
              <a:spcAft>
                <a:spcPts val="0"/>
              </a:spcAft>
              <a:buFont typeface="Wingdings" panose="05000000000000000000" pitchFamily="2" charset="2"/>
              <a:buChar char="l"/>
              <a:defRPr/>
            </a:pPr>
            <a:r>
              <a:rPr lang="zh-TW" altLang="en-US" sz="2800" dirty="0">
                <a:latin typeface="微軟正黑體" panose="020B0604030504040204" pitchFamily="34" charset="-120"/>
                <a:ea typeface="微軟正黑體" panose="020B0604030504040204" pitchFamily="34" charset="-120"/>
              </a:rPr>
              <a:t>重修班開課：</a:t>
            </a:r>
            <a:r>
              <a:rPr lang="en-US" altLang="zh-TW" sz="2800" dirty="0">
                <a:latin typeface="微軟正黑體" panose="020B0604030504040204" pitchFamily="34" charset="-120"/>
                <a:ea typeface="微軟正黑體" panose="020B0604030504040204" pitchFamily="34" charset="-120"/>
              </a:rPr>
              <a:t>3</a:t>
            </a:r>
            <a:r>
              <a:rPr lang="zh-TW" altLang="en-US" sz="2800" dirty="0">
                <a:latin typeface="微軟正黑體" panose="020B0604030504040204" pitchFamily="34" charset="-120"/>
                <a:ea typeface="微軟正黑體" panose="020B0604030504040204" pitchFamily="34" charset="-120"/>
              </a:rPr>
              <a:t>月</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第一、三學期</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a:t>
            </a:r>
            <a:br>
              <a:rPr lang="en-US" altLang="zh-TW" sz="2800" dirty="0">
                <a:latin typeface="微軟正黑體" panose="020B0604030504040204" pitchFamily="34" charset="-120"/>
                <a:ea typeface="微軟正黑體" panose="020B0604030504040204" pitchFamily="34" charset="-120"/>
              </a:rPr>
            </a:br>
            <a:r>
              <a:rPr lang="zh-TW" altLang="en-US" sz="2800" dirty="0">
                <a:latin typeface="微軟正黑體" panose="020B0604030504040204" pitchFamily="34" charset="-120"/>
                <a:ea typeface="微軟正黑體" panose="020B0604030504040204" pitchFamily="34" charset="-120"/>
              </a:rPr>
              <a:t>高三期末考之後： </a:t>
            </a:r>
            <a:r>
              <a:rPr lang="en-US" altLang="zh-TW" sz="2800" dirty="0">
                <a:latin typeface="微軟正黑體" panose="020B0604030504040204" pitchFamily="34" charset="-120"/>
                <a:ea typeface="微軟正黑體" panose="020B0604030504040204" pitchFamily="34" charset="-120"/>
              </a:rPr>
              <a:t>6</a:t>
            </a:r>
            <a:r>
              <a:rPr lang="zh-TW" altLang="en-US" sz="2800" dirty="0">
                <a:latin typeface="微軟正黑體" panose="020B0604030504040204" pitchFamily="34" charset="-120"/>
                <a:ea typeface="微軟正黑體" panose="020B0604030504040204" pitchFamily="34" charset="-120"/>
              </a:rPr>
              <a:t>月</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第五、六學期</a:t>
            </a:r>
            <a:r>
              <a:rPr lang="en-US" altLang="zh-TW" sz="2800" dirty="0">
                <a:latin typeface="微軟正黑體" panose="020B0604030504040204" pitchFamily="34" charset="-120"/>
                <a:ea typeface="微軟正黑體" panose="020B0604030504040204" pitchFamily="34" charset="-120"/>
              </a:rPr>
              <a:t>) </a:t>
            </a:r>
            <a:r>
              <a:rPr lang="zh-TW" altLang="en-US" sz="2800" dirty="0">
                <a:latin typeface="微軟正黑體" panose="020B0604030504040204" pitchFamily="34" charset="-120"/>
                <a:ea typeface="微軟正黑體" panose="020B0604030504040204" pitchFamily="34" charset="-120"/>
              </a:rPr>
              <a:t>；</a:t>
            </a:r>
            <a:endParaRPr lang="en-US" altLang="zh-TW" sz="2800" dirty="0">
              <a:latin typeface="微軟正黑體" panose="020B0604030504040204" pitchFamily="34" charset="-120"/>
              <a:ea typeface="微軟正黑體" panose="020B0604030504040204" pitchFamily="34" charset="-120"/>
            </a:endParaRPr>
          </a:p>
          <a:p>
            <a:pPr eaLnBrk="1" fontAlgn="auto" hangingPunct="1">
              <a:spcAft>
                <a:spcPts val="0"/>
              </a:spcAft>
              <a:buFont typeface="Wingdings 2" pitchFamily="18" charset="2"/>
              <a:buNone/>
              <a:defRPr/>
            </a:pPr>
            <a:r>
              <a:rPr lang="zh-TW" altLang="en-US" sz="2800" dirty="0">
                <a:latin typeface="微軟正黑體" panose="020B0604030504040204" pitchFamily="34" charset="-120"/>
                <a:ea typeface="微軟正黑體" panose="020B0604030504040204" pitchFamily="34" charset="-120"/>
              </a:rPr>
              <a:t>                                     </a:t>
            </a:r>
            <a:r>
              <a:rPr lang="en-US" altLang="zh-TW" sz="2800" dirty="0">
                <a:latin typeface="微軟正黑體" panose="020B0604030504040204" pitchFamily="34" charset="-120"/>
                <a:ea typeface="微軟正黑體" panose="020B0604030504040204" pitchFamily="34" charset="-120"/>
              </a:rPr>
              <a:t>7</a:t>
            </a:r>
            <a:r>
              <a:rPr lang="zh-TW" altLang="en-US" sz="2800" dirty="0">
                <a:latin typeface="微軟正黑體" panose="020B0604030504040204" pitchFamily="34" charset="-120"/>
                <a:ea typeface="微軟正黑體" panose="020B0604030504040204" pitchFamily="34" charset="-120"/>
              </a:rPr>
              <a:t>月</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第二、四學期</a:t>
            </a:r>
            <a:r>
              <a:rPr lang="en-US" altLang="zh-TW" sz="2800" dirty="0">
                <a:latin typeface="微軟正黑體" panose="020B0604030504040204" pitchFamily="34" charset="-120"/>
                <a:ea typeface="微軟正黑體" panose="020B0604030504040204" pitchFamily="34" charset="-120"/>
              </a:rPr>
              <a:t>) </a:t>
            </a:r>
            <a:r>
              <a:rPr lang="zh-TW" altLang="en-US" sz="2800"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a:t>
            </a:fld>
            <a:endParaRPr lang="zh-TW" altLang="en-US"/>
          </a:p>
        </p:txBody>
      </p:sp>
    </p:spTree>
    <p:extLst>
      <p:ext uri="{BB962C8B-B14F-4D97-AF65-F5344CB8AC3E}">
        <p14:creationId xmlns:p14="http://schemas.microsoft.com/office/powerpoint/2010/main" val="29094186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997200"/>
            <a:ext cx="7772400" cy="936625"/>
          </a:xfrm>
        </p:spPr>
        <p:txBody>
          <a:bodyPr/>
          <a:lstStyle/>
          <a:p>
            <a:pPr algn="ctr" eaLnBrk="1" hangingPunct="1">
              <a:defRPr/>
            </a:pPr>
            <a:r>
              <a:rPr lang="zh-TW" altLang="en-US" sz="4800" dirty="0">
                <a:latin typeface="微軟正黑體" panose="020B0604030504040204" pitchFamily="34" charset="-120"/>
                <a:ea typeface="微軟正黑體" panose="020B0604030504040204" pitchFamily="34" charset="-120"/>
                <a:cs typeface="Arial Unicode MS" pitchFamily="34" charset="-120"/>
              </a:rPr>
              <a:t>玖、其他招生管道</a:t>
            </a: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50</a:t>
            </a:fld>
            <a:endParaRPr lang="zh-TW" altLang="en-US"/>
          </a:p>
        </p:txBody>
      </p:sp>
    </p:spTree>
    <p:extLst>
      <p:ext uri="{BB962C8B-B14F-4D97-AF65-F5344CB8AC3E}">
        <p14:creationId xmlns:p14="http://schemas.microsoft.com/office/powerpoint/2010/main" val="36831807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日間部單獨招生</a:t>
            </a:r>
            <a:r>
              <a:rPr lang="zh-TW" altLang="en-US" b="1" dirty="0">
                <a:latin typeface="微軟正黑體" panose="020B0604030504040204" pitchFamily="34" charset="-120"/>
                <a:ea typeface="微軟正黑體" panose="020B0604030504040204" pitchFamily="34" charset="-120"/>
                <a:cs typeface="Arial Unicode MS" pitchFamily="34" charset="-120"/>
              </a:rPr>
              <a:t>：</a:t>
            </a:r>
            <a:r>
              <a:rPr lang="zh-TW" altLang="en-US" dirty="0">
                <a:latin typeface="微軟正黑體" panose="020B0604030504040204" pitchFamily="34" charset="-120"/>
                <a:ea typeface="微軟正黑體" panose="020B0604030504040204" pitchFamily="34" charset="-120"/>
                <a:cs typeface="Arial Unicode MS" pitchFamily="34" charset="-120"/>
              </a:rPr>
              <a:t>各招生學校自行辦理，相關規定均詳列於招生簡章。</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r>
              <a:rPr lang="zh-TW" altLang="en-US" b="1" dirty="0">
                <a:solidFill>
                  <a:srgbClr val="FF0000"/>
                </a:solidFill>
                <a:latin typeface="微軟正黑體" panose="020B0604030504040204" pitchFamily="34" charset="-120"/>
                <a:ea typeface="微軟正黑體" panose="020B0604030504040204" pitchFamily="34" charset="-120"/>
              </a:rPr>
              <a:t>進修</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夜間</a:t>
            </a:r>
            <a:r>
              <a:rPr lang="en-US" altLang="zh-TW" b="1" dirty="0">
                <a:solidFill>
                  <a:srgbClr val="FF0000"/>
                </a:solidFill>
                <a:latin typeface="微軟正黑體" panose="020B0604030504040204" pitchFamily="34" charset="-120"/>
                <a:ea typeface="微軟正黑體" panose="020B0604030504040204" pitchFamily="34" charset="-120"/>
              </a:rPr>
              <a:t>)</a:t>
            </a:r>
            <a:r>
              <a:rPr lang="zh-TW" altLang="en-US" b="1" dirty="0">
                <a:solidFill>
                  <a:srgbClr val="FF0000"/>
                </a:solidFill>
                <a:latin typeface="微軟正黑體" panose="020B0604030504040204" pitchFamily="34" charset="-120"/>
                <a:ea typeface="微軟正黑體" panose="020B0604030504040204" pitchFamily="34" charset="-120"/>
              </a:rPr>
              <a:t>部單獨招生</a:t>
            </a:r>
            <a:r>
              <a:rPr lang="zh-TW" altLang="en-US" b="1" dirty="0">
                <a:latin typeface="微軟正黑體" panose="020B0604030504040204" pitchFamily="34" charset="-120"/>
                <a:ea typeface="微軟正黑體" panose="020B0604030504040204" pitchFamily="34" charset="-120"/>
              </a:rPr>
              <a:t>：</a:t>
            </a:r>
            <a:endParaRPr lang="en-US" altLang="zh-TW" b="1" dirty="0">
              <a:latin typeface="微軟正黑體" panose="020B0604030504040204" pitchFamily="34" charset="-120"/>
              <a:ea typeface="微軟正黑體" panose="020B0604030504040204"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各招生學校自行辦理，相關規定均詳列於招生簡章</a:t>
            </a:r>
            <a:r>
              <a:rPr lang="en-US" altLang="zh-TW" dirty="0">
                <a:latin typeface="微軟正黑體" panose="020B0604030504040204" pitchFamily="34" charset="-120"/>
                <a:ea typeface="微軟正黑體" panose="020B0604030504040204" pitchFamily="34" charset="-120"/>
                <a:cs typeface="Arial Unicode MS" pitchFamily="34" charset="-120"/>
              </a:rPr>
              <a:t>(</a:t>
            </a:r>
            <a:r>
              <a:rPr lang="zh-TW" altLang="en-US" dirty="0">
                <a:latin typeface="微軟正黑體" panose="020B0604030504040204" pitchFamily="34" charset="-120"/>
                <a:ea typeface="微軟正黑體" panose="020B0604030504040204" pitchFamily="34" charset="-120"/>
                <a:cs typeface="Arial Unicode MS" pitchFamily="34" charset="-120"/>
              </a:rPr>
              <a:t>四技學優專班、產學攜手專班、產學訓專班等</a:t>
            </a:r>
            <a:r>
              <a:rPr lang="en-US" altLang="zh-TW" dirty="0">
                <a:latin typeface="微軟正黑體" panose="020B0604030504040204" pitchFamily="34" charset="-120"/>
                <a:ea typeface="微軟正黑體" panose="020B0604030504040204" pitchFamily="34" charset="-120"/>
                <a:cs typeface="Arial Unicode MS" pitchFamily="34" charset="-120"/>
              </a:rPr>
              <a:t>)</a:t>
            </a:r>
            <a:r>
              <a:rPr lang="zh-TW" altLang="en-US" dirty="0">
                <a:latin typeface="微軟正黑體" panose="020B0604030504040204" pitchFamily="34" charset="-120"/>
                <a:ea typeface="微軟正黑體" panose="020B0604030504040204" pitchFamily="34" charset="-120"/>
                <a:cs typeface="Arial Unicode MS" pitchFamily="34" charset="-120"/>
              </a:rPr>
              <a:t>。</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報名作業於登記分發放榜後始得截止報名，招生時程最遲至</a:t>
            </a:r>
            <a:r>
              <a:rPr lang="en-US" altLang="zh-TW" dirty="0">
                <a:latin typeface="微軟正黑體" panose="020B0604030504040204" pitchFamily="34" charset="-120"/>
                <a:ea typeface="微軟正黑體" panose="020B0604030504040204" pitchFamily="34" charset="-120"/>
                <a:cs typeface="Arial Unicode MS" pitchFamily="34" charset="-120"/>
              </a:rPr>
              <a:t>9</a:t>
            </a:r>
            <a:r>
              <a:rPr lang="zh-TW" altLang="en-US" dirty="0">
                <a:latin typeface="微軟正黑體" panose="020B0604030504040204" pitchFamily="34" charset="-120"/>
                <a:ea typeface="微軟正黑體" panose="020B0604030504040204" pitchFamily="34" charset="-120"/>
                <a:cs typeface="Arial Unicode MS" pitchFamily="34" charset="-120"/>
              </a:rPr>
              <a:t>月開學前辦理完畢。</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是否採計統測成績與否，由各校自訂。</a:t>
            </a:r>
            <a:endParaRPr lang="en-US" altLang="zh-TW" sz="3200" b="1" dirty="0">
              <a:latin typeface="微軟正黑體" panose="020B0604030504040204" pitchFamily="34" charset="-120"/>
              <a:ea typeface="微軟正黑體" panose="020B0604030504040204"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其他招生管道介紹</a:t>
            </a:r>
            <a:r>
              <a:rPr lang="en-US" altLang="zh-TW" b="1" dirty="0">
                <a:latin typeface="微軟正黑體" panose="020B0604030504040204" pitchFamily="34" charset="-120"/>
                <a:ea typeface="微軟正黑體" panose="020B0604030504040204" pitchFamily="34" charset="-120"/>
                <a:cs typeface="Arial Unicode MS" pitchFamily="34" charset="-120"/>
              </a:rPr>
              <a:t>(1/5)</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51</a:t>
            </a:fld>
            <a:endParaRPr lang="zh-TW" altLang="en-US"/>
          </a:p>
        </p:txBody>
      </p:sp>
    </p:spTree>
    <p:extLst>
      <p:ext uri="{BB962C8B-B14F-4D97-AF65-F5344CB8AC3E}">
        <p14:creationId xmlns:p14="http://schemas.microsoft.com/office/powerpoint/2010/main" val="10302428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在職專班</a:t>
            </a:r>
            <a:r>
              <a:rPr lang="zh-TW" altLang="en-US" b="1" dirty="0">
                <a:latin typeface="微軟正黑體" panose="020B0604030504040204" pitchFamily="34" charset="-120"/>
                <a:ea typeface="微軟正黑體" panose="020B0604030504040204" pitchFamily="34" charset="-120"/>
                <a:cs typeface="Arial Unicode MS" pitchFamily="34" charset="-120"/>
              </a:rPr>
              <a:t>：</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各招生學校自行辦理，相關規定均詳列於招生簡章。</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絕大多數學校不採計統測成績，修業期滿授予學士或副學士學位證書。</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在職專班報考資格除須符合教育部所訂資格外，並應自取得報考資格後具備</a:t>
            </a:r>
            <a:r>
              <a:rPr lang="en-US" altLang="zh-TW" dirty="0">
                <a:latin typeface="微軟正黑體" panose="020B0604030504040204" pitchFamily="34" charset="-120"/>
                <a:ea typeface="微軟正黑體" panose="020B0604030504040204" pitchFamily="34" charset="-120"/>
                <a:cs typeface="Arial Unicode MS" pitchFamily="34" charset="-120"/>
              </a:rPr>
              <a:t>1</a:t>
            </a:r>
            <a:r>
              <a:rPr lang="zh-TW" altLang="en-US" dirty="0">
                <a:latin typeface="微軟正黑體" panose="020B0604030504040204" pitchFamily="34" charset="-120"/>
                <a:ea typeface="微軟正黑體" panose="020B0604030504040204" pitchFamily="34" charset="-120"/>
                <a:cs typeface="Arial Unicode MS" pitchFamily="34" charset="-120"/>
              </a:rPr>
              <a:t>年以上之工作經歷，目前在職中且持有在職證明。</a:t>
            </a:r>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其他招生管道介紹</a:t>
            </a:r>
            <a:r>
              <a:rPr lang="en-US" altLang="zh-TW" b="1" dirty="0">
                <a:latin typeface="微軟正黑體" panose="020B0604030504040204" pitchFamily="34" charset="-120"/>
                <a:ea typeface="微軟正黑體" panose="020B0604030504040204" pitchFamily="34" charset="-120"/>
                <a:cs typeface="Arial Unicode MS" pitchFamily="34" charset="-120"/>
              </a:rPr>
              <a:t>(2/5)</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52</a:t>
            </a:fld>
            <a:endParaRPr lang="zh-TW" altLang="en-US"/>
          </a:p>
        </p:txBody>
      </p:sp>
    </p:spTree>
    <p:extLst>
      <p:ext uri="{BB962C8B-B14F-4D97-AF65-F5344CB8AC3E}">
        <p14:creationId xmlns:p14="http://schemas.microsoft.com/office/powerpoint/2010/main" val="18589742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專科進修學校</a:t>
            </a:r>
            <a:r>
              <a:rPr lang="zh-TW" altLang="en-US" b="1" dirty="0">
                <a:latin typeface="微軟正黑體" panose="020B0604030504040204" pitchFamily="34" charset="-120"/>
                <a:ea typeface="微軟正黑體" panose="020B0604030504040204" pitchFamily="34" charset="-120"/>
                <a:cs typeface="Arial Unicode MS" pitchFamily="34" charset="-120"/>
              </a:rPr>
              <a:t>：</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二專進修專校之報名資格與一般二專相同，不需相關工作年資限制，應屆畢業生可報考。</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修業期滿成績及格取得授予</a:t>
            </a:r>
            <a:r>
              <a:rPr lang="zh-TW" altLang="en-US" b="1" u="sng" dirty="0">
                <a:latin typeface="微軟正黑體" panose="020B0604030504040204" pitchFamily="34" charset="-120"/>
                <a:ea typeface="微軟正黑體" panose="020B0604030504040204" pitchFamily="34" charset="-120"/>
                <a:cs typeface="Arial Unicode MS" pitchFamily="34" charset="-120"/>
              </a:rPr>
              <a:t>副學士</a:t>
            </a:r>
            <a:r>
              <a:rPr lang="zh-TW" altLang="en-US" dirty="0">
                <a:latin typeface="微軟正黑體" panose="020B0604030504040204" pitchFamily="34" charset="-120"/>
                <a:ea typeface="微軟正黑體" panose="020B0604030504040204" pitchFamily="34" charset="-120"/>
                <a:cs typeface="Arial Unicode MS" pitchFamily="34" charset="-120"/>
              </a:rPr>
              <a:t>學位證書</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大多數於</a:t>
            </a:r>
            <a:r>
              <a:rPr lang="zh-TW" altLang="en-US" b="1" dirty="0">
                <a:latin typeface="微軟正黑體" panose="020B0604030504040204" pitchFamily="34" charset="-120"/>
                <a:ea typeface="微軟正黑體" panose="020B0604030504040204" pitchFamily="34" charset="-120"/>
                <a:cs typeface="Arial Unicode MS" pitchFamily="34" charset="-120"/>
              </a:rPr>
              <a:t>週末假日</a:t>
            </a:r>
            <a:r>
              <a:rPr lang="zh-TW" altLang="en-US" dirty="0">
                <a:latin typeface="微軟正黑體" panose="020B0604030504040204" pitchFamily="34" charset="-120"/>
                <a:ea typeface="微軟正黑體" panose="020B0604030504040204" pitchFamily="34" charset="-120"/>
                <a:cs typeface="Arial Unicode MS" pitchFamily="34" charset="-120"/>
              </a:rPr>
              <a:t>上課，其課程為偏重實務導向。</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無修業年限之限制。</a:t>
            </a:r>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其他招生管道介紹</a:t>
            </a:r>
            <a:r>
              <a:rPr lang="en-US" altLang="zh-TW" b="1" dirty="0">
                <a:latin typeface="微軟正黑體" panose="020B0604030504040204" pitchFamily="34" charset="-120"/>
                <a:ea typeface="微軟正黑體" panose="020B0604030504040204" pitchFamily="34" charset="-120"/>
                <a:cs typeface="Arial Unicode MS" pitchFamily="34" charset="-120"/>
              </a:rPr>
              <a:t>(3/5)</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53</a:t>
            </a:fld>
            <a:endParaRPr lang="zh-TW" altLang="en-US"/>
          </a:p>
        </p:txBody>
      </p:sp>
    </p:spTree>
    <p:extLst>
      <p:ext uri="{BB962C8B-B14F-4D97-AF65-F5344CB8AC3E}">
        <p14:creationId xmlns:p14="http://schemas.microsoft.com/office/powerpoint/2010/main" val="2875026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運動績優生招生</a:t>
            </a:r>
            <a:r>
              <a:rPr lang="zh-TW" altLang="en-US" b="1" dirty="0">
                <a:latin typeface="微軟正黑體" panose="020B0604030504040204" pitchFamily="34" charset="-120"/>
                <a:ea typeface="微軟正黑體" panose="020B0604030504040204" pitchFamily="34" charset="-120"/>
                <a:cs typeface="Arial Unicode MS" pitchFamily="34" charset="-120"/>
              </a:rPr>
              <a:t>：</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運動成績優良學生甄審分發</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運動成績優良學生甄試分發</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運動成績優良生單獨招生</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r>
              <a:rPr lang="zh-TW" altLang="en-US" b="1" dirty="0">
                <a:solidFill>
                  <a:srgbClr val="FF0000"/>
                </a:solidFill>
                <a:latin typeface="微軟正黑體" panose="020B0604030504040204" pitchFamily="34" charset="-120"/>
                <a:ea typeface="微軟正黑體" panose="020B0604030504040204" pitchFamily="34" charset="-120"/>
              </a:rPr>
              <a:t>身心障礙生招生</a:t>
            </a:r>
            <a:r>
              <a:rPr lang="zh-TW" altLang="en-US" b="1" dirty="0">
                <a:latin typeface="微軟正黑體" panose="020B0604030504040204" pitchFamily="34" charset="-120"/>
                <a:ea typeface="微軟正黑體" panose="020B0604030504040204" pitchFamily="34" charset="-120"/>
              </a:rPr>
              <a:t>：</a:t>
            </a:r>
            <a:endParaRPr lang="en-US" altLang="zh-TW" b="1" dirty="0">
              <a:latin typeface="微軟正黑體" panose="020B0604030504040204" pitchFamily="34" charset="-120"/>
              <a:ea typeface="微軟正黑體" panose="020B0604030504040204"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身心障礙學生升學大專校院甄試：分為視覺障礙、聽覺障礙、腦性麻痺、自閉症、學習障礙及其他障礙等</a:t>
            </a:r>
            <a:r>
              <a:rPr lang="en-US" altLang="zh-TW" dirty="0">
                <a:latin typeface="微軟正黑體" panose="020B0604030504040204" pitchFamily="34" charset="-120"/>
                <a:ea typeface="微軟正黑體" panose="020B0604030504040204" pitchFamily="34" charset="-120"/>
                <a:cs typeface="Arial Unicode MS" pitchFamily="34" charset="-120"/>
              </a:rPr>
              <a:t>6</a:t>
            </a:r>
            <a:r>
              <a:rPr lang="zh-TW" altLang="en-US" dirty="0">
                <a:latin typeface="微軟正黑體" panose="020B0604030504040204" pitchFamily="34" charset="-120"/>
                <a:ea typeface="微軟正黑體" panose="020B0604030504040204" pitchFamily="34" charset="-120"/>
                <a:cs typeface="Arial Unicode MS" pitchFamily="34" charset="-120"/>
              </a:rPr>
              <a:t>個障礙類別。</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身心障礙學生單獨招生</a:t>
            </a:r>
            <a:endParaRPr lang="en-US" altLang="zh-TW" sz="3200" b="1" dirty="0">
              <a:latin typeface="微軟正黑體" panose="020B0604030504040204" pitchFamily="34" charset="-120"/>
              <a:ea typeface="微軟正黑體" panose="020B0604030504040204"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其他招生管道介紹</a:t>
            </a:r>
            <a:r>
              <a:rPr lang="en-US" altLang="zh-TW" b="1" dirty="0">
                <a:latin typeface="微軟正黑體" panose="020B0604030504040204" pitchFamily="34" charset="-120"/>
                <a:ea typeface="微軟正黑體" panose="020B0604030504040204" pitchFamily="34" charset="-120"/>
                <a:cs typeface="Arial Unicode MS" pitchFamily="34" charset="-120"/>
              </a:rPr>
              <a:t>(4/5)</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54</a:t>
            </a:fld>
            <a:endParaRPr lang="zh-TW" altLang="en-US"/>
          </a:p>
        </p:txBody>
      </p:sp>
    </p:spTree>
    <p:extLst>
      <p:ext uri="{BB962C8B-B14F-4D97-AF65-F5344CB8AC3E}">
        <p14:creationId xmlns:p14="http://schemas.microsoft.com/office/powerpoint/2010/main" val="17571611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雙軌訓練旗艦計畫</a:t>
            </a:r>
            <a:r>
              <a:rPr lang="zh-TW" altLang="en-US" b="1" dirty="0">
                <a:latin typeface="微軟正黑體" panose="020B0604030504040204" pitchFamily="34" charset="-120"/>
                <a:ea typeface="微軟正黑體" panose="020B0604030504040204" pitchFamily="34" charset="-120"/>
                <a:cs typeface="Arial Unicode MS" pitchFamily="34" charset="-120"/>
              </a:rPr>
              <a:t>：</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sz="2600" dirty="0">
                <a:latin typeface="微軟正黑體" panose="020B0604030504040204" pitchFamily="34" charset="-120"/>
                <a:ea typeface="微軟正黑體" panose="020B0604030504040204" pitchFamily="34" charset="-120"/>
                <a:cs typeface="Arial Unicode MS" pitchFamily="34" charset="-120"/>
              </a:rPr>
              <a:t>招生學制包含四技及二專，限招收年齡</a:t>
            </a:r>
            <a:r>
              <a:rPr lang="en-US" altLang="zh-TW" sz="2600" dirty="0">
                <a:latin typeface="微軟正黑體" panose="020B0604030504040204" pitchFamily="34" charset="-120"/>
                <a:ea typeface="微軟正黑體" panose="020B0604030504040204" pitchFamily="34" charset="-120"/>
                <a:cs typeface="Arial Unicode MS" pitchFamily="34" charset="-120"/>
              </a:rPr>
              <a:t>29</a:t>
            </a:r>
            <a:r>
              <a:rPr lang="zh-TW" altLang="en-US" sz="2600" dirty="0">
                <a:latin typeface="微軟正黑體" panose="020B0604030504040204" pitchFamily="34" charset="-120"/>
                <a:ea typeface="微軟正黑體" panose="020B0604030504040204" pitchFamily="34" charset="-120"/>
                <a:cs typeface="Arial Unicode MS" pitchFamily="34" charset="-120"/>
              </a:rPr>
              <a:t>歲以下訓練生。</a:t>
            </a:r>
            <a:endParaRPr lang="en-US" altLang="zh-TW" sz="2600"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sz="2600" dirty="0">
                <a:latin typeface="微軟正黑體" panose="020B0604030504040204" pitchFamily="34" charset="-120"/>
                <a:ea typeface="微軟正黑體" panose="020B0604030504040204" pitchFamily="34" charset="-120"/>
                <a:cs typeface="Arial Unicode MS" pitchFamily="34" charset="-120"/>
              </a:rPr>
              <a:t>各招生學校均採</a:t>
            </a:r>
            <a:r>
              <a:rPr lang="zh-TW" altLang="en-US" sz="2600" b="1" u="sng" dirty="0">
                <a:latin typeface="微軟正黑體" panose="020B0604030504040204" pitchFamily="34" charset="-120"/>
                <a:ea typeface="微軟正黑體" panose="020B0604030504040204" pitchFamily="34" charset="-120"/>
                <a:cs typeface="Arial Unicode MS" pitchFamily="34" charset="-120"/>
              </a:rPr>
              <a:t>單獨招生</a:t>
            </a:r>
            <a:r>
              <a:rPr lang="zh-TW" altLang="en-US" sz="2600" dirty="0">
                <a:latin typeface="微軟正黑體" panose="020B0604030504040204" pitchFamily="34" charset="-120"/>
                <a:ea typeface="微軟正黑體" panose="020B0604030504040204" pitchFamily="34" charset="-120"/>
                <a:cs typeface="Arial Unicode MS" pitchFamily="34" charset="-120"/>
              </a:rPr>
              <a:t>方式辦理，以事業單位工作崗位訓練為主，學校學科教育為輔，每週分別在事業單位訓練至少</a:t>
            </a:r>
            <a:r>
              <a:rPr lang="en-US" altLang="zh-TW" sz="2600" dirty="0">
                <a:latin typeface="微軟正黑體" panose="020B0604030504040204" pitchFamily="34" charset="-120"/>
                <a:ea typeface="微軟正黑體" panose="020B0604030504040204" pitchFamily="34" charset="-120"/>
                <a:cs typeface="Arial Unicode MS" pitchFamily="34" charset="-120"/>
              </a:rPr>
              <a:t>3</a:t>
            </a:r>
            <a:r>
              <a:rPr lang="zh-TW" altLang="en-US" sz="2600" dirty="0">
                <a:latin typeface="微軟正黑體" panose="020B0604030504040204" pitchFamily="34" charset="-120"/>
                <a:ea typeface="微軟正黑體" panose="020B0604030504040204" pitchFamily="34" charset="-120"/>
                <a:cs typeface="Arial Unicode MS" pitchFamily="34" charset="-120"/>
              </a:rPr>
              <a:t>天、學校上課</a:t>
            </a:r>
            <a:r>
              <a:rPr lang="en-US" altLang="zh-TW" sz="2600" dirty="0">
                <a:latin typeface="微軟正黑體" panose="020B0604030504040204" pitchFamily="34" charset="-120"/>
                <a:ea typeface="微軟正黑體" panose="020B0604030504040204" pitchFamily="34" charset="-120"/>
                <a:cs typeface="Arial Unicode MS" pitchFamily="34" charset="-120"/>
              </a:rPr>
              <a:t>2</a:t>
            </a:r>
            <a:r>
              <a:rPr lang="zh-TW" altLang="en-US" sz="2600" dirty="0">
                <a:latin typeface="微軟正黑體" panose="020B0604030504040204" pitchFamily="34" charset="-120"/>
                <a:ea typeface="微軟正黑體" panose="020B0604030504040204" pitchFamily="34" charset="-120"/>
                <a:cs typeface="Arial Unicode MS" pitchFamily="34" charset="-120"/>
              </a:rPr>
              <a:t>至</a:t>
            </a:r>
            <a:r>
              <a:rPr lang="en-US" altLang="zh-TW" sz="2600" dirty="0">
                <a:latin typeface="微軟正黑體" panose="020B0604030504040204" pitchFamily="34" charset="-120"/>
                <a:ea typeface="微軟正黑體" panose="020B0604030504040204" pitchFamily="34" charset="-120"/>
                <a:cs typeface="Arial Unicode MS" pitchFamily="34" charset="-120"/>
              </a:rPr>
              <a:t>3</a:t>
            </a:r>
            <a:r>
              <a:rPr lang="zh-TW" altLang="en-US" sz="2600" dirty="0">
                <a:latin typeface="微軟正黑體" panose="020B0604030504040204" pitchFamily="34" charset="-120"/>
                <a:ea typeface="微軟正黑體" panose="020B0604030504040204" pitchFamily="34" charset="-120"/>
                <a:cs typeface="Arial Unicode MS" pitchFamily="34" charset="-120"/>
              </a:rPr>
              <a:t>天，上課方式採</a:t>
            </a:r>
            <a:r>
              <a:rPr lang="zh-TW" altLang="en-US" sz="2600" b="1" u="sng" dirty="0">
                <a:latin typeface="微軟正黑體" panose="020B0604030504040204" pitchFamily="34" charset="-120"/>
                <a:ea typeface="微軟正黑體" panose="020B0604030504040204" pitchFamily="34" charset="-120"/>
                <a:cs typeface="Arial Unicode MS" pitchFamily="34" charset="-120"/>
              </a:rPr>
              <a:t>專班授課</a:t>
            </a:r>
            <a:r>
              <a:rPr lang="zh-TW" altLang="en-US" sz="2600" dirty="0">
                <a:latin typeface="微軟正黑體" panose="020B0604030504040204" pitchFamily="34" charset="-120"/>
                <a:ea typeface="微軟正黑體" panose="020B0604030504040204" pitchFamily="34" charset="-120"/>
                <a:cs typeface="Arial Unicode MS" pitchFamily="34" charset="-120"/>
              </a:rPr>
              <a:t>。</a:t>
            </a:r>
            <a:endParaRPr lang="en-US" altLang="zh-TW" sz="2600"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sz="2600" dirty="0">
                <a:latin typeface="微軟正黑體" panose="020B0604030504040204" pitchFamily="34" charset="-120"/>
                <a:ea typeface="微軟正黑體" panose="020B0604030504040204" pitchFamily="34" charset="-120"/>
                <a:cs typeface="Arial Unicode MS" pitchFamily="34" charset="-120"/>
              </a:rPr>
              <a:t>修業期滿且成績及格者，四技學制授予學士學位證書，二專學制授予副學士學位證書。</a:t>
            </a:r>
            <a:endParaRPr lang="en-US" altLang="zh-TW" sz="2600"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sz="2600" dirty="0">
                <a:latin typeface="微軟正黑體" panose="020B0604030504040204" pitchFamily="34" charset="-120"/>
                <a:ea typeface="微軟正黑體" panose="020B0604030504040204" pitchFamily="34" charset="-120"/>
                <a:cs typeface="Arial Unicode MS" pitchFamily="34" charset="-120"/>
              </a:rPr>
              <a:t>相關訊息公告於專屬網站，網址</a:t>
            </a:r>
            <a:br>
              <a:rPr lang="en-US" altLang="zh-TW" sz="2600" dirty="0">
                <a:latin typeface="微軟正黑體" panose="020B0604030504040204" pitchFamily="34" charset="-120"/>
                <a:ea typeface="微軟正黑體" panose="020B0604030504040204" pitchFamily="34" charset="-120"/>
                <a:cs typeface="Arial Unicode MS" pitchFamily="34" charset="-120"/>
              </a:rPr>
            </a:br>
            <a:r>
              <a:rPr lang="en-US" altLang="zh-TW" sz="2000" dirty="0">
                <a:latin typeface="微軟正黑體" panose="020B0604030504040204" pitchFamily="34" charset="-120"/>
                <a:ea typeface="微軟正黑體" panose="020B0604030504040204" pitchFamily="34" charset="-120"/>
                <a:cs typeface="Arial Unicode MS" pitchFamily="34" charset="-120"/>
                <a:hlinkClick r:id="rId2"/>
              </a:rPr>
              <a:t>https://ttms.etraining.gov.tw/eYVTR/Main/Index6</a:t>
            </a:r>
            <a:endParaRPr lang="en-US" altLang="zh-TW" sz="2000" dirty="0">
              <a:latin typeface="微軟正黑體" panose="020B0604030504040204" pitchFamily="34" charset="-120"/>
              <a:ea typeface="微軟正黑體" panose="020B0604030504040204" pitchFamily="34" charset="-120"/>
              <a:cs typeface="Arial Unicode MS" pitchFamily="34" charset="-120"/>
            </a:endParaRPr>
          </a:p>
          <a:p>
            <a:pPr lvl="1"/>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其他招生管道介紹</a:t>
            </a:r>
            <a:r>
              <a:rPr lang="en-US" altLang="zh-TW" b="1" dirty="0">
                <a:latin typeface="微軟正黑體" panose="020B0604030504040204" pitchFamily="34" charset="-120"/>
                <a:ea typeface="微軟正黑體" panose="020B0604030504040204" pitchFamily="34" charset="-120"/>
                <a:cs typeface="Arial Unicode MS" pitchFamily="34" charset="-120"/>
              </a:rPr>
              <a:t>(5/5)</a:t>
            </a: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55</a:t>
            </a:fld>
            <a:endParaRPr lang="zh-TW" altLang="en-US"/>
          </a:p>
        </p:txBody>
      </p:sp>
    </p:spTree>
    <p:extLst>
      <p:ext uri="{BB962C8B-B14F-4D97-AF65-F5344CB8AC3E}">
        <p14:creationId xmlns:p14="http://schemas.microsoft.com/office/powerpoint/2010/main" val="31751340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997200"/>
            <a:ext cx="7772400" cy="936625"/>
          </a:xfrm>
        </p:spPr>
        <p:txBody>
          <a:bodyPr/>
          <a:lstStyle/>
          <a:p>
            <a:pPr algn="ctr" eaLnBrk="1" hangingPunct="1">
              <a:defRPr/>
            </a:pPr>
            <a:r>
              <a:rPr lang="zh-TW" altLang="en-US" sz="4800" dirty="0">
                <a:latin typeface="微軟正黑體" panose="020B0604030504040204" pitchFamily="34" charset="-120"/>
                <a:ea typeface="微軟正黑體" panose="020B0604030504040204" pitchFamily="34" charset="-120"/>
                <a:cs typeface="Arial Unicode MS" pitchFamily="34" charset="-120"/>
              </a:rPr>
              <a:t>拾、諮詢管道與網站</a:t>
            </a: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56</a:t>
            </a:fld>
            <a:endParaRPr lang="zh-TW"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dirty="0">
                <a:latin typeface="Arial Unicode MS" pitchFamily="34" charset="-120"/>
                <a:ea typeface="Arial Unicode MS" pitchFamily="34" charset="-120"/>
                <a:cs typeface="Arial Unicode MS" pitchFamily="34" charset="-120"/>
              </a:rPr>
              <a:t>1.</a:t>
            </a:r>
            <a:r>
              <a:rPr lang="zh-TW" altLang="en-US" sz="4000" dirty="0">
                <a:solidFill>
                  <a:srgbClr val="FF0000"/>
                </a:solidFill>
                <a:latin typeface="Arial Unicode MS" pitchFamily="34" charset="-120"/>
                <a:ea typeface="Arial Unicode MS" pitchFamily="34" charset="-120"/>
                <a:cs typeface="Arial Unicode MS" pitchFamily="34" charset="-120"/>
              </a:rPr>
              <a:t>技專校院招生委員會聯合會</a:t>
            </a:r>
          </a:p>
        </p:txBody>
      </p:sp>
      <p:sp>
        <p:nvSpPr>
          <p:cNvPr id="93187" name="內容版面配置區 2"/>
          <p:cNvSpPr>
            <a:spLocks noGrp="1"/>
          </p:cNvSpPr>
          <p:nvPr>
            <p:ph idx="1"/>
          </p:nvPr>
        </p:nvSpPr>
        <p:spPr>
          <a:xfrm>
            <a:off x="611188" y="2277095"/>
            <a:ext cx="8229600" cy="2808089"/>
          </a:xfrm>
        </p:spPr>
        <p:txBody>
          <a:bodyPr/>
          <a:lstStyle/>
          <a:p>
            <a:r>
              <a:rPr lang="zh-TW" altLang="en-US" sz="2800" b="1" dirty="0">
                <a:latin typeface="Arial Unicode MS" pitchFamily="34" charset="-120"/>
                <a:ea typeface="Arial Unicode MS" pitchFamily="34" charset="-120"/>
                <a:cs typeface="Arial Unicode MS" pitchFamily="34" charset="-120"/>
              </a:rPr>
              <a:t>技專校院各學制最新考試及招生資訊</a:t>
            </a:r>
            <a:endParaRPr lang="en-US" altLang="zh-TW" sz="2800" b="1" dirty="0">
              <a:latin typeface="Arial Unicode MS" pitchFamily="34" charset="-120"/>
              <a:ea typeface="Arial Unicode MS" pitchFamily="34" charset="-120"/>
              <a:cs typeface="Arial Unicode MS" pitchFamily="34" charset="-120"/>
            </a:endParaRPr>
          </a:p>
          <a:p>
            <a:r>
              <a:rPr lang="zh-TW" altLang="en-US" sz="2800" b="1" dirty="0">
                <a:latin typeface="Arial Unicode MS" pitchFamily="34" charset="-120"/>
                <a:ea typeface="Arial Unicode MS" pitchFamily="34" charset="-120"/>
                <a:cs typeface="Arial Unicode MS" pitchFamily="34" charset="-120"/>
              </a:rPr>
              <a:t>各入學管道詳細介紹</a:t>
            </a:r>
            <a:endParaRPr lang="en-US" altLang="zh-TW" sz="2800" b="1" dirty="0">
              <a:latin typeface="Arial Unicode MS" pitchFamily="34" charset="-120"/>
              <a:ea typeface="Arial Unicode MS" pitchFamily="34" charset="-120"/>
              <a:cs typeface="Arial Unicode MS" pitchFamily="34" charset="-120"/>
            </a:endParaRPr>
          </a:p>
          <a:p>
            <a:r>
              <a:rPr lang="zh-TW" altLang="en-US" sz="2800" b="1" dirty="0">
                <a:latin typeface="Arial Unicode MS" pitchFamily="34" charset="-120"/>
                <a:ea typeface="Arial Unicode MS" pitchFamily="34" charset="-120"/>
                <a:cs typeface="Arial Unicode MS" pitchFamily="34" charset="-120"/>
              </a:rPr>
              <a:t>各項宣導資源下載</a:t>
            </a:r>
            <a:endParaRPr lang="en-US" altLang="zh-TW" sz="2800" b="1" dirty="0">
              <a:latin typeface="Arial Unicode MS" pitchFamily="34" charset="-120"/>
              <a:ea typeface="Arial Unicode MS" pitchFamily="34" charset="-120"/>
              <a:cs typeface="Arial Unicode MS" pitchFamily="34" charset="-120"/>
            </a:endParaRPr>
          </a:p>
          <a:p>
            <a:r>
              <a:rPr lang="zh-TW" altLang="en-US" sz="2800" b="1" dirty="0">
                <a:latin typeface="Arial Unicode MS" pitchFamily="34" charset="-120"/>
                <a:ea typeface="Arial Unicode MS" pitchFamily="34" charset="-120"/>
                <a:cs typeface="Arial Unicode MS" pitchFamily="34" charset="-120"/>
              </a:rPr>
              <a:t>連結各招生委員會網站</a:t>
            </a:r>
            <a:endParaRPr lang="en-US" altLang="zh-TW" sz="2800" b="1" dirty="0">
              <a:latin typeface="Arial Unicode MS" pitchFamily="34" charset="-120"/>
              <a:ea typeface="Arial Unicode MS" pitchFamily="34" charset="-120"/>
              <a:cs typeface="Arial Unicode MS" pitchFamily="34" charset="-120"/>
            </a:endParaRPr>
          </a:p>
          <a:p>
            <a:r>
              <a:rPr lang="zh-TW" altLang="en-US" sz="2800" b="1" dirty="0">
                <a:latin typeface="Arial Unicode MS" pitchFamily="34" charset="-120"/>
                <a:ea typeface="Arial Unicode MS" pitchFamily="34" charset="-120"/>
                <a:cs typeface="Arial Unicode MS" pitchFamily="34" charset="-120"/>
              </a:rPr>
              <a:t>網址：</a:t>
            </a:r>
            <a:r>
              <a:rPr lang="en-US" altLang="zh-TW" sz="2800" b="1" dirty="0">
                <a:latin typeface="Arial Unicode MS" pitchFamily="34" charset="-120"/>
                <a:ea typeface="Arial Unicode MS" pitchFamily="34" charset="-120"/>
                <a:cs typeface="Arial Unicode MS" pitchFamily="34" charset="-120"/>
                <a:hlinkClick r:id="rId3"/>
              </a:rPr>
              <a:t>https://www.jctv.ntut.edu.tw/</a:t>
            </a:r>
            <a:endParaRPr lang="en-US" altLang="zh-TW" sz="2800" b="1" dirty="0">
              <a:latin typeface="Arial Unicode MS" pitchFamily="34" charset="-120"/>
              <a:ea typeface="Arial Unicode MS" pitchFamily="34" charset="-120"/>
              <a:cs typeface="Arial Unicode MS" pitchFamily="34" charset="-120"/>
            </a:endParaRPr>
          </a:p>
          <a:p>
            <a:endParaRPr lang="zh-TW" altLang="en-US" sz="2400" dirty="0">
              <a:latin typeface="Arial Unicode MS" pitchFamily="34" charset="-120"/>
              <a:ea typeface="Arial Unicode MS"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57</a:t>
            </a:fld>
            <a:endParaRPr lang="zh-TW" altLang="en-US"/>
          </a:p>
        </p:txBody>
      </p:sp>
    </p:spTree>
    <p:extLst>
      <p:ext uri="{BB962C8B-B14F-4D97-AF65-F5344CB8AC3E}">
        <p14:creationId xmlns:p14="http://schemas.microsoft.com/office/powerpoint/2010/main" val="2060997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dirty="0">
                <a:latin typeface="Arial Unicode MS" pitchFamily="34" charset="-120"/>
                <a:ea typeface="Arial Unicode MS" pitchFamily="34" charset="-120"/>
                <a:cs typeface="Arial Unicode MS" pitchFamily="34" charset="-120"/>
              </a:rPr>
              <a:t>2.</a:t>
            </a:r>
            <a:r>
              <a:rPr lang="zh-TW" altLang="en-US" sz="4000" dirty="0">
                <a:solidFill>
                  <a:srgbClr val="FF0000"/>
                </a:solidFill>
                <a:latin typeface="Arial Unicode MS" pitchFamily="34" charset="-120"/>
                <a:ea typeface="Arial Unicode MS" pitchFamily="34" charset="-120"/>
                <a:cs typeface="Arial Unicode MS" pitchFamily="34" charset="-120"/>
              </a:rPr>
              <a:t>技專校院招生策略委員會</a:t>
            </a:r>
          </a:p>
        </p:txBody>
      </p:sp>
      <p:sp>
        <p:nvSpPr>
          <p:cNvPr id="93187" name="內容版面配置區 2"/>
          <p:cNvSpPr>
            <a:spLocks noGrp="1"/>
          </p:cNvSpPr>
          <p:nvPr>
            <p:ph idx="1"/>
          </p:nvPr>
        </p:nvSpPr>
        <p:spPr>
          <a:xfrm>
            <a:off x="611188" y="2277095"/>
            <a:ext cx="8229600" cy="2232025"/>
          </a:xfrm>
        </p:spPr>
        <p:txBody>
          <a:bodyPr/>
          <a:lstStyle/>
          <a:p>
            <a:r>
              <a:rPr lang="zh-TW" altLang="en-US" sz="2800" b="1" dirty="0">
                <a:latin typeface="微軟正黑體" panose="020B0604030504040204" pitchFamily="34" charset="-120"/>
                <a:ea typeface="微軟正黑體" panose="020B0604030504040204" pitchFamily="34" charset="-120"/>
                <a:cs typeface="Arial Unicode MS" pitchFamily="34" charset="-120"/>
              </a:rPr>
              <a:t>各學制入學指南</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招生宣導資源</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四技進修部、二專夜間部單獨招生資訊</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網址：</a:t>
            </a:r>
            <a:r>
              <a:rPr lang="en-US" altLang="zh-TW" sz="2800" b="1" dirty="0">
                <a:latin typeface="微軟正黑體" panose="020B0604030504040204" pitchFamily="34" charset="-120"/>
                <a:ea typeface="微軟正黑體" panose="020B0604030504040204" pitchFamily="34" charset="-120"/>
                <a:cs typeface="Arial Unicode MS" pitchFamily="34" charset="-120"/>
                <a:hlinkClick r:id="rId2"/>
              </a:rPr>
              <a:t>https://www.techadmi.edu.tw/</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58</a:t>
            </a:fld>
            <a:endParaRPr lang="zh-TW" altLang="en-US"/>
          </a:p>
        </p:txBody>
      </p:sp>
    </p:spTree>
    <p:extLst>
      <p:ext uri="{BB962C8B-B14F-4D97-AF65-F5344CB8AC3E}">
        <p14:creationId xmlns:p14="http://schemas.microsoft.com/office/powerpoint/2010/main" val="28489661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b="1" dirty="0">
                <a:latin typeface="微軟正黑體" panose="020B0604030504040204" pitchFamily="34" charset="-120"/>
                <a:ea typeface="微軟正黑體" panose="020B0604030504040204" pitchFamily="34" charset="-120"/>
                <a:cs typeface="Arial Unicode MS" pitchFamily="34" charset="-120"/>
              </a:rPr>
              <a:t>3.</a:t>
            </a:r>
            <a:r>
              <a:rPr lang="zh-TW" altLang="en-US" sz="4000" b="1" dirty="0">
                <a:solidFill>
                  <a:srgbClr val="FF0000"/>
                </a:solidFill>
                <a:latin typeface="微軟正黑體" panose="020B0604030504040204" pitchFamily="34" charset="-120"/>
                <a:ea typeface="微軟正黑體" panose="020B0604030504040204" pitchFamily="34" charset="-120"/>
                <a:cs typeface="Arial Unicode MS" pitchFamily="34" charset="-120"/>
              </a:rPr>
              <a:t>技訊網</a:t>
            </a:r>
          </a:p>
        </p:txBody>
      </p:sp>
      <p:sp>
        <p:nvSpPr>
          <p:cNvPr id="93187" name="內容版面配置區 2"/>
          <p:cNvSpPr>
            <a:spLocks noGrp="1"/>
          </p:cNvSpPr>
          <p:nvPr>
            <p:ph idx="1"/>
          </p:nvPr>
        </p:nvSpPr>
        <p:spPr>
          <a:xfrm>
            <a:off x="611188" y="2277095"/>
            <a:ext cx="8229600" cy="3816201"/>
          </a:xfrm>
        </p:spPr>
        <p:txBody>
          <a:bodyPr/>
          <a:lstStyle/>
          <a:p>
            <a:r>
              <a:rPr lang="zh-TW" altLang="en-US" sz="2800" b="1" dirty="0">
                <a:latin typeface="微軟正黑體" panose="020B0604030504040204" pitchFamily="34" charset="-120"/>
                <a:ea typeface="微軟正黑體" panose="020B0604030504040204" pitchFamily="34" charset="-120"/>
                <a:cs typeface="Arial Unicode MS" pitchFamily="34" charset="-120"/>
              </a:rPr>
              <a:t>各校及各招生系科簡介</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各校及各招生系科入學管道查詢</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各入學管道招生校系及名額查詢</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各入學管道詳細報名方式及招生說明</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提供關鍵字查詢、進階查詢等搜尋功能</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上手容易、使用方便、人氣第一</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網址：</a:t>
            </a:r>
            <a:r>
              <a:rPr lang="en-US" altLang="zh-TW" sz="2800" b="1" dirty="0">
                <a:latin typeface="微軟正黑體" panose="020B0604030504040204" pitchFamily="34" charset="-120"/>
                <a:ea typeface="微軟正黑體" panose="020B0604030504040204" pitchFamily="34" charset="-120"/>
                <a:cs typeface="Arial Unicode MS" pitchFamily="34" charset="-120"/>
                <a:hlinkClick r:id="rId2"/>
              </a:rPr>
              <a:t>https://techexpo.moe.edu.tw/search/</a:t>
            </a:r>
            <a:endParaRPr lang="zh-TW" altLang="en-US" sz="2800" b="1"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59</a:t>
            </a:fld>
            <a:endParaRPr lang="zh-TW" altLang="en-US"/>
          </a:p>
        </p:txBody>
      </p:sp>
    </p:spTree>
    <p:extLst>
      <p:ext uri="{BB962C8B-B14F-4D97-AF65-F5344CB8AC3E}">
        <p14:creationId xmlns:p14="http://schemas.microsoft.com/office/powerpoint/2010/main" val="1270456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sz="4800" b="1" dirty="0">
                <a:solidFill>
                  <a:srgbClr val="2E38FC"/>
                </a:solidFill>
                <a:latin typeface="微軟正黑體" panose="020B0604030504040204" pitchFamily="34" charset="-120"/>
                <a:ea typeface="微軟正黑體" panose="020B0604030504040204" pitchFamily="34" charset="-120"/>
              </a:rPr>
              <a:t>畢業</a:t>
            </a:r>
            <a:r>
              <a:rPr lang="en-US" altLang="zh-TW" sz="4800" b="1" dirty="0">
                <a:solidFill>
                  <a:srgbClr val="2E38FC"/>
                </a:solidFill>
                <a:latin typeface="微軟正黑體" panose="020B0604030504040204" pitchFamily="34" charset="-120"/>
                <a:ea typeface="微軟正黑體" panose="020B0604030504040204" pitchFamily="34" charset="-120"/>
              </a:rPr>
              <a:t>--</a:t>
            </a:r>
            <a:r>
              <a:rPr lang="zh-TW" altLang="en-US" sz="4800" b="1" dirty="0">
                <a:solidFill>
                  <a:srgbClr val="2E38FC"/>
                </a:solidFill>
                <a:latin typeface="微軟正黑體" panose="020B0604030504040204" pitchFamily="34" charset="-120"/>
                <a:ea typeface="微軟正黑體" panose="020B0604030504040204" pitchFamily="34" charset="-120"/>
              </a:rPr>
              <a:t>注意事項</a:t>
            </a:r>
            <a:r>
              <a:rPr lang="en-US" altLang="zh-TW" sz="4800" b="1" dirty="0">
                <a:solidFill>
                  <a:srgbClr val="2E38FC"/>
                </a:solidFill>
                <a:latin typeface="微軟正黑體" panose="020B0604030504040204" pitchFamily="34" charset="-120"/>
                <a:ea typeface="微軟正黑體" panose="020B0604030504040204" pitchFamily="34" charset="-120"/>
              </a:rPr>
              <a:t>2</a:t>
            </a:r>
            <a:endParaRPr lang="zh-TW" altLang="en-US" sz="4800" b="1" dirty="0">
              <a:solidFill>
                <a:srgbClr val="2E38FC"/>
              </a:solidFill>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683568" y="1600200"/>
            <a:ext cx="7848872" cy="4724400"/>
          </a:xfrm>
        </p:spPr>
        <p:txBody>
          <a:bodyPr rtlCol="0">
            <a:normAutofit/>
          </a:bodyPr>
          <a:lstStyle/>
          <a:p>
            <a:pPr eaLnBrk="1" fontAlgn="auto" hangingPunct="1">
              <a:lnSpc>
                <a:spcPct val="150000"/>
              </a:lnSpc>
              <a:spcAft>
                <a:spcPts val="0"/>
              </a:spcAft>
              <a:buFont typeface="Wingdings" panose="05000000000000000000" pitchFamily="2" charset="2"/>
              <a:buChar char="n"/>
              <a:defRPr/>
            </a:pPr>
            <a:r>
              <a:rPr lang="zh-TW" altLang="en-US" sz="2800" dirty="0">
                <a:latin typeface="微軟正黑體" panose="020B0604030504040204" pitchFamily="34" charset="-120"/>
                <a:ea typeface="微軟正黑體" panose="020B0604030504040204" pitchFamily="34" charset="-120"/>
              </a:rPr>
              <a:t>三年已修得</a:t>
            </a:r>
            <a:r>
              <a:rPr lang="en-US" altLang="zh-TW" sz="2800" dirty="0">
                <a:latin typeface="微軟正黑體" panose="020B0604030504040204" pitchFamily="34" charset="-120"/>
                <a:ea typeface="微軟正黑體" panose="020B0604030504040204" pitchFamily="34" charset="-120"/>
              </a:rPr>
              <a:t>160</a:t>
            </a:r>
            <a:r>
              <a:rPr lang="zh-TW" altLang="en-US" sz="2800" dirty="0">
                <a:latin typeface="微軟正黑體" panose="020B0604030504040204" pitchFamily="34" charset="-120"/>
                <a:ea typeface="微軟正黑體" panose="020B0604030504040204" pitchFamily="34" charset="-120"/>
              </a:rPr>
              <a:t>個學分，但德行獎懲滿</a:t>
            </a:r>
            <a:r>
              <a:rPr lang="en-US" altLang="zh-TW" sz="2800" dirty="0">
                <a:latin typeface="微軟正黑體" panose="020B0604030504040204" pitchFamily="34" charset="-120"/>
                <a:ea typeface="微軟正黑體" panose="020B0604030504040204" pitchFamily="34" charset="-120"/>
              </a:rPr>
              <a:t>3</a:t>
            </a:r>
            <a:r>
              <a:rPr lang="zh-TW" altLang="en-US" sz="2800" dirty="0">
                <a:latin typeface="微軟正黑體" panose="020B0604030504040204" pitchFamily="34" charset="-120"/>
                <a:ea typeface="微軟正黑體" panose="020B0604030504040204" pitchFamily="34" charset="-120"/>
              </a:rPr>
              <a:t>大過 </a:t>
            </a:r>
            <a:endParaRPr lang="en-US" altLang="zh-TW" sz="2800" dirty="0">
              <a:latin typeface="微軟正黑體" panose="020B0604030504040204" pitchFamily="34" charset="-120"/>
              <a:ea typeface="微軟正黑體" panose="020B0604030504040204" pitchFamily="34" charset="-120"/>
            </a:endParaRPr>
          </a:p>
          <a:p>
            <a:pPr marL="0" indent="0" eaLnBrk="1" fontAlgn="auto" hangingPunct="1">
              <a:lnSpc>
                <a:spcPct val="150000"/>
              </a:lnSpc>
              <a:spcAft>
                <a:spcPts val="0"/>
              </a:spcAft>
              <a:buNone/>
              <a:defRPr/>
            </a:pPr>
            <a:r>
              <a:rPr lang="zh-TW" altLang="en-US" sz="2800" dirty="0">
                <a:latin typeface="微軟正黑體" panose="020B0604030504040204" pitchFamily="34" charset="-120"/>
                <a:ea typeface="微軟正黑體" panose="020B0604030504040204" pitchFamily="34" charset="-120"/>
              </a:rPr>
              <a:t>    者，只能取得修業證明書。</a:t>
            </a:r>
            <a:endParaRPr lang="en-US" altLang="zh-TW" sz="2800" dirty="0">
              <a:latin typeface="微軟正黑體" panose="020B0604030504040204" pitchFamily="34" charset="-120"/>
              <a:ea typeface="微軟正黑體" panose="020B0604030504040204" pitchFamily="34" charset="-120"/>
            </a:endParaRPr>
          </a:p>
          <a:p>
            <a:pPr eaLnBrk="1" fontAlgn="auto" hangingPunct="1">
              <a:lnSpc>
                <a:spcPct val="150000"/>
              </a:lnSpc>
              <a:spcAft>
                <a:spcPts val="0"/>
              </a:spcAft>
              <a:buFont typeface="Wingdings" panose="05000000000000000000" pitchFamily="2" charset="2"/>
              <a:buChar char="n"/>
              <a:defRPr/>
            </a:pPr>
            <a:r>
              <a:rPr lang="zh-TW" altLang="en-US" sz="2800" dirty="0">
                <a:latin typeface="微軟正黑體" panose="020B0604030504040204" pitchFamily="34" charset="-120"/>
                <a:ea typeface="微軟正黑體" panose="020B0604030504040204" pitchFamily="34" charset="-120"/>
              </a:rPr>
              <a:t>三年只修得</a:t>
            </a:r>
            <a:r>
              <a:rPr lang="en-US" altLang="zh-TW" sz="2800" dirty="0">
                <a:latin typeface="微軟正黑體" panose="020B0604030504040204" pitchFamily="34" charset="-120"/>
                <a:ea typeface="微軟正黑體" panose="020B0604030504040204" pitchFamily="34" charset="-120"/>
              </a:rPr>
              <a:t>120</a:t>
            </a:r>
            <a:r>
              <a:rPr lang="zh-TW" altLang="en-US" sz="2800" dirty="0">
                <a:latin typeface="微軟正黑體" panose="020B0604030504040204" pitchFamily="34" charset="-120"/>
                <a:ea typeface="微軟正黑體" panose="020B0604030504040204" pitchFamily="34" charset="-120"/>
              </a:rPr>
              <a:t>個學分，未達</a:t>
            </a:r>
            <a:r>
              <a:rPr lang="en-US" altLang="zh-TW" sz="2800" dirty="0">
                <a:latin typeface="微軟正黑體" panose="020B0604030504040204" pitchFamily="34" charset="-120"/>
                <a:ea typeface="微軟正黑體" panose="020B0604030504040204" pitchFamily="34" charset="-120"/>
              </a:rPr>
              <a:t>160</a:t>
            </a:r>
            <a:r>
              <a:rPr lang="zh-TW" altLang="en-US" sz="2800" dirty="0">
                <a:latin typeface="微軟正黑體" panose="020B0604030504040204" pitchFamily="34" charset="-120"/>
                <a:ea typeface="微軟正黑體" panose="020B0604030504040204" pitchFamily="34" charset="-120"/>
              </a:rPr>
              <a:t>個學分者，</a:t>
            </a:r>
            <a:endParaRPr lang="en-US" altLang="zh-TW" sz="2800" dirty="0">
              <a:latin typeface="微軟正黑體" panose="020B0604030504040204" pitchFamily="34" charset="-120"/>
              <a:ea typeface="微軟正黑體" panose="020B0604030504040204" pitchFamily="34" charset="-120"/>
            </a:endParaRPr>
          </a:p>
          <a:p>
            <a:pPr marL="0" indent="0" eaLnBrk="1" fontAlgn="auto" hangingPunct="1">
              <a:lnSpc>
                <a:spcPct val="150000"/>
              </a:lnSpc>
              <a:spcAft>
                <a:spcPts val="0"/>
              </a:spcAft>
              <a:buNone/>
              <a:defRPr/>
            </a:pPr>
            <a:r>
              <a:rPr lang="zh-TW" altLang="en-US" sz="2800" dirty="0">
                <a:latin typeface="微軟正黑體" panose="020B0604030504040204" pitchFamily="34" charset="-120"/>
                <a:ea typeface="微軟正黑體" panose="020B0604030504040204" pitchFamily="34" charset="-120"/>
              </a:rPr>
              <a:t>    無論德行獎懲如何，只能取得修業證明書。</a:t>
            </a:r>
            <a:endParaRPr lang="en-US" altLang="zh-TW" sz="2800" dirty="0">
              <a:latin typeface="微軟正黑體" panose="020B0604030504040204" pitchFamily="34" charset="-120"/>
              <a:ea typeface="微軟正黑體" panose="020B0604030504040204" pitchFamily="34" charset="-120"/>
            </a:endParaRPr>
          </a:p>
          <a:p>
            <a:pPr eaLnBrk="1" fontAlgn="auto" hangingPunct="1">
              <a:lnSpc>
                <a:spcPct val="150000"/>
              </a:lnSpc>
              <a:spcAft>
                <a:spcPts val="0"/>
              </a:spcAft>
              <a:buFont typeface="Wingdings" panose="05000000000000000000" pitchFamily="2" charset="2"/>
              <a:buChar char="n"/>
              <a:defRPr/>
            </a:pPr>
            <a:r>
              <a:rPr lang="zh-TW" altLang="en-US" sz="2800" dirty="0">
                <a:latin typeface="微軟正黑體" panose="020B0604030504040204" pitchFamily="34" charset="-120"/>
                <a:ea typeface="微軟正黑體" panose="020B0604030504040204" pitchFamily="34" charset="-120"/>
              </a:rPr>
              <a:t>三年修得未滿</a:t>
            </a:r>
            <a:r>
              <a:rPr lang="en-US" altLang="zh-TW" sz="2800" dirty="0">
                <a:latin typeface="微軟正黑體" panose="020B0604030504040204" pitchFamily="34" charset="-120"/>
                <a:ea typeface="微軟正黑體" panose="020B0604030504040204" pitchFamily="34" charset="-120"/>
              </a:rPr>
              <a:t>120</a:t>
            </a:r>
            <a:r>
              <a:rPr lang="zh-TW" altLang="en-US" sz="2800" dirty="0">
                <a:latin typeface="微軟正黑體" panose="020B0604030504040204" pitchFamily="34" charset="-120"/>
                <a:ea typeface="微軟正黑體" panose="020B0604030504040204" pitchFamily="34" charset="-120"/>
              </a:rPr>
              <a:t>個學分者，只能取得成績</a:t>
            </a:r>
            <a:endParaRPr lang="en-US" altLang="zh-TW" sz="2800" dirty="0">
              <a:latin typeface="微軟正黑體" panose="020B0604030504040204" pitchFamily="34" charset="-120"/>
              <a:ea typeface="微軟正黑體" panose="020B0604030504040204" pitchFamily="34" charset="-120"/>
            </a:endParaRPr>
          </a:p>
          <a:p>
            <a:pPr marL="0" indent="0" eaLnBrk="1" fontAlgn="auto" hangingPunct="1">
              <a:lnSpc>
                <a:spcPct val="150000"/>
              </a:lnSpc>
              <a:spcAft>
                <a:spcPts val="0"/>
              </a:spcAft>
              <a:buNone/>
              <a:defRPr/>
            </a:pPr>
            <a:r>
              <a:rPr lang="zh-TW" altLang="en-US" sz="2800" dirty="0">
                <a:latin typeface="微軟正黑體" panose="020B0604030504040204" pitchFamily="34" charset="-120"/>
                <a:ea typeface="微軟正黑體" panose="020B0604030504040204" pitchFamily="34" charset="-120"/>
              </a:rPr>
              <a:t>    證明書。</a:t>
            </a:r>
            <a:endParaRPr lang="en-US" altLang="zh-TW" sz="2800" dirty="0">
              <a:latin typeface="微軟正黑體" panose="020B0604030504040204" pitchFamily="34" charset="-120"/>
              <a:ea typeface="微軟正黑體" panose="020B0604030504040204" pitchFamily="34" charset="-120"/>
            </a:endParaRPr>
          </a:p>
          <a:p>
            <a:pPr eaLnBrk="1" fontAlgn="auto" hangingPunct="1">
              <a:spcAft>
                <a:spcPts val="0"/>
              </a:spcAft>
              <a:defRPr/>
            </a:pPr>
            <a:endParaRPr lang="zh-TW" altLang="en-US" dirty="0"/>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6</a:t>
            </a:fld>
            <a:endParaRPr lang="zh-TW" altLang="en-US"/>
          </a:p>
        </p:txBody>
      </p:sp>
    </p:spTree>
    <p:extLst>
      <p:ext uri="{BB962C8B-B14F-4D97-AF65-F5344CB8AC3E}">
        <p14:creationId xmlns:p14="http://schemas.microsoft.com/office/powerpoint/2010/main" val="3037404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b="1" dirty="0">
                <a:latin typeface="微軟正黑體" panose="020B0604030504040204" pitchFamily="34" charset="-120"/>
                <a:ea typeface="微軟正黑體" panose="020B0604030504040204" pitchFamily="34" charset="-120"/>
                <a:cs typeface="Arial Unicode MS" pitchFamily="34" charset="-120"/>
              </a:rPr>
              <a:t>4.</a:t>
            </a:r>
            <a:r>
              <a:rPr lang="zh-TW" altLang="en-US" sz="4000" b="1" dirty="0">
                <a:solidFill>
                  <a:srgbClr val="FF0000"/>
                </a:solidFill>
                <a:latin typeface="微軟正黑體" panose="020B0604030504040204" pitchFamily="34" charset="-120"/>
                <a:ea typeface="微軟正黑體" panose="020B0604030504040204" pitchFamily="34" charset="-120"/>
                <a:cs typeface="Arial Unicode MS" pitchFamily="34" charset="-120"/>
              </a:rPr>
              <a:t>技專校院入學測驗中心網站</a:t>
            </a:r>
          </a:p>
        </p:txBody>
      </p:sp>
      <p:sp>
        <p:nvSpPr>
          <p:cNvPr id="93187" name="內容版面配置區 2"/>
          <p:cNvSpPr>
            <a:spLocks noGrp="1"/>
          </p:cNvSpPr>
          <p:nvPr>
            <p:ph idx="1"/>
          </p:nvPr>
        </p:nvSpPr>
        <p:spPr>
          <a:xfrm>
            <a:off x="611188" y="2277095"/>
            <a:ext cx="8229600" cy="3312145"/>
          </a:xfrm>
        </p:spPr>
        <p:txBody>
          <a:bodyPr/>
          <a:lstStyle/>
          <a:p>
            <a:r>
              <a:rPr lang="zh-TW" altLang="en-US" sz="2800" b="1" dirty="0">
                <a:latin typeface="微軟正黑體" panose="020B0604030504040204" pitchFamily="34" charset="-120"/>
                <a:ea typeface="微軟正黑體" panose="020B0604030504040204" pitchFamily="34" charset="-120"/>
                <a:cs typeface="Arial Unicode MS" pitchFamily="34" charset="-120"/>
              </a:rPr>
              <a:t>下載統一入學測驗簡章</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下載統一入學測驗各考科考試範圍</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下載統一入學測驗歷屆試題及解答</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統一入學測驗成績單線上申請</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網址：</a:t>
            </a:r>
            <a:r>
              <a:rPr lang="en-US" altLang="zh-TW" sz="2800" b="1" dirty="0">
                <a:latin typeface="微軟正黑體" panose="020B0604030504040204" pitchFamily="34" charset="-120"/>
                <a:ea typeface="微軟正黑體" panose="020B0604030504040204" pitchFamily="34" charset="-120"/>
                <a:cs typeface="Arial Unicode MS" pitchFamily="34" charset="-120"/>
                <a:hlinkClick r:id="rId2"/>
              </a:rPr>
              <a:t>http://www.tcte.edu.tw/</a:t>
            </a:r>
            <a:endParaRPr lang="zh-TW" altLang="en-US" sz="2800" b="1"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60</a:t>
            </a:fld>
            <a:endParaRPr lang="zh-TW" altLang="en-US"/>
          </a:p>
        </p:txBody>
      </p:sp>
    </p:spTree>
    <p:extLst>
      <p:ext uri="{BB962C8B-B14F-4D97-AF65-F5344CB8AC3E}">
        <p14:creationId xmlns:p14="http://schemas.microsoft.com/office/powerpoint/2010/main" val="42481962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內容版面配置區 2"/>
          <p:cNvSpPr>
            <a:spLocks noGrp="1"/>
          </p:cNvSpPr>
          <p:nvPr>
            <p:ph idx="1"/>
          </p:nvPr>
        </p:nvSpPr>
        <p:spPr>
          <a:xfrm>
            <a:off x="971600" y="1772816"/>
            <a:ext cx="6984776" cy="936104"/>
          </a:xfrm>
        </p:spPr>
        <p:txBody>
          <a:bodyPr/>
          <a:lstStyle/>
          <a:p>
            <a:pPr marL="0" indent="0" algn="ctr">
              <a:buFont typeface="Arial" pitchFamily="34" charset="0"/>
              <a:buNone/>
            </a:pPr>
            <a:r>
              <a:rPr lang="zh-TW" altLang="en-US" sz="5400" b="1" dirty="0">
                <a:solidFill>
                  <a:srgbClr val="00B050"/>
                </a:solidFill>
                <a:latin typeface="微軟正黑體" pitchFamily="34" charset="-120"/>
                <a:ea typeface="微軟正黑體" pitchFamily="34" charset="-120"/>
              </a:rPr>
              <a:t>簡報完畢、感謝聆聽</a:t>
            </a:r>
          </a:p>
        </p:txBody>
      </p:sp>
      <p:sp>
        <p:nvSpPr>
          <p:cNvPr id="3" name="文字方塊 2"/>
          <p:cNvSpPr txBox="1"/>
          <p:nvPr/>
        </p:nvSpPr>
        <p:spPr>
          <a:xfrm>
            <a:off x="683568" y="2978949"/>
            <a:ext cx="7829323" cy="954107"/>
          </a:xfrm>
          <a:prstGeom prst="rect">
            <a:avLst/>
          </a:prstGeom>
          <a:noFill/>
        </p:spPr>
        <p:txBody>
          <a:bodyPr wrap="none" rtlCol="0">
            <a:spAutoFit/>
          </a:bodyPr>
          <a:lstStyle/>
          <a:p>
            <a:r>
              <a:rPr lang="zh-TW" altLang="en-US" sz="2800" b="1" dirty="0">
                <a:solidFill>
                  <a:srgbClr val="FF0000"/>
                </a:solidFill>
                <a:latin typeface="微軟正黑體" panose="020B0604030504040204" pitchFamily="34" charset="-120"/>
                <a:ea typeface="微軟正黑體" panose="020B0604030504040204" pitchFamily="34" charset="-120"/>
              </a:rPr>
              <a:t>歡迎大家造訪本校教務處</a:t>
            </a:r>
            <a:r>
              <a:rPr lang="en-US" altLang="zh-TW"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註冊組</a:t>
            </a:r>
            <a:r>
              <a:rPr lang="en-US" altLang="zh-TW"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升學資訊網站</a:t>
            </a:r>
            <a:endParaRPr lang="en-US" altLang="zh-TW" sz="2800" b="1" dirty="0">
              <a:solidFill>
                <a:srgbClr val="FF0000"/>
              </a:solidFill>
              <a:latin typeface="微軟正黑體" panose="020B0604030504040204" pitchFamily="34" charset="-120"/>
              <a:ea typeface="微軟正黑體" panose="020B0604030504040204" pitchFamily="34" charset="-120"/>
            </a:endParaRPr>
          </a:p>
          <a:p>
            <a:pPr algn="ctr"/>
            <a:r>
              <a:rPr lang="en-US" altLang="zh-TW" sz="2800" b="1" dirty="0">
                <a:solidFill>
                  <a:schemeClr val="accent6">
                    <a:lumMod val="75000"/>
                  </a:schemeClr>
                </a:solidFill>
                <a:latin typeface="微軟正黑體" panose="020B0604030504040204" pitchFamily="34" charset="-120"/>
                <a:ea typeface="微軟正黑體" panose="020B0604030504040204" pitchFamily="34" charset="-120"/>
                <a:hlinkClick r:id="rId3"/>
              </a:rPr>
              <a:t>https://www.saihs.edu.tw/nss/p/00213</a:t>
            </a:r>
            <a:endParaRPr lang="zh-TW" altLang="en-US"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61</a:t>
            </a:fld>
            <a:endParaRPr lang="zh-TW" altLang="en-US"/>
          </a:p>
        </p:txBody>
      </p:sp>
      <p:pic>
        <p:nvPicPr>
          <p:cNvPr id="2" name="圖片 1"/>
          <p:cNvPicPr>
            <a:picLocks noChangeAspect="1"/>
          </p:cNvPicPr>
          <p:nvPr/>
        </p:nvPicPr>
        <p:blipFill>
          <a:blip r:embed="rId4"/>
          <a:stretch>
            <a:fillRect/>
          </a:stretch>
        </p:blipFill>
        <p:spPr>
          <a:xfrm>
            <a:off x="3563888" y="4077072"/>
            <a:ext cx="1800200" cy="1800200"/>
          </a:xfrm>
          <a:prstGeom prst="rect">
            <a:avLst/>
          </a:prstGeom>
        </p:spPr>
      </p:pic>
    </p:spTree>
    <p:extLst>
      <p:ext uri="{BB962C8B-B14F-4D97-AF65-F5344CB8AC3E}">
        <p14:creationId xmlns:p14="http://schemas.microsoft.com/office/powerpoint/2010/main" val="1446615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BAF4BA8-C096-402D-A032-C71515704FB1}"/>
              </a:ext>
            </a:extLst>
          </p:cNvPr>
          <p:cNvSpPr>
            <a:spLocks noGrp="1"/>
          </p:cNvSpPr>
          <p:nvPr>
            <p:ph type="title"/>
          </p:nvPr>
        </p:nvSpPr>
        <p:spPr>
          <a:xfrm>
            <a:off x="160238" y="275748"/>
            <a:ext cx="8823524" cy="432048"/>
          </a:xfrm>
        </p:spPr>
        <p:txBody>
          <a:bodyPr/>
          <a:lstStyle/>
          <a:p>
            <a:r>
              <a:rPr lang="en-US" altLang="zh-TW" sz="4000" b="1" i="0" dirty="0">
                <a:solidFill>
                  <a:srgbClr val="003B8F"/>
                </a:solidFill>
                <a:effectLst/>
                <a:latin typeface="Noto Sans TC"/>
              </a:rPr>
              <a:t>《</a:t>
            </a:r>
            <a:r>
              <a:rPr lang="zh-TW" altLang="en-US" sz="4000" b="1" i="0" dirty="0">
                <a:solidFill>
                  <a:srgbClr val="003B8F"/>
                </a:solidFill>
                <a:effectLst/>
                <a:latin typeface="Noto Sans TC"/>
              </a:rPr>
              <a:t>遠見</a:t>
            </a:r>
            <a:r>
              <a:rPr lang="en-US" altLang="zh-TW" sz="4000" b="1" i="0" dirty="0">
                <a:solidFill>
                  <a:srgbClr val="003B8F"/>
                </a:solidFill>
                <a:effectLst/>
                <a:latin typeface="Noto Sans TC"/>
              </a:rPr>
              <a:t>》</a:t>
            </a:r>
            <a:r>
              <a:rPr lang="zh-TW" altLang="en-US" sz="4000" b="1" i="0" dirty="0">
                <a:solidFill>
                  <a:srgbClr val="003B8F"/>
                </a:solidFill>
                <a:effectLst/>
                <a:latin typeface="Noto Sans TC"/>
              </a:rPr>
              <a:t>企業最愛大學生排行榜出爐！</a:t>
            </a:r>
            <a:endParaRPr lang="zh-TW" altLang="en-US" sz="4800" b="1" dirty="0"/>
          </a:p>
        </p:txBody>
      </p:sp>
      <p:sp>
        <p:nvSpPr>
          <p:cNvPr id="3" name="投影片編號版面配置區 2">
            <a:extLst>
              <a:ext uri="{FF2B5EF4-FFF2-40B4-BE49-F238E27FC236}">
                <a16:creationId xmlns:a16="http://schemas.microsoft.com/office/drawing/2014/main" id="{A93E3A91-723E-403A-BDA0-C76BE0621C4A}"/>
              </a:ext>
            </a:extLst>
          </p:cNvPr>
          <p:cNvSpPr>
            <a:spLocks noGrp="1"/>
          </p:cNvSpPr>
          <p:nvPr>
            <p:ph type="sldNum" sz="quarter" idx="12"/>
          </p:nvPr>
        </p:nvSpPr>
        <p:spPr/>
        <p:txBody>
          <a:bodyPr/>
          <a:lstStyle/>
          <a:p>
            <a:pPr>
              <a:defRPr/>
            </a:pPr>
            <a:fld id="{113ECA86-843D-4909-A619-26AD32713F6C}" type="slidenum">
              <a:rPr lang="zh-TW" altLang="en-US" smtClean="0"/>
              <a:pPr>
                <a:defRPr/>
              </a:pPr>
              <a:t>7</a:t>
            </a:fld>
            <a:endParaRPr lang="zh-TW" altLang="en-US"/>
          </a:p>
        </p:txBody>
      </p:sp>
      <p:pic>
        <p:nvPicPr>
          <p:cNvPr id="1026" name="Picture 2" descr="《遠見》製圖">
            <a:extLst>
              <a:ext uri="{FF2B5EF4-FFF2-40B4-BE49-F238E27FC236}">
                <a16:creationId xmlns:a16="http://schemas.microsoft.com/office/drawing/2014/main" id="{92FEF963-1B5F-4DFA-909A-3EB6B92494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948" r="72909" b="3688"/>
          <a:stretch/>
        </p:blipFill>
        <p:spPr bwMode="auto">
          <a:xfrm>
            <a:off x="899592" y="1124743"/>
            <a:ext cx="3168352" cy="547260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遠見》製圖">
            <a:extLst>
              <a:ext uri="{FF2B5EF4-FFF2-40B4-BE49-F238E27FC236}">
                <a16:creationId xmlns:a16="http://schemas.microsoft.com/office/drawing/2014/main" id="{6086CCC6-5995-4AFA-8D2C-B563B07798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t="9947" r="22909" b="2438"/>
          <a:stretch/>
        </p:blipFill>
        <p:spPr bwMode="auto">
          <a:xfrm>
            <a:off x="4355976" y="1157585"/>
            <a:ext cx="3168352" cy="5472603"/>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a:extLst>
              <a:ext uri="{FF2B5EF4-FFF2-40B4-BE49-F238E27FC236}">
                <a16:creationId xmlns:a16="http://schemas.microsoft.com/office/drawing/2014/main" id="{45709BA0-E1F1-49F0-AEB2-C75072F13B47}"/>
              </a:ext>
            </a:extLst>
          </p:cNvPr>
          <p:cNvSpPr txBox="1"/>
          <p:nvPr/>
        </p:nvSpPr>
        <p:spPr>
          <a:xfrm>
            <a:off x="5148064" y="798884"/>
            <a:ext cx="3625544" cy="307777"/>
          </a:xfrm>
          <a:prstGeom prst="rect">
            <a:avLst/>
          </a:prstGeom>
          <a:noFill/>
        </p:spPr>
        <p:txBody>
          <a:bodyPr wrap="none" rtlCol="0">
            <a:spAutoFit/>
          </a:bodyPr>
          <a:lstStyle/>
          <a:p>
            <a:r>
              <a:rPr lang="zh-TW" altLang="en-US" sz="1400" dirty="0"/>
              <a:t>摘自</a:t>
            </a:r>
            <a:r>
              <a:rPr lang="en-US" altLang="zh-TW" sz="1400" dirty="0"/>
              <a:t>https://www.gvm.com.tw/article/118555</a:t>
            </a:r>
            <a:endParaRPr lang="zh-TW" altLang="en-US" sz="1400" dirty="0"/>
          </a:p>
        </p:txBody>
      </p:sp>
      <p:cxnSp>
        <p:nvCxnSpPr>
          <p:cNvPr id="6" name="直線接點 5">
            <a:extLst>
              <a:ext uri="{FF2B5EF4-FFF2-40B4-BE49-F238E27FC236}">
                <a16:creationId xmlns:a16="http://schemas.microsoft.com/office/drawing/2014/main" id="{D9EAB69A-3397-48E1-B55E-4C7240D7AD95}"/>
              </a:ext>
            </a:extLst>
          </p:cNvPr>
          <p:cNvCxnSpPr/>
          <p:nvPr/>
        </p:nvCxnSpPr>
        <p:spPr>
          <a:xfrm>
            <a:off x="1043608" y="2204864"/>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9" name="直線接點 8">
            <a:extLst>
              <a:ext uri="{FF2B5EF4-FFF2-40B4-BE49-F238E27FC236}">
                <a16:creationId xmlns:a16="http://schemas.microsoft.com/office/drawing/2014/main" id="{AD91F65B-9B04-40DC-A676-6A95068158F3}"/>
              </a:ext>
            </a:extLst>
          </p:cNvPr>
          <p:cNvCxnSpPr/>
          <p:nvPr/>
        </p:nvCxnSpPr>
        <p:spPr>
          <a:xfrm>
            <a:off x="1043608" y="2852936"/>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0" name="直線接點 9">
            <a:extLst>
              <a:ext uri="{FF2B5EF4-FFF2-40B4-BE49-F238E27FC236}">
                <a16:creationId xmlns:a16="http://schemas.microsoft.com/office/drawing/2014/main" id="{76149D4F-1965-4E84-9E99-FAAE0A750795}"/>
              </a:ext>
            </a:extLst>
          </p:cNvPr>
          <p:cNvCxnSpPr/>
          <p:nvPr/>
        </p:nvCxnSpPr>
        <p:spPr>
          <a:xfrm>
            <a:off x="1043608" y="4869160"/>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1" name="直線接點 10">
            <a:extLst>
              <a:ext uri="{FF2B5EF4-FFF2-40B4-BE49-F238E27FC236}">
                <a16:creationId xmlns:a16="http://schemas.microsoft.com/office/drawing/2014/main" id="{D522C819-AEB8-4824-8DC5-B0657C2F8D08}"/>
              </a:ext>
            </a:extLst>
          </p:cNvPr>
          <p:cNvCxnSpPr/>
          <p:nvPr/>
        </p:nvCxnSpPr>
        <p:spPr>
          <a:xfrm>
            <a:off x="1043608" y="5301208"/>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2" name="直線接點 11">
            <a:extLst>
              <a:ext uri="{FF2B5EF4-FFF2-40B4-BE49-F238E27FC236}">
                <a16:creationId xmlns:a16="http://schemas.microsoft.com/office/drawing/2014/main" id="{D4303C97-B6B1-4E21-BB1B-8EDFBBB166F5}"/>
              </a:ext>
            </a:extLst>
          </p:cNvPr>
          <p:cNvCxnSpPr/>
          <p:nvPr/>
        </p:nvCxnSpPr>
        <p:spPr>
          <a:xfrm>
            <a:off x="4463988" y="2564904"/>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3" name="直線接點 12">
            <a:extLst>
              <a:ext uri="{FF2B5EF4-FFF2-40B4-BE49-F238E27FC236}">
                <a16:creationId xmlns:a16="http://schemas.microsoft.com/office/drawing/2014/main" id="{448ABF9B-96B4-47A1-AAA7-798732213531}"/>
              </a:ext>
            </a:extLst>
          </p:cNvPr>
          <p:cNvCxnSpPr/>
          <p:nvPr/>
        </p:nvCxnSpPr>
        <p:spPr>
          <a:xfrm>
            <a:off x="4463988" y="4509120"/>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4" name="直線接點 13">
            <a:extLst>
              <a:ext uri="{FF2B5EF4-FFF2-40B4-BE49-F238E27FC236}">
                <a16:creationId xmlns:a16="http://schemas.microsoft.com/office/drawing/2014/main" id="{08C4ED6E-F705-4594-8626-EAC9E11E32A3}"/>
              </a:ext>
            </a:extLst>
          </p:cNvPr>
          <p:cNvCxnSpPr/>
          <p:nvPr/>
        </p:nvCxnSpPr>
        <p:spPr>
          <a:xfrm>
            <a:off x="4463988" y="5589240"/>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5" name="直線接點 14">
            <a:extLst>
              <a:ext uri="{FF2B5EF4-FFF2-40B4-BE49-F238E27FC236}">
                <a16:creationId xmlns:a16="http://schemas.microsoft.com/office/drawing/2014/main" id="{32A29586-F8EE-4A61-AA51-8A167870AFF9}"/>
              </a:ext>
            </a:extLst>
          </p:cNvPr>
          <p:cNvCxnSpPr/>
          <p:nvPr/>
        </p:nvCxnSpPr>
        <p:spPr>
          <a:xfrm>
            <a:off x="4463988" y="6237312"/>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6" name="直線接點 15">
            <a:extLst>
              <a:ext uri="{FF2B5EF4-FFF2-40B4-BE49-F238E27FC236}">
                <a16:creationId xmlns:a16="http://schemas.microsoft.com/office/drawing/2014/main" id="{F2061093-E714-417B-8055-5931872F5113}"/>
              </a:ext>
            </a:extLst>
          </p:cNvPr>
          <p:cNvCxnSpPr/>
          <p:nvPr/>
        </p:nvCxnSpPr>
        <p:spPr>
          <a:xfrm>
            <a:off x="4463988" y="6597346"/>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cxnSp>
        <p:nvCxnSpPr>
          <p:cNvPr id="17" name="直線接點 16">
            <a:extLst>
              <a:ext uri="{FF2B5EF4-FFF2-40B4-BE49-F238E27FC236}">
                <a16:creationId xmlns:a16="http://schemas.microsoft.com/office/drawing/2014/main" id="{64E96C9C-EA39-4877-81A3-24C59E8164F5}"/>
              </a:ext>
            </a:extLst>
          </p:cNvPr>
          <p:cNvCxnSpPr/>
          <p:nvPr/>
        </p:nvCxnSpPr>
        <p:spPr>
          <a:xfrm>
            <a:off x="4463988" y="4869160"/>
            <a:ext cx="2952328" cy="0"/>
          </a:xfrm>
          <a:prstGeom prst="line">
            <a:avLst/>
          </a:prstGeom>
          <a:ln>
            <a:solidFill>
              <a:srgbClr val="2748ED"/>
            </a:solidFill>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794757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6" name="文字方塊 6"/>
          <p:cNvSpPr txBox="1">
            <a:spLocks noChangeArrowheads="1"/>
          </p:cNvSpPr>
          <p:nvPr/>
        </p:nvSpPr>
        <p:spPr bwMode="auto">
          <a:xfrm>
            <a:off x="539553" y="548680"/>
            <a:ext cx="79208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en-US" altLang="zh-TW" sz="3600" b="1" dirty="0">
                <a:solidFill>
                  <a:srgbClr val="2E38FC"/>
                </a:solidFill>
                <a:latin typeface="微軟正黑體" panose="020B0604030504040204" pitchFamily="34" charset="-120"/>
                <a:ea typeface="微軟正黑體" panose="020B0604030504040204" pitchFamily="34" charset="-120"/>
              </a:rPr>
              <a:t>113</a:t>
            </a:r>
            <a:r>
              <a:rPr lang="zh-TW" altLang="en-US" sz="3600" b="1" dirty="0">
                <a:solidFill>
                  <a:srgbClr val="2E38FC"/>
                </a:solidFill>
                <a:latin typeface="微軟正黑體" panose="020B0604030504040204" pitchFamily="34" charset="-120"/>
                <a:ea typeface="微軟正黑體" panose="020B0604030504040204" pitchFamily="34" charset="-120"/>
              </a:rPr>
              <a:t>學年度畢業生就讀公立大學分析表</a:t>
            </a:r>
            <a:endParaRPr lang="zh-TW" altLang="en-US" b="1" dirty="0">
              <a:solidFill>
                <a:srgbClr val="2E38FC"/>
              </a:solidFill>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8</a:t>
            </a:fld>
            <a:endParaRPr lang="zh-TW" altLang="en-US"/>
          </a:p>
        </p:txBody>
      </p:sp>
      <p:graphicFrame>
        <p:nvGraphicFramePr>
          <p:cNvPr id="2" name="表格 1">
            <a:extLst>
              <a:ext uri="{FF2B5EF4-FFF2-40B4-BE49-F238E27FC236}">
                <a16:creationId xmlns:a16="http://schemas.microsoft.com/office/drawing/2014/main" id="{FFA64BDE-B754-422D-830A-FF9276391D68}"/>
              </a:ext>
            </a:extLst>
          </p:cNvPr>
          <p:cNvGraphicFramePr>
            <a:graphicFrameLocks noGrp="1"/>
          </p:cNvGraphicFramePr>
          <p:nvPr>
            <p:extLst>
              <p:ext uri="{D42A27DB-BD31-4B8C-83A1-F6EECF244321}">
                <p14:modId xmlns:p14="http://schemas.microsoft.com/office/powerpoint/2010/main" val="1151176219"/>
              </p:ext>
            </p:extLst>
          </p:nvPr>
        </p:nvGraphicFramePr>
        <p:xfrm>
          <a:off x="904484" y="1760190"/>
          <a:ext cx="3595509" cy="4693150"/>
        </p:xfrm>
        <a:graphic>
          <a:graphicData uri="http://schemas.openxmlformats.org/drawingml/2006/table">
            <a:tbl>
              <a:tblPr>
                <a:tableStyleId>{16D9F66E-5EB9-4882-86FB-DCBF35E3C3E4}</a:tableStyleId>
              </a:tblPr>
              <a:tblGrid>
                <a:gridCol w="2803421">
                  <a:extLst>
                    <a:ext uri="{9D8B030D-6E8A-4147-A177-3AD203B41FA5}">
                      <a16:colId xmlns:a16="http://schemas.microsoft.com/office/drawing/2014/main" val="1645395584"/>
                    </a:ext>
                  </a:extLst>
                </a:gridCol>
                <a:gridCol w="792088">
                  <a:extLst>
                    <a:ext uri="{9D8B030D-6E8A-4147-A177-3AD203B41FA5}">
                      <a16:colId xmlns:a16="http://schemas.microsoft.com/office/drawing/2014/main" val="2203171188"/>
                    </a:ext>
                  </a:extLst>
                </a:gridCol>
              </a:tblGrid>
              <a:tr h="335225">
                <a:tc>
                  <a:txBody>
                    <a:bodyPr/>
                    <a:lstStyle/>
                    <a:p>
                      <a:pPr algn="l" fontAlgn="b"/>
                      <a:r>
                        <a:rPr lang="zh-TW" altLang="en-US" sz="1800" b="0" u="none" strike="noStrike" dirty="0">
                          <a:effectLst/>
                        </a:rPr>
                        <a:t>錄取學校</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zh-TW" altLang="en-US" sz="1800" b="0" u="none" strike="noStrike" dirty="0">
                          <a:effectLst/>
                        </a:rPr>
                        <a:t>人數</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821885045"/>
                  </a:ext>
                </a:extLst>
              </a:tr>
              <a:tr h="335225">
                <a:tc>
                  <a:txBody>
                    <a:bodyPr/>
                    <a:lstStyle/>
                    <a:p>
                      <a:pPr algn="l" fontAlgn="b"/>
                      <a:r>
                        <a:rPr lang="zh-TW" altLang="en-US" sz="1800" u="none" strike="noStrike" dirty="0">
                          <a:solidFill>
                            <a:srgbClr val="FF0000"/>
                          </a:solidFill>
                          <a:effectLst/>
                        </a:rPr>
                        <a:t>國立高雄科技大學</a:t>
                      </a:r>
                      <a:endParaRPr lang="zh-TW" altLang="en-US" sz="18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solidFill>
                            <a:srgbClr val="FF0000"/>
                          </a:solidFill>
                          <a:effectLst/>
                        </a:rPr>
                        <a:t>74</a:t>
                      </a:r>
                      <a:endParaRPr lang="en-US" altLang="zh-TW" sz="18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90063059"/>
                  </a:ext>
                </a:extLst>
              </a:tr>
              <a:tr h="335225">
                <a:tc>
                  <a:txBody>
                    <a:bodyPr/>
                    <a:lstStyle/>
                    <a:p>
                      <a:pPr algn="l" fontAlgn="b"/>
                      <a:r>
                        <a:rPr lang="zh-TW" altLang="en-US" sz="1800" u="none" strike="noStrike" dirty="0">
                          <a:solidFill>
                            <a:srgbClr val="FF0000"/>
                          </a:solidFill>
                          <a:effectLst/>
                        </a:rPr>
                        <a:t>國立虎尾科技大學</a:t>
                      </a:r>
                      <a:endParaRPr lang="zh-TW" altLang="en-US" sz="18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solidFill>
                            <a:srgbClr val="FF0000"/>
                          </a:solidFill>
                          <a:effectLst/>
                        </a:rPr>
                        <a:t>73</a:t>
                      </a:r>
                      <a:endParaRPr lang="en-US" altLang="zh-TW" sz="18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033812265"/>
                  </a:ext>
                </a:extLst>
              </a:tr>
              <a:tr h="335225">
                <a:tc>
                  <a:txBody>
                    <a:bodyPr/>
                    <a:lstStyle/>
                    <a:p>
                      <a:pPr algn="l" fontAlgn="b"/>
                      <a:r>
                        <a:rPr lang="zh-TW" altLang="en-US" sz="1800" u="none" strike="noStrike" dirty="0">
                          <a:effectLst/>
                        </a:rPr>
                        <a:t>國立屏東科技大學</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1800" u="none" strike="noStrike">
                          <a:effectLst/>
                        </a:rPr>
                        <a:t>49</a:t>
                      </a:r>
                      <a:endParaRPr lang="en-US" altLang="zh-TW" sz="18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2317549964"/>
                  </a:ext>
                </a:extLst>
              </a:tr>
              <a:tr h="335225">
                <a:tc>
                  <a:txBody>
                    <a:bodyPr/>
                    <a:lstStyle/>
                    <a:p>
                      <a:pPr algn="l" fontAlgn="b"/>
                      <a:r>
                        <a:rPr lang="zh-TW" altLang="en-US" sz="1800" u="none" strike="noStrike" dirty="0">
                          <a:solidFill>
                            <a:srgbClr val="FF0000"/>
                          </a:solidFill>
                          <a:effectLst/>
                        </a:rPr>
                        <a:t>國立臺北科技大學</a:t>
                      </a:r>
                      <a:endParaRPr lang="zh-TW" altLang="en-US" sz="18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solidFill>
                            <a:srgbClr val="FF0000"/>
                          </a:solidFill>
                          <a:effectLst/>
                        </a:rPr>
                        <a:t>47</a:t>
                      </a:r>
                      <a:endParaRPr lang="en-US" altLang="zh-TW" sz="18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061146296"/>
                  </a:ext>
                </a:extLst>
              </a:tr>
              <a:tr h="335225">
                <a:tc>
                  <a:txBody>
                    <a:bodyPr/>
                    <a:lstStyle/>
                    <a:p>
                      <a:pPr algn="l" fontAlgn="b"/>
                      <a:r>
                        <a:rPr lang="zh-TW" altLang="en-US" sz="1800" u="none" strike="noStrike" dirty="0">
                          <a:solidFill>
                            <a:srgbClr val="FF0000"/>
                          </a:solidFill>
                          <a:effectLst/>
                        </a:rPr>
                        <a:t>國立勤益科技大學</a:t>
                      </a:r>
                      <a:endParaRPr lang="zh-TW" altLang="en-US" sz="18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solidFill>
                            <a:srgbClr val="FF0000"/>
                          </a:solidFill>
                          <a:effectLst/>
                        </a:rPr>
                        <a:t>26</a:t>
                      </a:r>
                      <a:endParaRPr lang="en-US" altLang="zh-TW" sz="18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261382574"/>
                  </a:ext>
                </a:extLst>
              </a:tr>
              <a:tr h="335225">
                <a:tc>
                  <a:txBody>
                    <a:bodyPr/>
                    <a:lstStyle/>
                    <a:p>
                      <a:pPr algn="l" fontAlgn="b"/>
                      <a:r>
                        <a:rPr lang="zh-TW" altLang="en-US" sz="1800" u="none" strike="noStrike" dirty="0">
                          <a:effectLst/>
                        </a:rPr>
                        <a:t>國立宜蘭大學</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effectLst/>
                        </a:rPr>
                        <a:t>24</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597394386"/>
                  </a:ext>
                </a:extLst>
              </a:tr>
              <a:tr h="335225">
                <a:tc>
                  <a:txBody>
                    <a:bodyPr/>
                    <a:lstStyle/>
                    <a:p>
                      <a:pPr algn="l" fontAlgn="b"/>
                      <a:r>
                        <a:rPr lang="zh-TW" altLang="en-US" sz="1800" u="none" strike="noStrike" dirty="0">
                          <a:solidFill>
                            <a:srgbClr val="FF0000"/>
                          </a:solidFill>
                          <a:effectLst/>
                        </a:rPr>
                        <a:t>國立雲林科技大學</a:t>
                      </a:r>
                      <a:endParaRPr lang="zh-TW" altLang="en-US" sz="18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solidFill>
                            <a:srgbClr val="FF0000"/>
                          </a:solidFill>
                          <a:effectLst/>
                        </a:rPr>
                        <a:t>19</a:t>
                      </a:r>
                      <a:endParaRPr lang="en-US" altLang="zh-TW" sz="18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010936496"/>
                  </a:ext>
                </a:extLst>
              </a:tr>
              <a:tr h="335225">
                <a:tc>
                  <a:txBody>
                    <a:bodyPr/>
                    <a:lstStyle/>
                    <a:p>
                      <a:pPr algn="l" fontAlgn="b"/>
                      <a:r>
                        <a:rPr lang="zh-TW" altLang="en-US" sz="1800" u="none" strike="noStrike" dirty="0">
                          <a:solidFill>
                            <a:srgbClr val="FF0000"/>
                          </a:solidFill>
                          <a:effectLst/>
                        </a:rPr>
                        <a:t>國立臺灣科技大學</a:t>
                      </a:r>
                      <a:endParaRPr lang="zh-TW" altLang="en-US" sz="18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solidFill>
                            <a:srgbClr val="FF0000"/>
                          </a:solidFill>
                          <a:effectLst/>
                        </a:rPr>
                        <a:t>12</a:t>
                      </a:r>
                      <a:endParaRPr lang="en-US" altLang="zh-TW" sz="18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129779932"/>
                  </a:ext>
                </a:extLst>
              </a:tr>
              <a:tr h="335225">
                <a:tc>
                  <a:txBody>
                    <a:bodyPr/>
                    <a:lstStyle/>
                    <a:p>
                      <a:pPr algn="l" fontAlgn="b"/>
                      <a:r>
                        <a:rPr lang="zh-TW" altLang="en-US" sz="1800" u="none" strike="noStrike" dirty="0">
                          <a:effectLst/>
                        </a:rPr>
                        <a:t>國立臺北護理健康大學</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effectLst/>
                        </a:rPr>
                        <a:t>9</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174185180"/>
                  </a:ext>
                </a:extLst>
              </a:tr>
              <a:tr h="335225">
                <a:tc>
                  <a:txBody>
                    <a:bodyPr/>
                    <a:lstStyle/>
                    <a:p>
                      <a:pPr algn="l" fontAlgn="b"/>
                      <a:r>
                        <a:rPr lang="zh-TW" altLang="en-US" sz="1800" u="none" strike="noStrike" dirty="0">
                          <a:effectLst/>
                        </a:rPr>
                        <a:t>國立東華大學</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effectLst/>
                        </a:rPr>
                        <a:t>8</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759644511"/>
                  </a:ext>
                </a:extLst>
              </a:tr>
              <a:tr h="335225">
                <a:tc>
                  <a:txBody>
                    <a:bodyPr/>
                    <a:lstStyle/>
                    <a:p>
                      <a:pPr algn="l" fontAlgn="b"/>
                      <a:r>
                        <a:rPr lang="zh-TW" altLang="en-US" sz="1800" u="none" strike="noStrike" dirty="0">
                          <a:effectLst/>
                        </a:rPr>
                        <a:t>國立臺灣海洋大學</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effectLst/>
                        </a:rPr>
                        <a:t>7</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487725157"/>
                  </a:ext>
                </a:extLst>
              </a:tr>
              <a:tr h="335225">
                <a:tc>
                  <a:txBody>
                    <a:bodyPr/>
                    <a:lstStyle/>
                    <a:p>
                      <a:pPr algn="l" fontAlgn="b"/>
                      <a:r>
                        <a:rPr lang="zh-TW" altLang="en-US" sz="1800" u="none" strike="noStrike" dirty="0">
                          <a:effectLst/>
                        </a:rPr>
                        <a:t>國立臺北商業大學</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effectLst/>
                        </a:rPr>
                        <a:t>6</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249190103"/>
                  </a:ext>
                </a:extLst>
              </a:tr>
              <a:tr h="335225">
                <a:tc>
                  <a:txBody>
                    <a:bodyPr/>
                    <a:lstStyle/>
                    <a:p>
                      <a:pPr algn="l" fontAlgn="b"/>
                      <a:r>
                        <a:rPr lang="zh-TW" altLang="en-US" sz="1800" u="none" strike="noStrike" dirty="0">
                          <a:effectLst/>
                        </a:rPr>
                        <a:t>國立聯合大學</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1800" u="none" strike="noStrike" dirty="0">
                          <a:effectLst/>
                        </a:rPr>
                        <a:t>6</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212981598"/>
                  </a:ext>
                </a:extLst>
              </a:tr>
            </a:tbl>
          </a:graphicData>
        </a:graphic>
      </p:graphicFrame>
      <p:graphicFrame>
        <p:nvGraphicFramePr>
          <p:cNvPr id="5" name="表格 4">
            <a:extLst>
              <a:ext uri="{FF2B5EF4-FFF2-40B4-BE49-F238E27FC236}">
                <a16:creationId xmlns:a16="http://schemas.microsoft.com/office/drawing/2014/main" id="{AE405568-668B-4091-A2A2-6C5F39757753}"/>
              </a:ext>
            </a:extLst>
          </p:cNvPr>
          <p:cNvGraphicFramePr>
            <a:graphicFrameLocks noGrp="1"/>
          </p:cNvGraphicFramePr>
          <p:nvPr>
            <p:extLst>
              <p:ext uri="{D42A27DB-BD31-4B8C-83A1-F6EECF244321}">
                <p14:modId xmlns:p14="http://schemas.microsoft.com/office/powerpoint/2010/main" val="2605850071"/>
              </p:ext>
            </p:extLst>
          </p:nvPr>
        </p:nvGraphicFramePr>
        <p:xfrm>
          <a:off x="4932040" y="1760190"/>
          <a:ext cx="3086100" cy="4693146"/>
        </p:xfrm>
        <a:graphic>
          <a:graphicData uri="http://schemas.openxmlformats.org/drawingml/2006/table">
            <a:tbl>
              <a:tblPr>
                <a:tableStyleId>{16D9F66E-5EB9-4882-86FB-DCBF35E3C3E4}</a:tableStyleId>
              </a:tblPr>
              <a:tblGrid>
                <a:gridCol w="2376264">
                  <a:extLst>
                    <a:ext uri="{9D8B030D-6E8A-4147-A177-3AD203B41FA5}">
                      <a16:colId xmlns:a16="http://schemas.microsoft.com/office/drawing/2014/main" val="1131263678"/>
                    </a:ext>
                  </a:extLst>
                </a:gridCol>
                <a:gridCol w="709836">
                  <a:extLst>
                    <a:ext uri="{9D8B030D-6E8A-4147-A177-3AD203B41FA5}">
                      <a16:colId xmlns:a16="http://schemas.microsoft.com/office/drawing/2014/main" val="2939744636"/>
                    </a:ext>
                  </a:extLst>
                </a:gridCol>
              </a:tblGrid>
              <a:tr h="328254">
                <a:tc>
                  <a:txBody>
                    <a:bodyPr/>
                    <a:lstStyle/>
                    <a:p>
                      <a:pPr algn="l" fontAlgn="b"/>
                      <a:r>
                        <a:rPr lang="zh-TW" altLang="en-US" sz="1800" b="0" u="none" strike="noStrike" dirty="0">
                          <a:effectLst/>
                        </a:rPr>
                        <a:t>錄取學校</a:t>
                      </a:r>
                      <a:endParaRPr lang="zh-TW" altLang="en-US" sz="1800" b="0" i="0" u="none" strike="noStrike" dirty="0">
                        <a:effectLst/>
                        <a:latin typeface="Arial" panose="020B0604020202020204" pitchFamily="34" charset="0"/>
                      </a:endParaRPr>
                    </a:p>
                  </a:txBody>
                  <a:tcPr marL="114300" marR="7620" marT="7620" marB="0" anchor="b"/>
                </a:tc>
                <a:tc>
                  <a:txBody>
                    <a:bodyPr/>
                    <a:lstStyle/>
                    <a:p>
                      <a:pPr algn="ctr" fontAlgn="b"/>
                      <a:r>
                        <a:rPr lang="zh-TW" altLang="en-US" sz="1800" b="0" u="none" strike="noStrike" dirty="0">
                          <a:effectLst/>
                        </a:rPr>
                        <a:t>人數</a:t>
                      </a:r>
                      <a:endParaRPr lang="en-US" altLang="zh-TW" sz="18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631035369"/>
                  </a:ext>
                </a:extLst>
              </a:tr>
              <a:tr h="363741">
                <a:tc>
                  <a:txBody>
                    <a:bodyPr/>
                    <a:lstStyle/>
                    <a:p>
                      <a:pPr algn="l" fontAlgn="b"/>
                      <a:r>
                        <a:rPr lang="zh-TW" altLang="en-US" sz="2000" u="none" strike="noStrike" dirty="0">
                          <a:solidFill>
                            <a:srgbClr val="FF0000"/>
                          </a:solidFill>
                          <a:effectLst/>
                        </a:rPr>
                        <a:t>國立臺灣師範大學</a:t>
                      </a:r>
                      <a:endParaRPr lang="zh-TW" altLang="en-US" sz="20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solidFill>
                            <a:srgbClr val="FF0000"/>
                          </a:solidFill>
                          <a:effectLst/>
                        </a:rPr>
                        <a:t>5</a:t>
                      </a:r>
                      <a:endParaRPr lang="en-US" altLang="zh-TW" sz="20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100824213"/>
                  </a:ext>
                </a:extLst>
              </a:tr>
              <a:tr h="363741">
                <a:tc>
                  <a:txBody>
                    <a:bodyPr/>
                    <a:lstStyle/>
                    <a:p>
                      <a:pPr algn="l" fontAlgn="b"/>
                      <a:r>
                        <a:rPr lang="zh-TW" altLang="en-US" sz="2000" u="none" strike="noStrike" dirty="0">
                          <a:effectLst/>
                        </a:rPr>
                        <a:t>國立彰化師範大學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5</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317287488"/>
                  </a:ext>
                </a:extLst>
              </a:tr>
              <a:tr h="363741">
                <a:tc>
                  <a:txBody>
                    <a:bodyPr/>
                    <a:lstStyle/>
                    <a:p>
                      <a:pPr algn="l" fontAlgn="b"/>
                      <a:r>
                        <a:rPr lang="zh-TW" altLang="en-US" sz="2000" u="none" strike="noStrike" dirty="0">
                          <a:effectLst/>
                        </a:rPr>
                        <a:t>國立澎湖科技大學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4</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471159359"/>
                  </a:ext>
                </a:extLst>
              </a:tr>
              <a:tr h="363741">
                <a:tc>
                  <a:txBody>
                    <a:bodyPr/>
                    <a:lstStyle/>
                    <a:p>
                      <a:pPr algn="l" fontAlgn="b"/>
                      <a:r>
                        <a:rPr lang="zh-TW" altLang="en-US" sz="2000" u="none" strike="noStrike" dirty="0">
                          <a:effectLst/>
                        </a:rPr>
                        <a:t>國立臺中科技大學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3</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651529234"/>
                  </a:ext>
                </a:extLst>
              </a:tr>
              <a:tr h="363741">
                <a:tc>
                  <a:txBody>
                    <a:bodyPr/>
                    <a:lstStyle/>
                    <a:p>
                      <a:pPr algn="l" fontAlgn="b"/>
                      <a:r>
                        <a:rPr lang="zh-TW" altLang="en-US" sz="2000" u="none" strike="noStrike" dirty="0">
                          <a:effectLst/>
                        </a:rPr>
                        <a:t>國立中興大學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3</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547402895"/>
                  </a:ext>
                </a:extLst>
              </a:tr>
              <a:tr h="363741">
                <a:tc>
                  <a:txBody>
                    <a:bodyPr/>
                    <a:lstStyle/>
                    <a:p>
                      <a:pPr algn="l" fontAlgn="b"/>
                      <a:r>
                        <a:rPr lang="zh-TW" altLang="en-US" sz="2000" u="none" strike="noStrike" dirty="0">
                          <a:effectLst/>
                        </a:rPr>
                        <a:t>國立屏東大學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2</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2962114857"/>
                  </a:ext>
                </a:extLst>
              </a:tr>
              <a:tr h="363741">
                <a:tc>
                  <a:txBody>
                    <a:bodyPr/>
                    <a:lstStyle/>
                    <a:p>
                      <a:pPr algn="l" fontAlgn="b"/>
                      <a:r>
                        <a:rPr lang="zh-TW" altLang="en-US" sz="2000" u="none" strike="noStrike" dirty="0">
                          <a:effectLst/>
                        </a:rPr>
                        <a:t>臺北市立大學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a:effectLst/>
                        </a:rPr>
                        <a:t>2</a:t>
                      </a:r>
                      <a:endParaRPr lang="en-US" altLang="zh-TW" sz="20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2435488682"/>
                  </a:ext>
                </a:extLst>
              </a:tr>
              <a:tr h="363741">
                <a:tc>
                  <a:txBody>
                    <a:bodyPr/>
                    <a:lstStyle/>
                    <a:p>
                      <a:pPr algn="l" fontAlgn="b"/>
                      <a:r>
                        <a:rPr lang="zh-TW" altLang="en-US" sz="2000" u="none" strike="noStrike" dirty="0">
                          <a:effectLst/>
                        </a:rPr>
                        <a:t>國立臺東大學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2</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499752545"/>
                  </a:ext>
                </a:extLst>
              </a:tr>
              <a:tr h="363741">
                <a:tc>
                  <a:txBody>
                    <a:bodyPr/>
                    <a:lstStyle/>
                    <a:p>
                      <a:pPr algn="l" fontAlgn="b"/>
                      <a:r>
                        <a:rPr lang="zh-TW" altLang="en-US" sz="2000" u="none" strike="noStrike" dirty="0">
                          <a:effectLst/>
                        </a:rPr>
                        <a:t>國立嘉義大學</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2</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4814263"/>
                  </a:ext>
                </a:extLst>
              </a:tr>
              <a:tr h="363741">
                <a:tc>
                  <a:txBody>
                    <a:bodyPr/>
                    <a:lstStyle/>
                    <a:p>
                      <a:pPr algn="l" fontAlgn="b"/>
                      <a:r>
                        <a:rPr lang="zh-TW" altLang="en-US" sz="2000" u="none" strike="noStrike" dirty="0">
                          <a:solidFill>
                            <a:srgbClr val="FF0000"/>
                          </a:solidFill>
                          <a:effectLst/>
                        </a:rPr>
                        <a:t>國立政治大學</a:t>
                      </a:r>
                      <a:endParaRPr lang="zh-TW" altLang="en-US" sz="20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solidFill>
                            <a:srgbClr val="FF0000"/>
                          </a:solidFill>
                          <a:effectLst/>
                        </a:rPr>
                        <a:t>1</a:t>
                      </a:r>
                      <a:endParaRPr lang="en-US" altLang="zh-TW" sz="20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61692105"/>
                  </a:ext>
                </a:extLst>
              </a:tr>
              <a:tr h="363741">
                <a:tc>
                  <a:txBody>
                    <a:bodyPr/>
                    <a:lstStyle/>
                    <a:p>
                      <a:pPr algn="l" fontAlgn="b"/>
                      <a:r>
                        <a:rPr lang="zh-TW" altLang="en-US" sz="2000" u="none" strike="noStrike" dirty="0">
                          <a:effectLst/>
                        </a:rPr>
                        <a:t>海軍官校 </a:t>
                      </a:r>
                      <a:endParaRPr lang="zh-TW" altLang="en-US" sz="2000" b="0" i="0" u="none" strike="noStrike" dirty="0">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effectLst/>
                        </a:rPr>
                        <a:t>1</a:t>
                      </a:r>
                      <a:endParaRPr lang="en-US" altLang="zh-TW" sz="20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870262561"/>
                  </a:ext>
                </a:extLst>
              </a:tr>
              <a:tr h="363741">
                <a:tc>
                  <a:txBody>
                    <a:bodyPr/>
                    <a:lstStyle/>
                    <a:p>
                      <a:pPr algn="l" fontAlgn="b"/>
                      <a:r>
                        <a:rPr lang="zh-TW" altLang="en-US" sz="2000" u="none" strike="noStrike" dirty="0">
                          <a:solidFill>
                            <a:srgbClr val="FF0000"/>
                          </a:solidFill>
                          <a:effectLst/>
                        </a:rPr>
                        <a:t>國立清華大學</a:t>
                      </a:r>
                      <a:endParaRPr lang="zh-TW" altLang="en-US" sz="2000" b="0" i="0" u="none" strike="noStrike" dirty="0">
                        <a:solidFill>
                          <a:srgbClr val="FF0000"/>
                        </a:solidFill>
                        <a:effectLst/>
                        <a:latin typeface="Arial" panose="020B0604020202020204" pitchFamily="34" charset="0"/>
                      </a:endParaRPr>
                    </a:p>
                  </a:txBody>
                  <a:tcPr marL="114300" marR="7620" marT="7620" marB="0" anchor="b"/>
                </a:tc>
                <a:tc>
                  <a:txBody>
                    <a:bodyPr/>
                    <a:lstStyle/>
                    <a:p>
                      <a:pPr algn="ctr" fontAlgn="b"/>
                      <a:r>
                        <a:rPr lang="en-US" altLang="zh-TW" sz="2000" u="none" strike="noStrike" dirty="0">
                          <a:solidFill>
                            <a:srgbClr val="FF0000"/>
                          </a:solidFill>
                          <a:effectLst/>
                        </a:rPr>
                        <a:t>1</a:t>
                      </a:r>
                      <a:endParaRPr lang="en-US" altLang="zh-TW" sz="2000" b="0" i="0" u="none" strike="noStrike" dirty="0">
                        <a:solidFill>
                          <a:srgbClr val="FF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795182701"/>
                  </a:ext>
                </a:extLst>
              </a:tr>
            </a:tbl>
          </a:graphicData>
        </a:graphic>
      </p:graphicFrame>
      <p:sp>
        <p:nvSpPr>
          <p:cNvPr id="6" name="文字方塊 5">
            <a:extLst>
              <a:ext uri="{FF2B5EF4-FFF2-40B4-BE49-F238E27FC236}">
                <a16:creationId xmlns:a16="http://schemas.microsoft.com/office/drawing/2014/main" id="{A6C4D731-A7D2-440F-AF20-3311D8A88B7C}"/>
              </a:ext>
            </a:extLst>
          </p:cNvPr>
          <p:cNvSpPr txBox="1"/>
          <p:nvPr/>
        </p:nvSpPr>
        <p:spPr>
          <a:xfrm>
            <a:off x="868164" y="1292934"/>
            <a:ext cx="6168676" cy="400110"/>
          </a:xfrm>
          <a:prstGeom prst="rect">
            <a:avLst/>
          </a:prstGeom>
          <a:noFill/>
        </p:spPr>
        <p:txBody>
          <a:bodyPr wrap="none" rtlCol="0">
            <a:spAutoFit/>
          </a:bodyPr>
          <a:lstStyle/>
          <a:p>
            <a:r>
              <a:rPr lang="zh-TW" altLang="en-US" sz="2000" dirty="0">
                <a:solidFill>
                  <a:srgbClr val="0000CC"/>
                </a:solidFill>
              </a:rPr>
              <a:t>全校國立大學錄取率</a:t>
            </a:r>
            <a:r>
              <a:rPr lang="en-US" altLang="zh-TW" sz="2000" dirty="0">
                <a:solidFill>
                  <a:srgbClr val="0000CC"/>
                </a:solidFill>
              </a:rPr>
              <a:t>60%</a:t>
            </a:r>
            <a:r>
              <a:rPr lang="zh-TW" altLang="en-US" sz="2000" dirty="0">
                <a:solidFill>
                  <a:srgbClr val="0000CC"/>
                </a:solidFill>
              </a:rPr>
              <a:t>、</a:t>
            </a:r>
            <a:r>
              <a:rPr lang="zh-TW" altLang="en-US" sz="2000" b="1" dirty="0">
                <a:solidFill>
                  <a:srgbClr val="0000CC"/>
                </a:solidFill>
              </a:rPr>
              <a:t>技高國立大學錄取率</a:t>
            </a:r>
            <a:r>
              <a:rPr lang="en-US" altLang="zh-TW" sz="2000" b="1" dirty="0">
                <a:solidFill>
                  <a:srgbClr val="0000CC"/>
                </a:solidFill>
              </a:rPr>
              <a:t>65%)</a:t>
            </a:r>
            <a:endParaRPr lang="zh-TW" altLang="en-US" sz="2000" b="1" dirty="0">
              <a:solidFill>
                <a:srgbClr val="0000CC"/>
              </a:solidFill>
            </a:endParaRPr>
          </a:p>
        </p:txBody>
      </p:sp>
    </p:spTree>
    <p:extLst>
      <p:ext uri="{BB962C8B-B14F-4D97-AF65-F5344CB8AC3E}">
        <p14:creationId xmlns:p14="http://schemas.microsoft.com/office/powerpoint/2010/main" val="344184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標題 1"/>
          <p:cNvSpPr>
            <a:spLocks noGrp="1"/>
          </p:cNvSpPr>
          <p:nvPr>
            <p:ph type="title"/>
          </p:nvPr>
        </p:nvSpPr>
        <p:spPr>
          <a:xfrm>
            <a:off x="457200" y="274638"/>
            <a:ext cx="6923112" cy="1143000"/>
          </a:xfrm>
        </p:spPr>
        <p:txBody>
          <a:bodyPr/>
          <a:lstStyle/>
          <a:p>
            <a:r>
              <a:rPr lang="zh-TW" altLang="en-US" b="1" dirty="0">
                <a:latin typeface="微軟正黑體" pitchFamily="34" charset="-120"/>
                <a:ea typeface="微軟正黑體" pitchFamily="34" charset="-120"/>
              </a:rPr>
              <a:t>         壹、升學進路</a:t>
            </a:r>
            <a:endParaRPr lang="zh-TW" altLang="en-US" sz="1600" b="1" dirty="0">
              <a:latin typeface="微軟正黑體" pitchFamily="34" charset="-120"/>
              <a:ea typeface="微軟正黑體" pitchFamily="34" charset="-120"/>
            </a:endParaRPr>
          </a:p>
        </p:txBody>
      </p:sp>
      <p:graphicFrame>
        <p:nvGraphicFramePr>
          <p:cNvPr id="4" name="內容版面配置區 10"/>
          <p:cNvGraphicFramePr>
            <a:graphicFrameLocks noGrp="1"/>
          </p:cNvGraphicFramePr>
          <p:nvPr>
            <p:ph idx="1"/>
            <p:extLst>
              <p:ext uri="{D42A27DB-BD31-4B8C-83A1-F6EECF244321}">
                <p14:modId xmlns:p14="http://schemas.microsoft.com/office/powerpoint/2010/main" val="2138029797"/>
              </p:ext>
            </p:extLst>
          </p:nvPr>
        </p:nvGraphicFramePr>
        <p:xfrm>
          <a:off x="287524" y="1335713"/>
          <a:ext cx="8568952" cy="5069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9</a:t>
            </a:fld>
            <a:endParaRPr lang="zh-TW"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8d9c0f4788a30b86eccc9af779e1251e0a0fa71"/>
</p:tagLst>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8651</TotalTime>
  <Words>5031</Words>
  <Application>Microsoft Office PowerPoint</Application>
  <PresentationFormat>如螢幕大小 (4:3)</PresentationFormat>
  <Paragraphs>619</Paragraphs>
  <Slides>61</Slides>
  <Notes>13</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61</vt:i4>
      </vt:variant>
    </vt:vector>
  </HeadingPairs>
  <TitlesOfParts>
    <vt:vector size="70" baseType="lpstr">
      <vt:lpstr>Arial Unicode MS</vt:lpstr>
      <vt:lpstr>Noto Sans TC</vt:lpstr>
      <vt:lpstr>微軟正黑體</vt:lpstr>
      <vt:lpstr>標楷體</vt:lpstr>
      <vt:lpstr>Arial</vt:lpstr>
      <vt:lpstr>Calibri</vt:lpstr>
      <vt:lpstr>Wingdings</vt:lpstr>
      <vt:lpstr>Wingdings 2</vt:lpstr>
      <vt:lpstr>Office 佈景主題</vt:lpstr>
      <vt:lpstr>114學年度四技二專 多元升學管道簡介</vt:lpstr>
      <vt:lpstr>簡報大綱</vt:lpstr>
      <vt:lpstr>技高畢業五大條件</vt:lpstr>
      <vt:lpstr>綜高畢業四大條件</vt:lpstr>
      <vt:lpstr>畢業--注意事項1</vt:lpstr>
      <vt:lpstr>畢業--注意事項2</vt:lpstr>
      <vt:lpstr>《遠見》企業最愛大學生排行榜出爐！</vt:lpstr>
      <vt:lpstr>PowerPoint 簡報</vt:lpstr>
      <vt:lpstr>         壹、升學進路</vt:lpstr>
      <vt:lpstr>技高畢業生主要升學進路圖</vt:lpstr>
      <vt:lpstr>四技二專統一入學測驗升學流程圖</vt:lpstr>
      <vt:lpstr>貳、四技二專特殊選才 </vt:lpstr>
      <vt:lpstr>四技二專特殊選才作業流程圖</vt:lpstr>
      <vt:lpstr>四技二專特殊選才-資格條件</vt:lpstr>
      <vt:lpstr>參、技優保送 </vt:lpstr>
      <vt:lpstr>技優保送簡介(1/4)</vt:lpstr>
      <vt:lpstr>技優保送簡介(2/4)</vt:lpstr>
      <vt:lpstr>技優保送簡介(3/4)</vt:lpstr>
      <vt:lpstr>技優保送簡介(4/4)</vt:lpstr>
      <vt:lpstr>肆、科技校院繁星計畫 </vt:lpstr>
      <vt:lpstr>科技校院繁星重要事項</vt:lpstr>
      <vt:lpstr>科技校院繁星推薦資格</vt:lpstr>
      <vt:lpstr>科技校院繁星推薦機制</vt:lpstr>
      <vt:lpstr>科技校院繁星作業簡介</vt:lpstr>
      <vt:lpstr>科技校院繁星甄選規定(1/3)</vt:lpstr>
      <vt:lpstr>科技校院繁星甄選規定(2/3)</vt:lpstr>
      <vt:lpstr>科技校院繁星甄選規定(3/3)</vt:lpstr>
      <vt:lpstr>伍、四技申請 (限綜合高中學生)</vt:lpstr>
      <vt:lpstr>四技申請-招生簡介</vt:lpstr>
      <vt:lpstr>四技申請-注意事項</vt:lpstr>
      <vt:lpstr>PowerPoint 簡報</vt:lpstr>
      <vt:lpstr>技優甄審簡介(1/5)</vt:lpstr>
      <vt:lpstr>技優甄審簡介(2/5)</vt:lpstr>
      <vt:lpstr>技優甄審簡介(3/5)</vt:lpstr>
      <vt:lpstr>技優甄審簡介(4/5)</vt:lpstr>
      <vt:lpstr>技優甄審簡介(5/5)</vt:lpstr>
      <vt:lpstr>技優甄審志願序統一分發</vt:lpstr>
      <vt:lpstr>柒、甄選入學</vt:lpstr>
      <vt:lpstr>甄選入學招生流程圖</vt:lpstr>
      <vt:lpstr>甄選入學招生資格條件(1/3)</vt:lpstr>
      <vt:lpstr>甄選入學招生資格條件(2/3)</vt:lpstr>
      <vt:lpstr>甄選入學招生資格條件(3/3)</vt:lpstr>
      <vt:lpstr>甄選入學招生選才方式(1/2)</vt:lpstr>
      <vt:lpstr>甄選入學招生選才方式(2/2)</vt:lpstr>
      <vt:lpstr>甄選入學志願序統一分發</vt:lpstr>
      <vt:lpstr>捌、聯合登記分發 </vt:lpstr>
      <vt:lpstr>聯合登記分發招生流程圖</vt:lpstr>
      <vt:lpstr>聯合登記分發重要注意事項</vt:lpstr>
      <vt:lpstr>聯合登記分發簡介</vt:lpstr>
      <vt:lpstr>玖、其他招生管道</vt:lpstr>
      <vt:lpstr>其他招生管道介紹(1/5)</vt:lpstr>
      <vt:lpstr>其他招生管道介紹(2/5)</vt:lpstr>
      <vt:lpstr>其他招生管道介紹(3/5)</vt:lpstr>
      <vt:lpstr>其他招生管道介紹(4/5)</vt:lpstr>
      <vt:lpstr>其他招生管道介紹(5/5)</vt:lpstr>
      <vt:lpstr>拾、諮詢管道與網站</vt:lpstr>
      <vt:lpstr>1.技專校院招生委員會聯合會</vt:lpstr>
      <vt:lpstr>2.技專校院招生策略委員會</vt:lpstr>
      <vt:lpstr>3.技訊網</vt:lpstr>
      <vt:lpstr>4.技專校院入學測驗中心網站</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reg</dc:creator>
  <cp:lastModifiedBy>松山工農何杉友校長 ho</cp:lastModifiedBy>
  <cp:revision>958</cp:revision>
  <cp:lastPrinted>2022-09-16T00:39:40Z</cp:lastPrinted>
  <dcterms:created xsi:type="dcterms:W3CDTF">2012-11-12T01:20:18Z</dcterms:created>
  <dcterms:modified xsi:type="dcterms:W3CDTF">2025-09-25T07:45:00Z</dcterms:modified>
</cp:coreProperties>
</file>